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363" r:id="rId2"/>
    <p:sldId id="378" r:id="rId3"/>
    <p:sldId id="379" r:id="rId4"/>
    <p:sldId id="380" r:id="rId5"/>
    <p:sldId id="381" r:id="rId6"/>
    <p:sldId id="383" r:id="rId7"/>
    <p:sldId id="384" r:id="rId8"/>
    <p:sldId id="375" r:id="rId9"/>
    <p:sldId id="385" r:id="rId10"/>
    <p:sldId id="376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F50"/>
    <a:srgbClr val="39D5FC"/>
    <a:srgbClr val="7D909E"/>
    <a:srgbClr val="5C7981"/>
    <a:srgbClr val="575B5C"/>
    <a:srgbClr val="015587"/>
    <a:srgbClr val="00FFCC"/>
    <a:srgbClr val="F2675B"/>
    <a:srgbClr val="3FCCB9"/>
    <a:srgbClr val="12F2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Светлый стиль 1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302" autoAdjust="0"/>
  </p:normalViewPr>
  <p:slideViewPr>
    <p:cSldViewPr snapToGrid="0">
      <p:cViewPr varScale="1">
        <p:scale>
          <a:sx n="96" d="100"/>
          <a:sy n="96" d="100"/>
        </p:scale>
        <p:origin x="114" y="282"/>
      </p:cViewPr>
      <p:guideLst>
        <p:guide orient="horz" pos="238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AB67DE-294D-4D4D-8A0A-F633C1536311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ABC055-A583-4B80-B36D-8519B3424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4918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ABC055-A583-4B80-B36D-8519B3424DD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8889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98291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703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0580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1310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648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0801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7721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573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0913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989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8811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F4760-FE3C-4B24-8DDF-09650FE134E3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8288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F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 txBox="1">
            <a:spLocks/>
          </p:cNvSpPr>
          <p:nvPr/>
        </p:nvSpPr>
        <p:spPr>
          <a:xfrm>
            <a:off x="0" y="6443018"/>
            <a:ext cx="12192000" cy="2242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50000"/>
              </a:lnSpc>
              <a:buNone/>
            </a:pPr>
            <a:r>
              <a:rPr lang="ru-RU" sz="1800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29.09.2</a:t>
            </a:r>
            <a:r>
              <a:rPr lang="ru-RU" sz="1800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025 </a:t>
            </a:r>
            <a:r>
              <a:rPr lang="ru-RU" sz="1600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г</a:t>
            </a:r>
            <a:r>
              <a:rPr lang="ru-RU" sz="1600" dirty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018976" y="5008717"/>
            <a:ext cx="3921042" cy="1508105"/>
          </a:xfrm>
          <a:prstGeom prst="rect">
            <a:avLst/>
          </a:prstGeom>
          <a:noFill/>
          <a:effectLst>
            <a:outerShdw blurRad="50800" dist="38100" dir="906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Шебуняева Ксения Олеговна, </a:t>
            </a:r>
            <a:endParaRPr lang="ru-RU" sz="2000" b="1" dirty="0">
              <a:solidFill>
                <a:schemeClr val="bg1"/>
              </a:solidFill>
              <a:latin typeface="Gabriola" panose="04040605051002020D02" pitchFamily="82" charset="0"/>
            </a:endParaRPr>
          </a:p>
          <a:p>
            <a:r>
              <a:rPr lang="ru-RU" dirty="0">
                <a:solidFill>
                  <a:schemeClr val="bg1"/>
                </a:solidFill>
                <a:latin typeface="Gabriola" panose="04040605051002020D02" pitchFamily="82" charset="0"/>
              </a:rPr>
              <a:t>заместитель начальника управления экономики и стратегического планирования департамента экономического развития администрации города Нижневартовска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35" t="38551"/>
          <a:stretch/>
        </p:blipFill>
        <p:spPr>
          <a:xfrm>
            <a:off x="336048" y="1481328"/>
            <a:ext cx="4001255" cy="3882224"/>
          </a:xfrm>
          <a:prstGeom prst="round2DiagRect">
            <a:avLst>
              <a:gd name="adj1" fmla="val 32752"/>
              <a:gd name="adj2" fmla="val 0"/>
            </a:avLst>
          </a:prstGeom>
          <a:ln w="88900" cap="sq">
            <a:noFill/>
            <a:miter lim="800000"/>
          </a:ln>
          <a:effectLst/>
        </p:spPr>
      </p:pic>
      <p:sp>
        <p:nvSpPr>
          <p:cNvPr id="1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4771180" y="1218146"/>
            <a:ext cx="7253180" cy="343994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>
              <a:lnSpc>
                <a:spcPct val="80000"/>
              </a:lnSpc>
              <a:defRPr/>
            </a:pPr>
            <a:r>
              <a:rPr lang="ru-RU" sz="5700" b="1" dirty="0">
                <a:solidFill>
                  <a:sysClr val="window" lastClr="FFFFFF"/>
                </a:solidFill>
                <a:effectLst>
                  <a:outerShdw blurRad="63500" dist="50800" dir="2700000" algn="tl" rotWithShape="0">
                    <a:prstClr val="black">
                      <a:alpha val="17000"/>
                    </a:prstClr>
                  </a:outerShdw>
                </a:effectLst>
                <a:latin typeface="Gabriola" panose="04040605051002020D02" pitchFamily="82" charset="0"/>
              </a:rPr>
              <a:t>Оценка регулирующего воздействия: </a:t>
            </a:r>
            <a:endParaRPr lang="ru-RU" sz="5700" b="1" dirty="0" smtClean="0">
              <a:solidFill>
                <a:sysClr val="window" lastClr="FFFFFF"/>
              </a:solidFill>
              <a:effectLst>
                <a:outerShdw blurRad="63500" dist="50800" dir="2700000" algn="tl" rotWithShape="0">
                  <a:prstClr val="black">
                    <a:alpha val="17000"/>
                  </a:prstClr>
                </a:outerShdw>
              </a:effectLst>
              <a:latin typeface="Gabriola" panose="04040605051002020D02" pitchFamily="82" charset="0"/>
            </a:endParaRPr>
          </a:p>
          <a:p>
            <a:pPr lvl="0" algn="l">
              <a:lnSpc>
                <a:spcPct val="80000"/>
              </a:lnSpc>
              <a:defRPr/>
            </a:pPr>
            <a:r>
              <a:rPr lang="ru-RU" sz="5700" b="1" dirty="0" smtClean="0">
                <a:solidFill>
                  <a:sysClr val="window" lastClr="FFFFFF"/>
                </a:solidFill>
                <a:effectLst>
                  <a:outerShdw blurRad="63500" dist="50800" dir="2700000" algn="tl" rotWithShape="0">
                    <a:prstClr val="black">
                      <a:alpha val="17000"/>
                    </a:prstClr>
                  </a:outerShdw>
                </a:effectLst>
                <a:latin typeface="Gabriola" panose="04040605051002020D02" pitchFamily="82" charset="0"/>
              </a:rPr>
              <a:t>механизм </a:t>
            </a:r>
            <a:r>
              <a:rPr lang="ru-RU" sz="5700" b="1" dirty="0">
                <a:solidFill>
                  <a:sysClr val="window" lastClr="FFFFFF"/>
                </a:solidFill>
                <a:effectLst>
                  <a:outerShdw blurRad="63500" dist="50800" dir="2700000" algn="tl" rotWithShape="0">
                    <a:prstClr val="black">
                      <a:alpha val="17000"/>
                    </a:prstClr>
                  </a:outerShdw>
                </a:effectLst>
                <a:latin typeface="Gabriola" panose="04040605051002020D02" pitchFamily="82" charset="0"/>
              </a:rPr>
              <a:t>участия бизнеса </a:t>
            </a:r>
          </a:p>
          <a:p>
            <a:pPr lvl="0" algn="l">
              <a:lnSpc>
                <a:spcPct val="80000"/>
              </a:lnSpc>
              <a:defRPr/>
            </a:pPr>
            <a:r>
              <a:rPr lang="ru-RU" sz="5700" b="1" dirty="0">
                <a:solidFill>
                  <a:sysClr val="window" lastClr="FFFFFF"/>
                </a:solidFill>
                <a:effectLst>
                  <a:outerShdw blurRad="63500" dist="50800" dir="2700000" algn="tl" rotWithShape="0">
                    <a:prstClr val="black">
                      <a:alpha val="17000"/>
                    </a:prstClr>
                  </a:outerShdw>
                </a:effectLst>
                <a:latin typeface="Gabriola" panose="04040605051002020D02" pitchFamily="82" charset="0"/>
              </a:rPr>
              <a:t>в принятии нормативных правовых актов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7880312" y="5188276"/>
            <a:ext cx="0" cy="1221668"/>
          </a:xfrm>
          <a:prstGeom prst="line">
            <a:avLst/>
          </a:prstGeom>
          <a:ln w="28575">
            <a:gradFill>
              <a:gsLst>
                <a:gs pos="50000">
                  <a:srgbClr val="5C7981"/>
                </a:gs>
                <a:gs pos="4000">
                  <a:srgbClr val="333F50"/>
                </a:gs>
                <a:gs pos="99000">
                  <a:srgbClr val="333F50"/>
                </a:gs>
              </a:gsLst>
              <a:lin ang="5400000" scaled="1"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859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Группа 20"/>
          <p:cNvGrpSpPr/>
          <p:nvPr/>
        </p:nvGrpSpPr>
        <p:grpSpPr>
          <a:xfrm>
            <a:off x="0" y="-4684"/>
            <a:ext cx="12192000" cy="6862684"/>
            <a:chOff x="-1524000" y="-4684"/>
            <a:chExt cx="12192000" cy="6862684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artisticBlur radius="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24000" y="-4684"/>
              <a:ext cx="12192000" cy="6862684"/>
            </a:xfrm>
            <a:prstGeom prst="rect">
              <a:avLst/>
            </a:prstGeom>
          </p:spPr>
        </p:pic>
        <p:sp>
          <p:nvSpPr>
            <p:cNvPr id="15" name="Прямоугольник 14"/>
            <p:cNvSpPr/>
            <p:nvPr/>
          </p:nvSpPr>
          <p:spPr>
            <a:xfrm>
              <a:off x="-1524000" y="0"/>
              <a:ext cx="12192000" cy="6858000"/>
            </a:xfrm>
            <a:prstGeom prst="rect">
              <a:avLst/>
            </a:pr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4" name="Прямоугольная выноска 13"/>
          <p:cNvSpPr/>
          <p:nvPr/>
        </p:nvSpPr>
        <p:spPr>
          <a:xfrm rot="5400000">
            <a:off x="5116247" y="737136"/>
            <a:ext cx="6143084" cy="5460292"/>
          </a:xfrm>
          <a:prstGeom prst="wedgeRectCallout">
            <a:avLst>
              <a:gd name="adj1" fmla="val -21179"/>
              <a:gd name="adj2" fmla="val 58286"/>
            </a:avLst>
          </a:prstGeom>
          <a:solidFill>
            <a:srgbClr val="657989">
              <a:alpha val="8000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5457644" y="286345"/>
            <a:ext cx="5460292" cy="98341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lIns="68580" tIns="34290" rIns="68580" bIns="3429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3800" b="1" dirty="0">
                <a:solidFill>
                  <a:schemeClr val="bg1"/>
                </a:solidFill>
                <a:latin typeface="Gabriola" panose="04040605051002020D02" pitchFamily="82" charset="0"/>
              </a:rPr>
              <a:t>ПРЕИМУЩЕСТВА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clrChange>
              <a:clrFrom>
                <a:srgbClr val="F4F4F4"/>
              </a:clrFrom>
              <a:clrTo>
                <a:srgbClr val="F4F4F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318" y="1842054"/>
            <a:ext cx="4012622" cy="2675081"/>
          </a:xfrm>
          <a:prstGeom prst="rect">
            <a:avLst/>
          </a:prstGeom>
        </p:spPr>
      </p:pic>
      <p:sp>
        <p:nvSpPr>
          <p:cNvPr id="13" name="Объект 2"/>
          <p:cNvSpPr txBox="1">
            <a:spLocks/>
          </p:cNvSpPr>
          <p:nvPr/>
        </p:nvSpPr>
        <p:spPr>
          <a:xfrm>
            <a:off x="5802700" y="1362084"/>
            <a:ext cx="5197532" cy="80717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lIns="68580" tIns="34290" rIns="68580" bIns="3429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180975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chemeClr val="bg1"/>
                </a:solidFill>
                <a:latin typeface="Gabriola" panose="04040605051002020D02" pitchFamily="82" charset="0"/>
              </a:rPr>
              <a:t>Возможность </a:t>
            </a:r>
            <a:r>
              <a:rPr lang="ru-RU" b="1" u="sng" dirty="0">
                <a:solidFill>
                  <a:schemeClr val="bg1"/>
                </a:solidFill>
                <a:latin typeface="Gabriola" panose="04040605051002020D02" pitchFamily="82" charset="0"/>
              </a:rPr>
              <a:t>Вашего участия </a:t>
            </a:r>
          </a:p>
          <a:p>
            <a:pPr marL="0" indent="180975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chemeClr val="bg1"/>
                </a:solidFill>
                <a:latin typeface="Gabriola" panose="04040605051002020D02" pitchFamily="82" charset="0"/>
              </a:rPr>
              <a:t>в принятии </a:t>
            </a:r>
            <a:r>
              <a:rPr lang="ru-RU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правовых актов</a:t>
            </a:r>
            <a:endParaRPr lang="ru-RU" b="1" dirty="0">
              <a:solidFill>
                <a:schemeClr val="bg1"/>
              </a:solidFill>
              <a:latin typeface="Gabriola" panose="04040605051002020D02" pitchFamily="82" charset="0"/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endParaRPr lang="ru-RU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17" name="Объект 2"/>
          <p:cNvSpPr txBox="1">
            <a:spLocks/>
          </p:cNvSpPr>
          <p:nvPr/>
        </p:nvSpPr>
        <p:spPr>
          <a:xfrm>
            <a:off x="5802700" y="4899969"/>
            <a:ext cx="5197532" cy="119896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lIns="68580" tIns="34290" rIns="68580" bIns="3429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0975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chemeClr val="bg1"/>
                </a:solidFill>
                <a:latin typeface="Gabriola" panose="04040605051002020D02" pitchFamily="82" charset="0"/>
              </a:rPr>
              <a:t>Формирование в городе </a:t>
            </a:r>
            <a:r>
              <a:rPr lang="en-US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/>
            </a:r>
            <a:br>
              <a:rPr lang="en-US" b="1" dirty="0" smtClean="0">
                <a:solidFill>
                  <a:schemeClr val="bg1"/>
                </a:solidFill>
                <a:latin typeface="Gabriola" panose="04040605051002020D02" pitchFamily="82" charset="0"/>
              </a:rPr>
            </a:br>
            <a:r>
              <a:rPr lang="ru-RU" b="1" u="sng" dirty="0" smtClean="0">
                <a:solidFill>
                  <a:schemeClr val="bg1"/>
                </a:solidFill>
                <a:latin typeface="Gabriola" panose="04040605051002020D02" pitchFamily="82" charset="0"/>
              </a:rPr>
              <a:t>благоприятного</a:t>
            </a:r>
            <a:r>
              <a:rPr lang="ru-RU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инвестиционного </a:t>
            </a:r>
            <a:br>
              <a:rPr lang="ru-RU" b="1" dirty="0" smtClean="0">
                <a:solidFill>
                  <a:schemeClr val="bg1"/>
                </a:solidFill>
                <a:latin typeface="Gabriola" panose="04040605051002020D02" pitchFamily="82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и </a:t>
            </a:r>
            <a:r>
              <a:rPr lang="ru-RU" b="1" dirty="0">
                <a:solidFill>
                  <a:schemeClr val="bg1"/>
                </a:solidFill>
                <a:latin typeface="Gabriola" panose="04040605051002020D02" pitchFamily="82" charset="0"/>
              </a:rPr>
              <a:t>предпринимательского климата</a:t>
            </a:r>
          </a:p>
          <a:p>
            <a:pPr marL="0" indent="180975">
              <a:lnSpc>
                <a:spcPct val="100000"/>
              </a:lnSpc>
              <a:spcBef>
                <a:spcPts val="0"/>
              </a:spcBef>
              <a:buNone/>
            </a:pPr>
            <a:endParaRPr lang="ru-RU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Объект 2"/>
          <p:cNvSpPr txBox="1">
            <a:spLocks/>
          </p:cNvSpPr>
          <p:nvPr/>
        </p:nvSpPr>
        <p:spPr>
          <a:xfrm>
            <a:off x="5802700" y="2522898"/>
            <a:ext cx="5197532" cy="86983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lIns="68580" tIns="34290" rIns="68580" bIns="3429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0975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u="sng" dirty="0">
                <a:solidFill>
                  <a:schemeClr val="bg1"/>
                </a:solidFill>
                <a:latin typeface="Gabriola" panose="04040605051002020D02" pitchFamily="82" charset="0"/>
              </a:rPr>
              <a:t>Исключение необоснованных расходов</a:t>
            </a:r>
          </a:p>
          <a:p>
            <a:pPr marL="180975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chemeClr val="bg1"/>
                </a:solidFill>
                <a:latin typeface="Gabriola" panose="04040605051002020D02" pitchFamily="82" charset="0"/>
              </a:rPr>
              <a:t> для бизнеса и городского бюджета</a:t>
            </a:r>
          </a:p>
          <a:p>
            <a:pPr marL="180975" indent="0">
              <a:lnSpc>
                <a:spcPct val="100000"/>
              </a:lnSpc>
              <a:spcBef>
                <a:spcPts val="0"/>
              </a:spcBef>
              <a:buNone/>
            </a:pPr>
            <a:endParaRPr lang="ru-RU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19" name="Объект 2"/>
          <p:cNvSpPr txBox="1">
            <a:spLocks/>
          </p:cNvSpPr>
          <p:nvPr/>
        </p:nvSpPr>
        <p:spPr>
          <a:xfrm>
            <a:off x="5802700" y="3743986"/>
            <a:ext cx="5197532" cy="121859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lIns="68580" tIns="34290" rIns="68580" bIns="3429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0975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u="sng" dirty="0">
                <a:solidFill>
                  <a:schemeClr val="bg1"/>
                </a:solidFill>
                <a:latin typeface="Gabriola" panose="04040605051002020D02" pitchFamily="82" charset="0"/>
              </a:rPr>
              <a:t>Устранение избыточных </a:t>
            </a:r>
            <a:r>
              <a:rPr lang="ru-RU" b="1" u="sng" dirty="0" smtClean="0">
                <a:solidFill>
                  <a:schemeClr val="bg1"/>
                </a:solidFill>
                <a:latin typeface="Gabriola" panose="04040605051002020D02" pitchFamily="82" charset="0"/>
              </a:rPr>
              <a:t>обязанностей</a:t>
            </a:r>
            <a:r>
              <a:rPr lang="ru-RU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Gabriola" panose="04040605051002020D02" pitchFamily="82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и </a:t>
            </a:r>
            <a:r>
              <a:rPr lang="ru-RU" b="1" dirty="0">
                <a:solidFill>
                  <a:schemeClr val="bg1"/>
                </a:solidFill>
                <a:latin typeface="Gabriola" panose="04040605051002020D02" pitchFamily="82" charset="0"/>
              </a:rPr>
              <a:t>ограничений </a:t>
            </a:r>
            <a:r>
              <a:rPr lang="ru-RU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в </a:t>
            </a:r>
            <a:r>
              <a:rPr lang="ru-RU" b="1" dirty="0">
                <a:solidFill>
                  <a:schemeClr val="bg1"/>
                </a:solidFill>
                <a:latin typeface="Gabriola" panose="04040605051002020D02" pitchFamily="82" charset="0"/>
              </a:rPr>
              <a:t>Вашей </a:t>
            </a:r>
            <a:r>
              <a:rPr lang="ru-RU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деятельности</a:t>
            </a:r>
            <a:endParaRPr lang="ru-RU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 flipV="1">
            <a:off x="5864649" y="1600401"/>
            <a:ext cx="0" cy="530151"/>
          </a:xfrm>
          <a:prstGeom prst="line">
            <a:avLst/>
          </a:prstGeom>
          <a:ln w="25400">
            <a:gradFill>
              <a:gsLst>
                <a:gs pos="100000">
                  <a:srgbClr val="7D909E"/>
                </a:gs>
                <a:gs pos="2000">
                  <a:srgbClr val="7D909E"/>
                </a:gs>
                <a:gs pos="56000">
                  <a:schemeClr val="bg1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V="1">
            <a:off x="5864649" y="2847210"/>
            <a:ext cx="0" cy="530151"/>
          </a:xfrm>
          <a:prstGeom prst="line">
            <a:avLst/>
          </a:prstGeom>
          <a:ln w="25400">
            <a:gradFill>
              <a:gsLst>
                <a:gs pos="100000">
                  <a:srgbClr val="7D909E"/>
                </a:gs>
                <a:gs pos="2000">
                  <a:srgbClr val="7D909E"/>
                </a:gs>
                <a:gs pos="56000">
                  <a:schemeClr val="bg1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flipV="1">
            <a:off x="5864649" y="4094019"/>
            <a:ext cx="0" cy="530151"/>
          </a:xfrm>
          <a:prstGeom prst="line">
            <a:avLst/>
          </a:prstGeom>
          <a:ln w="25400">
            <a:gradFill>
              <a:gsLst>
                <a:gs pos="100000">
                  <a:srgbClr val="7D909E"/>
                </a:gs>
                <a:gs pos="2000">
                  <a:srgbClr val="7D909E"/>
                </a:gs>
                <a:gs pos="56000">
                  <a:schemeClr val="bg1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V="1">
            <a:off x="5864649" y="5340827"/>
            <a:ext cx="0" cy="530151"/>
          </a:xfrm>
          <a:prstGeom prst="line">
            <a:avLst/>
          </a:prstGeom>
          <a:ln w="25400">
            <a:gradFill>
              <a:gsLst>
                <a:gs pos="100000">
                  <a:srgbClr val="7D909E"/>
                </a:gs>
                <a:gs pos="2000">
                  <a:srgbClr val="7D909E"/>
                </a:gs>
                <a:gs pos="56000">
                  <a:schemeClr val="bg1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2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8429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F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3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9" name="Прямоугольная выноска 38"/>
          <p:cNvSpPr/>
          <p:nvPr/>
        </p:nvSpPr>
        <p:spPr>
          <a:xfrm>
            <a:off x="603505" y="228564"/>
            <a:ext cx="8065008" cy="5091191"/>
          </a:xfrm>
          <a:prstGeom prst="wedgeRectCallout">
            <a:avLst>
              <a:gd name="adj1" fmla="val -21179"/>
              <a:gd name="adj2" fmla="val 58286"/>
            </a:avLst>
          </a:prstGeom>
          <a:solidFill>
            <a:srgbClr val="657989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1275063" y="5647395"/>
            <a:ext cx="500979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cs typeface="Arial" panose="020B0604020202020204" pitchFamily="34" charset="0"/>
              </a:rPr>
              <a:t>http://regulation.admhmao.ru </a:t>
            </a:r>
          </a:p>
        </p:txBody>
      </p:sp>
      <p:sp>
        <p:nvSpPr>
          <p:cNvPr id="43" name="Объект 2"/>
          <p:cNvSpPr txBox="1">
            <a:spLocks/>
          </p:cNvSpPr>
          <p:nvPr/>
        </p:nvSpPr>
        <p:spPr>
          <a:xfrm>
            <a:off x="6243316" y="5121206"/>
            <a:ext cx="5539229" cy="98341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lIns="68580" tIns="34290" rIns="68580" bIns="3429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Используйте </a:t>
            </a:r>
            <a:r>
              <a:rPr lang="en-US" sz="3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QR-</a:t>
            </a:r>
            <a:r>
              <a:rPr lang="ru-RU" sz="3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код или ссылку</a:t>
            </a:r>
            <a:endParaRPr lang="ru-RU" sz="36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pic>
        <p:nvPicPr>
          <p:cNvPr id="45" name="Рисунок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2560" y="1694820"/>
            <a:ext cx="2680119" cy="26801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6" name="Рисунок 4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16" r="47970" b="4554"/>
          <a:stretch/>
        </p:blipFill>
        <p:spPr>
          <a:xfrm>
            <a:off x="6201957" y="6193372"/>
            <a:ext cx="484692" cy="518099"/>
          </a:xfrm>
          <a:prstGeom prst="rect">
            <a:avLst/>
          </a:prstGeom>
        </p:spPr>
      </p:pic>
      <p:cxnSp>
        <p:nvCxnSpPr>
          <p:cNvPr id="47" name="Прямая соединительная линия 46"/>
          <p:cNvCxnSpPr/>
          <p:nvPr/>
        </p:nvCxnSpPr>
        <p:spPr>
          <a:xfrm flipH="1">
            <a:off x="7945382" y="6013353"/>
            <a:ext cx="2368652" cy="0"/>
          </a:xfrm>
          <a:prstGeom prst="line">
            <a:avLst/>
          </a:prstGeom>
          <a:ln w="28575">
            <a:gradFill flip="none" rotWithShape="1">
              <a:gsLst>
                <a:gs pos="50000">
                  <a:srgbClr val="39D5FC"/>
                </a:gs>
                <a:gs pos="11000">
                  <a:srgbClr val="333F50"/>
                </a:gs>
                <a:gs pos="88000">
                  <a:srgbClr val="333F50"/>
                </a:gs>
              </a:gsLst>
              <a:lin ang="0" scaled="1"/>
              <a:tileRect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/>
          <a:srcRect b="2516"/>
          <a:stretch/>
        </p:blipFill>
        <p:spPr>
          <a:xfrm>
            <a:off x="675860" y="300453"/>
            <a:ext cx="7935733" cy="5007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03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F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4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5" name="Рисунок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5535300"/>
            <a:ext cx="1162215" cy="11622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Прямоугольная выноска 8"/>
          <p:cNvSpPr/>
          <p:nvPr/>
        </p:nvSpPr>
        <p:spPr>
          <a:xfrm>
            <a:off x="1316736" y="292608"/>
            <a:ext cx="9372600" cy="5038344"/>
          </a:xfrm>
          <a:prstGeom prst="wedgeRectCallout">
            <a:avLst>
              <a:gd name="adj1" fmla="val -21444"/>
              <a:gd name="adj2" fmla="val 58560"/>
            </a:avLst>
          </a:prstGeom>
          <a:solidFill>
            <a:srgbClr val="657989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/>
          <a:srcRect b="29269"/>
          <a:stretch/>
        </p:blipFill>
        <p:spPr>
          <a:xfrm>
            <a:off x="1409724" y="392630"/>
            <a:ext cx="9196895" cy="483611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7666130" y="4671813"/>
            <a:ext cx="1450438" cy="466468"/>
          </a:xfrm>
          <a:prstGeom prst="rect">
            <a:avLst/>
          </a:prstGeom>
          <a:noFill/>
          <a:ln w="38100">
            <a:solidFill>
              <a:srgbClr val="39D5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24879" y="1553009"/>
            <a:ext cx="813760" cy="98341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lIns="68580" tIns="34290" rIns="68580" bIns="3429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60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1</a:t>
            </a:r>
            <a:endParaRPr lang="ru-RU" sz="6000" b="1" dirty="0">
              <a:solidFill>
                <a:srgbClr val="39D5F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13" name="Объект 2"/>
          <p:cNvSpPr txBox="1">
            <a:spLocks/>
          </p:cNvSpPr>
          <p:nvPr/>
        </p:nvSpPr>
        <p:spPr>
          <a:xfrm>
            <a:off x="624879" y="2406167"/>
            <a:ext cx="813760" cy="98341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lIns="68580" tIns="34290" rIns="68580" bIns="3429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60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2</a:t>
            </a:r>
            <a:endParaRPr lang="ru-RU" sz="6000" b="1" dirty="0">
              <a:solidFill>
                <a:srgbClr val="39D5F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444746" y="2011680"/>
            <a:ext cx="3769412" cy="323350"/>
          </a:xfrm>
          <a:prstGeom prst="rect">
            <a:avLst/>
          </a:prstGeom>
          <a:noFill/>
          <a:ln w="38100">
            <a:solidFill>
              <a:srgbClr val="39D5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444745" y="2406277"/>
            <a:ext cx="3769413" cy="1223891"/>
          </a:xfrm>
          <a:prstGeom prst="rect">
            <a:avLst/>
          </a:prstGeom>
          <a:noFill/>
          <a:ln w="38100">
            <a:solidFill>
              <a:srgbClr val="39D5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бъект 2"/>
          <p:cNvSpPr txBox="1">
            <a:spLocks/>
          </p:cNvSpPr>
          <p:nvPr/>
        </p:nvSpPr>
        <p:spPr>
          <a:xfrm>
            <a:off x="978408" y="5521013"/>
            <a:ext cx="11213592" cy="98341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lIns="68580" tIns="34290" rIns="68580" bIns="3429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Воспользуйтесь одним из вариантов поиска документа</a:t>
            </a:r>
            <a:endParaRPr lang="ru-RU" sz="36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16" r="47970" b="4554"/>
          <a:stretch/>
        </p:blipFill>
        <p:spPr>
          <a:xfrm>
            <a:off x="8807997" y="5352124"/>
            <a:ext cx="484692" cy="518099"/>
          </a:xfrm>
          <a:prstGeom prst="rect">
            <a:avLst/>
          </a:prstGeom>
        </p:spPr>
      </p:pic>
      <p:cxnSp>
        <p:nvCxnSpPr>
          <p:cNvPr id="20" name="Прямая соединительная линия 19"/>
          <p:cNvCxnSpPr/>
          <p:nvPr/>
        </p:nvCxnSpPr>
        <p:spPr>
          <a:xfrm flipH="1">
            <a:off x="5550052" y="6490432"/>
            <a:ext cx="2368652" cy="0"/>
          </a:xfrm>
          <a:prstGeom prst="line">
            <a:avLst/>
          </a:prstGeom>
          <a:ln w="28575">
            <a:gradFill flip="none" rotWithShape="1">
              <a:gsLst>
                <a:gs pos="50000">
                  <a:srgbClr val="39D5FC"/>
                </a:gs>
                <a:gs pos="11000">
                  <a:srgbClr val="333F50"/>
                </a:gs>
                <a:gs pos="88000">
                  <a:srgbClr val="333F50"/>
                </a:gs>
              </a:gsLst>
              <a:lin ang="0" scaled="1"/>
              <a:tileRect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1805867" y="424732"/>
            <a:ext cx="927394" cy="323350"/>
          </a:xfrm>
          <a:prstGeom prst="rect">
            <a:avLst/>
          </a:prstGeom>
          <a:noFill/>
          <a:ln w="38100">
            <a:solidFill>
              <a:srgbClr val="39D5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450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F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5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Прямоугольная выноска 25"/>
          <p:cNvSpPr/>
          <p:nvPr/>
        </p:nvSpPr>
        <p:spPr>
          <a:xfrm>
            <a:off x="813816" y="283464"/>
            <a:ext cx="10652760" cy="4636009"/>
          </a:xfrm>
          <a:prstGeom prst="wedgeRectCallout">
            <a:avLst>
              <a:gd name="adj1" fmla="val -21555"/>
              <a:gd name="adj2" fmla="val 58849"/>
            </a:avLst>
          </a:prstGeom>
          <a:solidFill>
            <a:srgbClr val="657989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7" name="Группа 26"/>
          <p:cNvGrpSpPr/>
          <p:nvPr/>
        </p:nvGrpSpPr>
        <p:grpSpPr>
          <a:xfrm>
            <a:off x="900845" y="384048"/>
            <a:ext cx="10463573" cy="4432059"/>
            <a:chOff x="654997" y="1084267"/>
            <a:chExt cx="9777219" cy="377155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28" name="Рисунок 27"/>
            <p:cNvPicPr>
              <a:picLocks noChangeAspect="1"/>
            </p:cNvPicPr>
            <p:nvPr/>
          </p:nvPicPr>
          <p:blipFill rotWithShape="1">
            <a:blip r:embed="rId2"/>
            <a:srcRect r="381" b="20732"/>
            <a:stretch/>
          </p:blipFill>
          <p:spPr>
            <a:xfrm>
              <a:off x="654997" y="1084267"/>
              <a:ext cx="9777219" cy="3771551"/>
            </a:xfrm>
            <a:prstGeom prst="rect">
              <a:avLst/>
            </a:prstGeom>
          </p:spPr>
        </p:pic>
        <p:pic>
          <p:nvPicPr>
            <p:cNvPr id="29" name="Рисунок 2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7957" y="2931942"/>
              <a:ext cx="2231521" cy="799876"/>
            </a:xfrm>
            <a:prstGeom prst="rect">
              <a:avLst/>
            </a:prstGeom>
          </p:spPr>
        </p:pic>
      </p:grpSp>
      <p:sp>
        <p:nvSpPr>
          <p:cNvPr id="30" name="Прямоугольник 29"/>
          <p:cNvSpPr/>
          <p:nvPr/>
        </p:nvSpPr>
        <p:spPr>
          <a:xfrm>
            <a:off x="3559043" y="1014984"/>
            <a:ext cx="2640589" cy="3273552"/>
          </a:xfrm>
          <a:prstGeom prst="rect">
            <a:avLst/>
          </a:prstGeom>
          <a:noFill/>
          <a:ln w="38100">
            <a:solidFill>
              <a:srgbClr val="39D5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Объект 2"/>
          <p:cNvSpPr txBox="1">
            <a:spLocks/>
          </p:cNvSpPr>
          <p:nvPr/>
        </p:nvSpPr>
        <p:spPr>
          <a:xfrm>
            <a:off x="0" y="5274257"/>
            <a:ext cx="12192000" cy="113330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lIns="68580" tIns="34290" rIns="68580" bIns="3429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Выберите документ, </a:t>
            </a:r>
            <a:br>
              <a:rPr lang="ru-RU" sz="3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</a:br>
            <a:r>
              <a:rPr lang="ru-RU" sz="3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в отношении которого проходит обсуждение</a:t>
            </a:r>
            <a:endParaRPr lang="ru-RU" sz="36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5535300"/>
            <a:ext cx="1162215" cy="11622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16" r="47970" b="4554"/>
          <a:stretch/>
        </p:blipFill>
        <p:spPr>
          <a:xfrm>
            <a:off x="4903508" y="3011260"/>
            <a:ext cx="555459" cy="593744"/>
          </a:xfrm>
          <a:prstGeom prst="rect">
            <a:avLst/>
          </a:prstGeom>
        </p:spPr>
      </p:pic>
      <p:cxnSp>
        <p:nvCxnSpPr>
          <p:cNvPr id="36" name="Прямая соединительная линия 35"/>
          <p:cNvCxnSpPr/>
          <p:nvPr/>
        </p:nvCxnSpPr>
        <p:spPr>
          <a:xfrm flipH="1">
            <a:off x="4933826" y="6540129"/>
            <a:ext cx="2368652" cy="0"/>
          </a:xfrm>
          <a:prstGeom prst="line">
            <a:avLst/>
          </a:prstGeom>
          <a:ln w="28575">
            <a:gradFill flip="none" rotWithShape="1">
              <a:gsLst>
                <a:gs pos="50000">
                  <a:srgbClr val="39D5FC"/>
                </a:gs>
                <a:gs pos="11000">
                  <a:srgbClr val="333F50"/>
                </a:gs>
                <a:gs pos="88000">
                  <a:srgbClr val="333F50"/>
                </a:gs>
              </a:gsLst>
              <a:lin ang="0" scaled="1"/>
              <a:tileRect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1503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F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6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5535300"/>
            <a:ext cx="1162215" cy="11622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" y="2372121"/>
            <a:ext cx="12192000" cy="211375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ru-RU" sz="72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КАК   ПРАВИЛЬНО </a:t>
            </a:r>
          </a:p>
          <a:p>
            <a:pPr lvl="0">
              <a:defRPr/>
            </a:pPr>
            <a:r>
              <a:rPr lang="ru-RU" sz="72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ОФОРМИТЬ  ОТЗЫВ ? </a:t>
            </a:r>
          </a:p>
        </p:txBody>
      </p:sp>
    </p:spTree>
    <p:extLst>
      <p:ext uri="{BB962C8B-B14F-4D97-AF65-F5344CB8AC3E}">
        <p14:creationId xmlns:p14="http://schemas.microsoft.com/office/powerpoint/2010/main" val="408247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F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3803903"/>
            <a:ext cx="12192000" cy="3072385"/>
            <a:chOff x="1517904" y="3575304"/>
            <a:chExt cx="10674096" cy="3300984"/>
          </a:xfrm>
        </p:grpSpPr>
        <p:pic>
          <p:nvPicPr>
            <p:cNvPr id="44" name="Рисунок 4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2133"/>
            <a:stretch/>
          </p:blipFill>
          <p:spPr>
            <a:xfrm flipH="1">
              <a:off x="6099048" y="3575304"/>
              <a:ext cx="6092952" cy="3282696"/>
            </a:xfrm>
            <a:prstGeom prst="rect">
              <a:avLst/>
            </a:prstGeom>
          </p:spPr>
        </p:pic>
        <p:pic>
          <p:nvPicPr>
            <p:cNvPr id="45" name="Рисунок 4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1067" b="10933"/>
            <a:stretch/>
          </p:blipFill>
          <p:spPr>
            <a:xfrm flipH="1">
              <a:off x="1517904" y="3584448"/>
              <a:ext cx="6092952" cy="3291840"/>
            </a:xfrm>
            <a:prstGeom prst="rect">
              <a:avLst/>
            </a:prstGeom>
          </p:spPr>
        </p:pic>
      </p:grpSp>
      <p:sp>
        <p:nvSpPr>
          <p:cNvPr id="46" name="Прямоугольник 45"/>
          <p:cNvSpPr/>
          <p:nvPr/>
        </p:nvSpPr>
        <p:spPr>
          <a:xfrm>
            <a:off x="0" y="3803904"/>
            <a:ext cx="12192000" cy="3054096"/>
          </a:xfrm>
          <a:prstGeom prst="rect">
            <a:avLst/>
          </a:prstGeom>
          <a:solidFill>
            <a:srgbClr val="333F50">
              <a:alpha val="4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419009" y="190530"/>
            <a:ext cx="11706316" cy="98755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>
              <a:defRPr/>
            </a:pPr>
            <a:r>
              <a:rPr lang="ru-RU" sz="56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РЕКОМЕНДАЦИИ ПО ОФОРМЛЕНИЮ </a:t>
            </a:r>
            <a:r>
              <a:rPr lang="ru-RU" sz="56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ОТЗЫВА</a:t>
            </a:r>
            <a:endParaRPr lang="ru-RU" sz="5600" b="1" dirty="0" smtClean="0">
              <a:solidFill>
                <a:srgbClr val="39D5F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3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7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306855" y="1950137"/>
            <a:ext cx="3773160" cy="3319672"/>
            <a:chOff x="447658" y="1997763"/>
            <a:chExt cx="3945438" cy="3319672"/>
          </a:xfrm>
        </p:grpSpPr>
        <p:sp>
          <p:nvSpPr>
            <p:cNvPr id="9" name="Прямоугольник с двумя скругленными противолежащими углами 8"/>
            <p:cNvSpPr/>
            <p:nvPr/>
          </p:nvSpPr>
          <p:spPr>
            <a:xfrm>
              <a:off x="447658" y="1997763"/>
              <a:ext cx="3945438" cy="3319672"/>
            </a:xfrm>
            <a:prstGeom prst="round2DiagRect">
              <a:avLst>
                <a:gd name="adj1" fmla="val 41588"/>
                <a:gd name="adj2" fmla="val 0"/>
              </a:avLst>
            </a:prstGeom>
            <a:solidFill>
              <a:schemeClr val="bg1"/>
            </a:solidFill>
            <a:ln w="28575">
              <a:gradFill>
                <a:gsLst>
                  <a:gs pos="0">
                    <a:srgbClr val="333F50"/>
                  </a:gs>
                  <a:gs pos="69000">
                    <a:srgbClr val="39D5FC"/>
                  </a:gs>
                  <a:gs pos="100000">
                    <a:srgbClr val="39D5FC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/>
            <p:cNvSpPr/>
            <p:nvPr/>
          </p:nvSpPr>
          <p:spPr>
            <a:xfrm>
              <a:off x="2250749" y="2162755"/>
              <a:ext cx="133184" cy="133184"/>
            </a:xfrm>
            <a:prstGeom prst="ellipse">
              <a:avLst/>
            </a:prstGeom>
            <a:solidFill>
              <a:srgbClr val="39D5FC">
                <a:alpha val="50000"/>
              </a:srgb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Овал 13"/>
            <p:cNvSpPr/>
            <p:nvPr/>
          </p:nvSpPr>
          <p:spPr>
            <a:xfrm>
              <a:off x="2442905" y="2162755"/>
              <a:ext cx="133184" cy="133184"/>
            </a:xfrm>
            <a:prstGeom prst="ellipse">
              <a:avLst/>
            </a:prstGeom>
            <a:solidFill>
              <a:srgbClr val="39D5FC">
                <a:alpha val="75000"/>
              </a:srgb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Овал 14"/>
            <p:cNvSpPr/>
            <p:nvPr/>
          </p:nvSpPr>
          <p:spPr>
            <a:xfrm>
              <a:off x="2635062" y="2162755"/>
              <a:ext cx="133184" cy="133184"/>
            </a:xfrm>
            <a:prstGeom prst="ellipse">
              <a:avLst/>
            </a:prstGeom>
            <a:solidFill>
              <a:srgbClr val="39D5FC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4221215" y="1943510"/>
            <a:ext cx="3773160" cy="3319672"/>
            <a:chOff x="447658" y="1997763"/>
            <a:chExt cx="3945438" cy="3319672"/>
          </a:xfrm>
        </p:grpSpPr>
        <p:sp>
          <p:nvSpPr>
            <p:cNvPr id="18" name="Прямоугольник с двумя скругленными противолежащими углами 17"/>
            <p:cNvSpPr/>
            <p:nvPr/>
          </p:nvSpPr>
          <p:spPr>
            <a:xfrm>
              <a:off x="447658" y="1997763"/>
              <a:ext cx="3945438" cy="3319672"/>
            </a:xfrm>
            <a:prstGeom prst="round2DiagRect">
              <a:avLst>
                <a:gd name="adj1" fmla="val 41588"/>
                <a:gd name="adj2" fmla="val 0"/>
              </a:avLst>
            </a:prstGeom>
            <a:solidFill>
              <a:schemeClr val="bg1"/>
            </a:solidFill>
            <a:ln w="28575">
              <a:gradFill>
                <a:gsLst>
                  <a:gs pos="0">
                    <a:srgbClr val="333F50"/>
                  </a:gs>
                  <a:gs pos="69000">
                    <a:srgbClr val="39D5FC"/>
                  </a:gs>
                  <a:gs pos="100000">
                    <a:srgbClr val="39D5FC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/>
            <p:cNvSpPr/>
            <p:nvPr/>
          </p:nvSpPr>
          <p:spPr>
            <a:xfrm>
              <a:off x="2250749" y="2162755"/>
              <a:ext cx="133184" cy="133184"/>
            </a:xfrm>
            <a:prstGeom prst="ellipse">
              <a:avLst/>
            </a:prstGeom>
            <a:solidFill>
              <a:srgbClr val="39D5FC">
                <a:alpha val="50000"/>
              </a:srgb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Овал 19"/>
            <p:cNvSpPr/>
            <p:nvPr/>
          </p:nvSpPr>
          <p:spPr>
            <a:xfrm>
              <a:off x="2442905" y="2162755"/>
              <a:ext cx="133184" cy="133184"/>
            </a:xfrm>
            <a:prstGeom prst="ellipse">
              <a:avLst/>
            </a:prstGeom>
            <a:solidFill>
              <a:srgbClr val="39D5FC">
                <a:alpha val="75000"/>
              </a:srgb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Овал 20"/>
            <p:cNvSpPr/>
            <p:nvPr/>
          </p:nvSpPr>
          <p:spPr>
            <a:xfrm>
              <a:off x="2635062" y="2162755"/>
              <a:ext cx="133184" cy="133184"/>
            </a:xfrm>
            <a:prstGeom prst="ellipse">
              <a:avLst/>
            </a:prstGeom>
            <a:solidFill>
              <a:srgbClr val="39D5FC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8145099" y="1953449"/>
            <a:ext cx="3761151" cy="3319672"/>
            <a:chOff x="447658" y="1997763"/>
            <a:chExt cx="3945438" cy="3319672"/>
          </a:xfrm>
        </p:grpSpPr>
        <p:sp>
          <p:nvSpPr>
            <p:cNvPr id="23" name="Прямоугольник с двумя скругленными противолежащими углами 22"/>
            <p:cNvSpPr/>
            <p:nvPr/>
          </p:nvSpPr>
          <p:spPr>
            <a:xfrm>
              <a:off x="447658" y="1997763"/>
              <a:ext cx="3945438" cy="3319672"/>
            </a:xfrm>
            <a:prstGeom prst="round2DiagRect">
              <a:avLst>
                <a:gd name="adj1" fmla="val 41588"/>
                <a:gd name="adj2" fmla="val 0"/>
              </a:avLst>
            </a:prstGeom>
            <a:solidFill>
              <a:schemeClr val="bg1"/>
            </a:solidFill>
            <a:ln w="28575">
              <a:gradFill>
                <a:gsLst>
                  <a:gs pos="0">
                    <a:srgbClr val="333F50"/>
                  </a:gs>
                  <a:gs pos="69000">
                    <a:srgbClr val="39D5FC"/>
                  </a:gs>
                  <a:gs pos="100000">
                    <a:srgbClr val="39D5FC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Овал 23"/>
            <p:cNvSpPr/>
            <p:nvPr/>
          </p:nvSpPr>
          <p:spPr>
            <a:xfrm>
              <a:off x="2250749" y="2162755"/>
              <a:ext cx="133184" cy="133184"/>
            </a:xfrm>
            <a:prstGeom prst="ellipse">
              <a:avLst/>
            </a:prstGeom>
            <a:solidFill>
              <a:srgbClr val="39D5FC">
                <a:alpha val="50000"/>
              </a:srgb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Овал 24"/>
            <p:cNvSpPr/>
            <p:nvPr/>
          </p:nvSpPr>
          <p:spPr>
            <a:xfrm>
              <a:off x="2442905" y="2162755"/>
              <a:ext cx="133184" cy="133184"/>
            </a:xfrm>
            <a:prstGeom prst="ellipse">
              <a:avLst/>
            </a:prstGeom>
            <a:solidFill>
              <a:srgbClr val="39D5FC">
                <a:alpha val="75000"/>
              </a:srgb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Овал 25"/>
            <p:cNvSpPr/>
            <p:nvPr/>
          </p:nvSpPr>
          <p:spPr>
            <a:xfrm>
              <a:off x="2635062" y="2162755"/>
              <a:ext cx="133184" cy="133184"/>
            </a:xfrm>
            <a:prstGeom prst="ellipse">
              <a:avLst/>
            </a:prstGeom>
            <a:solidFill>
              <a:srgbClr val="39D5FC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31" name="Прямая соединительная линия 30"/>
          <p:cNvCxnSpPr/>
          <p:nvPr/>
        </p:nvCxnSpPr>
        <p:spPr>
          <a:xfrm flipV="1">
            <a:off x="341283" y="333209"/>
            <a:ext cx="0" cy="939310"/>
          </a:xfrm>
          <a:prstGeom prst="line">
            <a:avLst/>
          </a:prstGeom>
          <a:ln w="28575">
            <a:gradFill>
              <a:gsLst>
                <a:gs pos="50000">
                  <a:srgbClr val="39D5FC"/>
                </a:gs>
                <a:gs pos="4000">
                  <a:srgbClr val="333F50"/>
                </a:gs>
                <a:gs pos="99000">
                  <a:srgbClr val="333F50"/>
                </a:gs>
              </a:gsLst>
              <a:lin ang="5400000" scaled="1"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89619" y="5276786"/>
            <a:ext cx="38145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3"/>
            <a:r>
              <a:rPr lang="ru-RU" sz="24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ШАГ </a:t>
            </a:r>
            <a:r>
              <a:rPr lang="ru-RU" sz="24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ПЕРВЫЙ</a:t>
            </a:r>
            <a:endParaRPr lang="ru-RU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89365" y="2628741"/>
            <a:ext cx="3636103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3"/>
            <a:r>
              <a:rPr lang="ru-RU" sz="2400" b="1" dirty="0">
                <a:solidFill>
                  <a:srgbClr val="333F50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Что Вы хотите описать </a:t>
            </a:r>
            <a:endParaRPr lang="ru-RU" sz="2400" b="1" dirty="0" smtClean="0">
              <a:solidFill>
                <a:srgbClr val="333F50"/>
              </a:solidFill>
              <a:latin typeface="Gabriola" panose="04040605051002020D02" pitchFamily="82" charset="0"/>
              <a:ea typeface="Calibri" panose="020F0502020204030204" pitchFamily="34" charset="0"/>
              <a:cs typeface="Cambria" panose="02040503050406030204" pitchFamily="18" charset="0"/>
            </a:endParaRPr>
          </a:p>
          <a:p>
            <a:pPr marL="85723"/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в </a:t>
            </a:r>
            <a:r>
              <a:rPr lang="ru-RU" sz="2400" b="1" dirty="0">
                <a:solidFill>
                  <a:srgbClr val="333F50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своем отзыве: </a:t>
            </a:r>
            <a:endParaRPr lang="ru-RU" sz="2400" b="1" dirty="0" smtClean="0">
              <a:solidFill>
                <a:srgbClr val="333F50"/>
              </a:solidFill>
              <a:latin typeface="Gabriola" panose="04040605051002020D02" pitchFamily="82" charset="0"/>
              <a:ea typeface="Calibri" panose="020F0502020204030204" pitchFamily="34" charset="0"/>
              <a:cs typeface="Cambria" panose="02040503050406030204" pitchFamily="18" charset="0"/>
            </a:endParaRPr>
          </a:p>
          <a:p>
            <a:pPr marL="85723"/>
            <a:endParaRPr lang="ru-RU" sz="800" b="1" dirty="0">
              <a:solidFill>
                <a:srgbClr val="333F50"/>
              </a:solidFill>
              <a:latin typeface="Gabriola" panose="04040605051002020D02" pitchFamily="82" charset="0"/>
              <a:ea typeface="Calibri" panose="020F0502020204030204" pitchFamily="34" charset="0"/>
              <a:cs typeface="Cambria" panose="02040503050406030204" pitchFamily="18" charset="0"/>
            </a:endParaRPr>
          </a:p>
          <a:p>
            <a:pPr marL="85723"/>
            <a:r>
              <a:rPr lang="ru-RU" sz="2400" b="1" dirty="0">
                <a:solidFill>
                  <a:srgbClr val="333F50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предложение к </a:t>
            </a:r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проекту </a:t>
            </a:r>
          </a:p>
          <a:p>
            <a:pPr marL="85723"/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или </a:t>
            </a:r>
            <a:r>
              <a:rPr lang="ru-RU" sz="2400" b="1" dirty="0">
                <a:solidFill>
                  <a:srgbClr val="333F50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же замечание, </a:t>
            </a:r>
            <a:endParaRPr lang="ru-RU" sz="2400" b="1" dirty="0" smtClean="0">
              <a:solidFill>
                <a:srgbClr val="333F50"/>
              </a:solidFill>
              <a:latin typeface="Gabriola" panose="04040605051002020D02" pitchFamily="82" charset="0"/>
              <a:ea typeface="Calibri" panose="020F0502020204030204" pitchFamily="34" charset="0"/>
              <a:cs typeface="Cambria" panose="02040503050406030204" pitchFamily="18" charset="0"/>
            </a:endParaRPr>
          </a:p>
          <a:p>
            <a:pPr marL="85723"/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требующее внесение </a:t>
            </a:r>
            <a:r>
              <a:rPr lang="ru-RU" sz="2400" b="1" dirty="0">
                <a:solidFill>
                  <a:srgbClr val="333F50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изменений </a:t>
            </a:r>
            <a:endParaRPr lang="ru-RU" sz="2400" b="1" dirty="0" smtClean="0">
              <a:solidFill>
                <a:srgbClr val="333F50"/>
              </a:solidFill>
              <a:latin typeface="Gabriola" panose="04040605051002020D02" pitchFamily="82" charset="0"/>
              <a:ea typeface="Calibri" panose="020F0502020204030204" pitchFamily="34" charset="0"/>
              <a:cs typeface="Cambria" panose="02040503050406030204" pitchFamily="18" charset="0"/>
            </a:endParaRPr>
          </a:p>
          <a:p>
            <a:pPr marL="85723"/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в </a:t>
            </a:r>
            <a:r>
              <a:rPr lang="ru-RU" sz="2400" b="1" dirty="0">
                <a:solidFill>
                  <a:srgbClr val="333F50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проект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10243" y="2189543"/>
            <a:ext cx="3369505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85723"/>
            <a:r>
              <a:rPr lang="ru-RU" sz="24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ОПРЕДЕЛИТЬ ЦЕЛЬ ОТЗЫВА</a:t>
            </a:r>
            <a:endParaRPr lang="ru-RU" sz="2400" b="1" dirty="0">
              <a:solidFill>
                <a:srgbClr val="39D5F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223444" y="5292407"/>
            <a:ext cx="38145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3"/>
            <a:r>
              <a:rPr lang="ru-RU" sz="24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ШАГ </a:t>
            </a:r>
            <a:r>
              <a:rPr lang="ru-RU" sz="24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ВТОРОЙ</a:t>
            </a:r>
            <a:endParaRPr lang="ru-RU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135552" y="5301551"/>
            <a:ext cx="38145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3"/>
            <a:r>
              <a:rPr lang="ru-RU" sz="24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ШАГ </a:t>
            </a:r>
            <a:r>
              <a:rPr lang="ru-RU" sz="24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ТРЕТИЙ</a:t>
            </a:r>
            <a:endParaRPr lang="ru-RU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37" name="Рисунок 36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7" t="19227" r="70079" b="13264"/>
          <a:stretch/>
        </p:blipFill>
        <p:spPr>
          <a:xfrm>
            <a:off x="2896253" y="2988127"/>
            <a:ext cx="1095427" cy="1423472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4425697" y="2226119"/>
            <a:ext cx="35570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3" algn="ctr"/>
            <a:r>
              <a:rPr lang="ru-RU" sz="24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ПРИМЕНИТЬ НОРМЫ ЗАКОНОДАТЕЛЬСТВА</a:t>
            </a:r>
            <a:endParaRPr lang="ru-RU" sz="2400" b="1" dirty="0">
              <a:solidFill>
                <a:srgbClr val="39D5F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462879" y="3128977"/>
            <a:ext cx="3629561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3"/>
            <a:r>
              <a:rPr lang="ru-RU" sz="2400" b="1" dirty="0">
                <a:solidFill>
                  <a:srgbClr val="333F50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Рекомендуем оформлять отзыв </a:t>
            </a:r>
            <a:endParaRPr lang="ru-RU" sz="2400" b="1" dirty="0" smtClean="0">
              <a:solidFill>
                <a:srgbClr val="333F50"/>
              </a:solidFill>
              <a:latin typeface="Gabriola" panose="04040605051002020D02" pitchFamily="82" charset="0"/>
              <a:ea typeface="Calibri" panose="020F0502020204030204" pitchFamily="34" charset="0"/>
              <a:cs typeface="Cambria" panose="02040503050406030204" pitchFamily="18" charset="0"/>
            </a:endParaRPr>
          </a:p>
          <a:p>
            <a:pPr marL="85723"/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с </a:t>
            </a:r>
            <a:r>
              <a:rPr lang="ru-RU" sz="2400" b="1" dirty="0">
                <a:solidFill>
                  <a:srgbClr val="333F50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указанием ссылки </a:t>
            </a:r>
            <a:endParaRPr lang="ru-RU" sz="2400" b="1" dirty="0" smtClean="0">
              <a:solidFill>
                <a:srgbClr val="333F50"/>
              </a:solidFill>
              <a:latin typeface="Gabriola" panose="04040605051002020D02" pitchFamily="82" charset="0"/>
              <a:ea typeface="Calibri" panose="020F0502020204030204" pitchFamily="34" charset="0"/>
              <a:cs typeface="Cambria" panose="02040503050406030204" pitchFamily="18" charset="0"/>
            </a:endParaRPr>
          </a:p>
          <a:p>
            <a:pPr marL="85723"/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на </a:t>
            </a:r>
            <a:r>
              <a:rPr lang="ru-RU" sz="2400" b="1" dirty="0">
                <a:solidFill>
                  <a:srgbClr val="333F50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соответствующие </a:t>
            </a:r>
            <a:endParaRPr lang="ru-RU" sz="2400" b="1" dirty="0" smtClean="0">
              <a:solidFill>
                <a:srgbClr val="333F50"/>
              </a:solidFill>
              <a:latin typeface="Gabriola" panose="04040605051002020D02" pitchFamily="82" charset="0"/>
              <a:ea typeface="Calibri" panose="020F0502020204030204" pitchFamily="34" charset="0"/>
              <a:cs typeface="Cambria" panose="02040503050406030204" pitchFamily="18" charset="0"/>
            </a:endParaRPr>
          </a:p>
          <a:p>
            <a:pPr marL="85723"/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правовые акты</a:t>
            </a:r>
            <a:endParaRPr lang="ru-RU" sz="2400" b="1" dirty="0">
              <a:solidFill>
                <a:srgbClr val="333F50"/>
              </a:solidFill>
              <a:latin typeface="Gabriola" panose="04040605051002020D02" pitchFamily="82" charset="0"/>
              <a:ea typeface="Calibri" panose="020F0502020204030204" pitchFamily="34" charset="0"/>
              <a:cs typeface="Cambria" panose="02040503050406030204" pitchFamily="18" charset="0"/>
            </a:endParaRPr>
          </a:p>
          <a:p>
            <a:pPr marL="85723"/>
            <a:endParaRPr lang="ru-RU" sz="800" b="1" dirty="0" smtClean="0">
              <a:solidFill>
                <a:srgbClr val="333F50"/>
              </a:solidFill>
              <a:latin typeface="Gabriola" panose="04040605051002020D02" pitchFamily="82" charset="0"/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242232" y="2244407"/>
            <a:ext cx="36346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3" algn="ctr"/>
            <a:r>
              <a:rPr lang="ru-RU" sz="24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НАПОЛНИТЬ ОТЗЫВ КОНКРЕТИКОЙ И ПРИМЕРАМИ</a:t>
            </a:r>
            <a:endParaRPr lang="ru-RU" sz="2400" b="1" dirty="0">
              <a:solidFill>
                <a:srgbClr val="39D5F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410576" y="3095536"/>
            <a:ext cx="3457574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3"/>
            <a:r>
              <a:rPr lang="ru-RU" sz="2400" b="1" dirty="0">
                <a:solidFill>
                  <a:srgbClr val="333F50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Отзыв должен </a:t>
            </a:r>
            <a:endParaRPr lang="ru-RU" sz="2400" b="1" dirty="0" smtClean="0">
              <a:solidFill>
                <a:srgbClr val="333F50"/>
              </a:solidFill>
              <a:latin typeface="Gabriola" panose="04040605051002020D02" pitchFamily="82" charset="0"/>
              <a:ea typeface="Calibri" panose="020F0502020204030204" pitchFamily="34" charset="0"/>
              <a:cs typeface="Cambria" panose="02040503050406030204" pitchFamily="18" charset="0"/>
            </a:endParaRPr>
          </a:p>
          <a:p>
            <a:pPr marL="85723"/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быть </a:t>
            </a:r>
            <a:r>
              <a:rPr lang="ru-RU" sz="2400" b="1" dirty="0">
                <a:solidFill>
                  <a:srgbClr val="333F50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содержательным! </a:t>
            </a:r>
            <a:endParaRPr lang="ru-RU" sz="2400" b="1" dirty="0" smtClean="0">
              <a:solidFill>
                <a:srgbClr val="333F50"/>
              </a:solidFill>
              <a:latin typeface="Gabriola" panose="04040605051002020D02" pitchFamily="82" charset="0"/>
              <a:ea typeface="Calibri" panose="020F0502020204030204" pitchFamily="34" charset="0"/>
              <a:cs typeface="Cambria" panose="02040503050406030204" pitchFamily="18" charset="0"/>
            </a:endParaRPr>
          </a:p>
          <a:p>
            <a:pPr marL="85723"/>
            <a:endParaRPr lang="ru-RU" sz="500" b="1" dirty="0">
              <a:solidFill>
                <a:srgbClr val="333F50"/>
              </a:solidFill>
              <a:latin typeface="Gabriola" panose="04040605051002020D02" pitchFamily="82" charset="0"/>
              <a:ea typeface="Calibri" panose="020F0502020204030204" pitchFamily="34" charset="0"/>
              <a:cs typeface="Cambria" panose="02040503050406030204" pitchFamily="18" charset="0"/>
            </a:endParaRPr>
          </a:p>
          <a:p>
            <a:pPr marL="85723"/>
            <a:endParaRPr lang="ru-RU" sz="1200" b="1" dirty="0" smtClean="0">
              <a:solidFill>
                <a:srgbClr val="333F50"/>
              </a:solidFill>
              <a:latin typeface="Gabriola" panose="04040605051002020D02" pitchFamily="82" charset="0"/>
              <a:ea typeface="Calibri" panose="020F0502020204030204" pitchFamily="34" charset="0"/>
              <a:cs typeface="Cambria" panose="02040503050406030204" pitchFamily="18" charset="0"/>
            </a:endParaRPr>
          </a:p>
          <a:p>
            <a:pPr marL="85723"/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Использование </a:t>
            </a:r>
            <a:endParaRPr lang="ru-RU" sz="2400" b="1" dirty="0" smtClean="0">
              <a:solidFill>
                <a:srgbClr val="333F50"/>
              </a:solidFill>
              <a:latin typeface="Gabriola" panose="04040605051002020D02" pitchFamily="82" charset="0"/>
              <a:ea typeface="Calibri" panose="020F0502020204030204" pitchFamily="34" charset="0"/>
              <a:cs typeface="Cambria" panose="02040503050406030204" pitchFamily="18" charset="0"/>
            </a:endParaRPr>
          </a:p>
          <a:p>
            <a:pPr marL="85723"/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практических </a:t>
            </a:r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примеров</a:t>
            </a:r>
            <a:endParaRPr lang="ru-RU" sz="2400" b="1" dirty="0">
              <a:solidFill>
                <a:srgbClr val="333F50"/>
              </a:solidFill>
              <a:latin typeface="Gabriola" panose="04040605051002020D02" pitchFamily="82" charset="0"/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pic>
        <p:nvPicPr>
          <p:cNvPr id="42" name="Рисунок 4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51" t="17012" r="68506" b="21439"/>
          <a:stretch/>
        </p:blipFill>
        <p:spPr>
          <a:xfrm>
            <a:off x="6518082" y="3500432"/>
            <a:ext cx="1273367" cy="1576394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31" t="18095" r="36939" b="8844"/>
          <a:stretch/>
        </p:blipFill>
        <p:spPr>
          <a:xfrm>
            <a:off x="10610850" y="3057324"/>
            <a:ext cx="1200150" cy="1575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465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F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915966" y="478764"/>
            <a:ext cx="11276034" cy="98755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>
              <a:defRPr/>
            </a:pPr>
            <a:r>
              <a:rPr lang="ru-RU" sz="57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РЕЙТИНГ КАЧЕСТВА ОСУЩЕСТВЛЕНИЯ  ОЦЕНКИ РЕГУЛИРУЮЩЕГО ВОЗДЕЙСТВИЯ</a:t>
            </a:r>
            <a:endParaRPr lang="ru-RU" sz="5700" b="1" dirty="0" smtClean="0">
              <a:solidFill>
                <a:srgbClr val="39D5F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V="1">
            <a:off x="818361" y="367748"/>
            <a:ext cx="0" cy="6291469"/>
          </a:xfrm>
          <a:prstGeom prst="line">
            <a:avLst/>
          </a:prstGeom>
          <a:ln w="38100">
            <a:gradFill>
              <a:gsLst>
                <a:gs pos="0">
                  <a:srgbClr val="333F50"/>
                </a:gs>
                <a:gs pos="52000">
                  <a:srgbClr val="39D5FC"/>
                </a:gs>
                <a:gs pos="100000">
                  <a:srgbClr val="39D5FC"/>
                </a:gs>
              </a:gsLst>
              <a:lin ang="5400000" scaled="1"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8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823358" y="5031460"/>
            <a:ext cx="4260706" cy="523220"/>
          </a:xfrm>
          <a:prstGeom prst="rect">
            <a:avLst/>
          </a:prstGeom>
          <a:gradFill flip="none" rotWithShape="1">
            <a:gsLst>
              <a:gs pos="100000">
                <a:srgbClr val="333F50"/>
              </a:gs>
              <a:gs pos="31000">
                <a:srgbClr val="39D5FC"/>
              </a:gs>
              <a:gs pos="0">
                <a:srgbClr val="39D5FC"/>
              </a:gs>
            </a:gsLst>
            <a:lin ang="0" scaled="1"/>
            <a:tileRect/>
          </a:gradFill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ВЫСШИЙ УРОВЕНЬ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2956" y="1930170"/>
            <a:ext cx="4399459" cy="707886"/>
          </a:xfrm>
          <a:prstGeom prst="rect">
            <a:avLst/>
          </a:prstGeom>
          <a:noFill/>
          <a:ln w="635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город Нижневартовск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9748" y="2914149"/>
            <a:ext cx="2129757" cy="2129757"/>
          </a:xfrm>
          <a:prstGeom prst="rect">
            <a:avLst/>
          </a:prstGeom>
        </p:spPr>
      </p:pic>
      <p:sp>
        <p:nvSpPr>
          <p:cNvPr id="17" name="Прямоугольник с двумя скругленными противолежащими углами 16"/>
          <p:cNvSpPr/>
          <p:nvPr/>
        </p:nvSpPr>
        <p:spPr>
          <a:xfrm>
            <a:off x="6292331" y="2065611"/>
            <a:ext cx="4676501" cy="4067225"/>
          </a:xfrm>
          <a:prstGeom prst="round2DiagRect">
            <a:avLst>
              <a:gd name="adj1" fmla="val 28611"/>
              <a:gd name="adj2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с двумя скругленными противолежащими углами 15"/>
          <p:cNvSpPr/>
          <p:nvPr/>
        </p:nvSpPr>
        <p:spPr>
          <a:xfrm>
            <a:off x="6115746" y="1896190"/>
            <a:ext cx="4992624" cy="4334828"/>
          </a:xfrm>
          <a:prstGeom prst="round2DiagRect">
            <a:avLst>
              <a:gd name="adj1" fmla="val 22922"/>
              <a:gd name="adj2" fmla="val 0"/>
            </a:avLst>
          </a:prstGeom>
          <a:noFill/>
          <a:ln w="19050">
            <a:noFill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ежегодно отмечается </a:t>
            </a:r>
          </a:p>
          <a:p>
            <a:pPr algn="ctr"/>
            <a:r>
              <a:rPr lang="ru-RU" sz="2400" b="1" u="sng" dirty="0" err="1" smtClean="0">
                <a:solidFill>
                  <a:srgbClr val="333F50"/>
                </a:solidFill>
                <a:latin typeface="Gabriola" panose="04040605051002020D02" pitchFamily="82" charset="0"/>
              </a:rPr>
              <a:t>Депэкономики</a:t>
            </a:r>
            <a:r>
              <a:rPr lang="ru-RU" sz="2400" b="1" u="sng" dirty="0" smtClean="0">
                <a:solidFill>
                  <a:srgbClr val="333F50"/>
                </a:solidFill>
                <a:latin typeface="Gabriola" panose="04040605051002020D02" pitchFamily="82" charset="0"/>
              </a:rPr>
              <a:t> </a:t>
            </a:r>
            <a:r>
              <a:rPr lang="ru-RU" sz="2400" b="1" u="sng" dirty="0">
                <a:solidFill>
                  <a:srgbClr val="333F50"/>
                </a:solidFill>
                <a:latin typeface="Gabriola" panose="04040605051002020D02" pitchFamily="82" charset="0"/>
              </a:rPr>
              <a:t>Югры </a:t>
            </a:r>
          </a:p>
          <a:p>
            <a:pPr algn="ctr"/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среди муниципальных образований автономного округа, </a:t>
            </a:r>
          </a:p>
          <a:p>
            <a:pPr algn="ctr"/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добившихся </a:t>
            </a:r>
            <a:r>
              <a:rPr lang="ru-RU" sz="2400" b="1" dirty="0">
                <a:solidFill>
                  <a:srgbClr val="333F50"/>
                </a:solidFill>
                <a:latin typeface="Gabriola" panose="04040605051002020D02" pitchFamily="82" charset="0"/>
              </a:rPr>
              <a:t>значительных </a:t>
            </a:r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успехов </a:t>
            </a:r>
          </a:p>
          <a:p>
            <a:pPr algn="ctr"/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по </a:t>
            </a:r>
            <a:r>
              <a:rPr lang="ru-RU" sz="2400" b="1" u="sng" dirty="0" smtClean="0">
                <a:solidFill>
                  <a:srgbClr val="333F50"/>
                </a:solidFill>
                <a:latin typeface="Gabriola" panose="04040605051002020D02" pitchFamily="82" charset="0"/>
              </a:rPr>
              <a:t>эффективному </a:t>
            </a:r>
            <a:r>
              <a:rPr lang="ru-RU" sz="2400" b="1" u="sng" dirty="0">
                <a:solidFill>
                  <a:srgbClr val="333F50"/>
                </a:solidFill>
                <a:latin typeface="Gabriola" panose="04040605051002020D02" pitchFamily="82" charset="0"/>
              </a:rPr>
              <a:t>взаимодействию </a:t>
            </a:r>
            <a:endParaRPr lang="ru-RU" sz="2400" b="1" u="sng" dirty="0" smtClean="0">
              <a:solidFill>
                <a:srgbClr val="333F5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u="sng" dirty="0" smtClean="0">
                <a:solidFill>
                  <a:srgbClr val="333F50"/>
                </a:solidFill>
                <a:latin typeface="Gabriola" panose="04040605051002020D02" pitchFamily="82" charset="0"/>
              </a:rPr>
              <a:t>с бизнес-сообществом</a:t>
            </a:r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, </a:t>
            </a:r>
            <a:endParaRPr lang="ru-RU" sz="2400" b="1" dirty="0" smtClean="0">
              <a:solidFill>
                <a:srgbClr val="333F5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применению </a:t>
            </a:r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опыта использования количественных методов </a:t>
            </a:r>
          </a:p>
          <a:p>
            <a:pPr algn="ctr"/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и анализа издержек </a:t>
            </a:r>
          </a:p>
        </p:txBody>
      </p:sp>
    </p:spTree>
    <p:extLst>
      <p:ext uri="{BB962C8B-B14F-4D97-AF65-F5344CB8AC3E}">
        <p14:creationId xmlns:p14="http://schemas.microsoft.com/office/powerpoint/2010/main" val="3187803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F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9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4112926" y="823188"/>
            <a:ext cx="5176721" cy="98755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>
              <a:defRPr/>
            </a:pPr>
            <a:r>
              <a:rPr lang="ru-RU" sz="57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ПОРТАЛ ЮГРЫ</a:t>
            </a:r>
            <a:endParaRPr lang="ru-RU" sz="4400" b="1" dirty="0" smtClean="0">
              <a:solidFill>
                <a:srgbClr val="39D5F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068" y="468329"/>
            <a:ext cx="1717087" cy="17170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2367341" y="2433166"/>
            <a:ext cx="8744607" cy="0"/>
          </a:xfrm>
          <a:prstGeom prst="line">
            <a:avLst/>
          </a:prstGeom>
          <a:ln w="38100">
            <a:gradFill flip="none" rotWithShape="1">
              <a:gsLst>
                <a:gs pos="0">
                  <a:srgbClr val="333F50"/>
                </a:gs>
                <a:gs pos="49000">
                  <a:srgbClr val="39D5FC"/>
                </a:gs>
                <a:gs pos="100000">
                  <a:srgbClr val="333F50"/>
                </a:gs>
              </a:gsLst>
              <a:lin ang="0" scaled="1"/>
              <a:tileRect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4033413" y="2979980"/>
            <a:ext cx="7535740" cy="98755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>
              <a:defRPr/>
            </a:pPr>
            <a:r>
              <a:rPr lang="ru-RU" sz="57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ОФИЦИАЛЬНЫЙ САЙТ ОМСУ</a:t>
            </a:r>
            <a:endParaRPr lang="ru-RU" sz="4400" b="1" dirty="0" smtClean="0">
              <a:solidFill>
                <a:srgbClr val="39D5F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10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4162622" y="5196406"/>
            <a:ext cx="5176721" cy="98755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>
              <a:defRPr/>
            </a:pPr>
            <a:r>
              <a:rPr lang="ru-RU" sz="57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В КОНТАКТЕ</a:t>
            </a:r>
            <a:endParaRPr lang="ru-RU" sz="4400" b="1" dirty="0" smtClean="0">
              <a:solidFill>
                <a:srgbClr val="39D5F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2400473" y="4573388"/>
            <a:ext cx="8741292" cy="0"/>
          </a:xfrm>
          <a:prstGeom prst="line">
            <a:avLst/>
          </a:prstGeom>
          <a:ln w="38100">
            <a:gradFill flip="none" rotWithShape="1">
              <a:gsLst>
                <a:gs pos="0">
                  <a:srgbClr val="333F50"/>
                </a:gs>
                <a:gs pos="49000">
                  <a:srgbClr val="39D5FC"/>
                </a:gs>
                <a:gs pos="100000">
                  <a:srgbClr val="333F50"/>
                </a:gs>
              </a:gsLst>
              <a:lin ang="0" scaled="1"/>
              <a:tileRect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068" y="2673031"/>
            <a:ext cx="1706217" cy="170621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068" y="4866862"/>
            <a:ext cx="1712842" cy="171284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2338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F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 txBox="1">
            <a:spLocks/>
          </p:cNvSpPr>
          <p:nvPr/>
        </p:nvSpPr>
        <p:spPr>
          <a:xfrm>
            <a:off x="0" y="6353567"/>
            <a:ext cx="12192000" cy="2242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50000"/>
              </a:lnSpc>
              <a:buNone/>
            </a:pPr>
            <a:r>
              <a:rPr lang="ru-RU" sz="1400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г. Нижневартовск </a:t>
            </a:r>
          </a:p>
          <a:p>
            <a:pPr marL="0" indent="0" algn="ctr">
              <a:lnSpc>
                <a:spcPct val="50000"/>
              </a:lnSpc>
              <a:buNone/>
            </a:pPr>
            <a:r>
              <a:rPr lang="ru-RU" sz="1400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2025 </a:t>
            </a:r>
            <a:r>
              <a:rPr lang="ru-RU" sz="1200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г</a:t>
            </a:r>
            <a:r>
              <a:rPr lang="ru-RU" sz="1200" dirty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35" t="38551"/>
          <a:stretch/>
        </p:blipFill>
        <p:spPr>
          <a:xfrm>
            <a:off x="336048" y="1481328"/>
            <a:ext cx="4001255" cy="3882224"/>
          </a:xfrm>
          <a:prstGeom prst="round2DiagRect">
            <a:avLst>
              <a:gd name="adj1" fmla="val 32752"/>
              <a:gd name="adj2" fmla="val 0"/>
            </a:avLst>
          </a:prstGeom>
          <a:ln w="88900" cap="sq">
            <a:noFill/>
            <a:miter lim="800000"/>
          </a:ln>
          <a:effectLst/>
        </p:spPr>
      </p:pic>
      <p:sp>
        <p:nvSpPr>
          <p:cNvPr id="1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6025100" y="1639167"/>
            <a:ext cx="5245873" cy="343994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>
              <a:defRPr/>
            </a:pPr>
            <a:r>
              <a:rPr lang="ru-RU" sz="5700" b="1" dirty="0" smtClean="0">
                <a:solidFill>
                  <a:sysClr val="window" lastClr="FFFFFF"/>
                </a:solidFill>
                <a:effectLst>
                  <a:outerShdw blurRad="63500" dist="50800" dir="2700000" algn="tl" rotWithShape="0">
                    <a:prstClr val="black">
                      <a:alpha val="17000"/>
                    </a:prstClr>
                  </a:outerShdw>
                </a:effectLst>
                <a:latin typeface="Gabriola" panose="04040605051002020D02" pitchFamily="82" charset="0"/>
              </a:rPr>
              <a:t>БЛАГОДАРЮ </a:t>
            </a:r>
          </a:p>
          <a:p>
            <a:pPr lvl="0" algn="l">
              <a:defRPr/>
            </a:pPr>
            <a:r>
              <a:rPr lang="ru-RU" sz="5700" b="1" dirty="0" smtClean="0">
                <a:solidFill>
                  <a:sysClr val="window" lastClr="FFFFFF"/>
                </a:solidFill>
                <a:effectLst>
                  <a:outerShdw blurRad="63500" dist="50800" dir="2700000" algn="tl" rotWithShape="0">
                    <a:prstClr val="black">
                      <a:alpha val="17000"/>
                    </a:prstClr>
                  </a:outerShdw>
                </a:effectLst>
                <a:latin typeface="Gabriola" panose="04040605051002020D02" pitchFamily="82" charset="0"/>
              </a:rPr>
              <a:t>ЗА ВНИМАНИЕ !</a:t>
            </a:r>
          </a:p>
        </p:txBody>
      </p:sp>
    </p:spTree>
    <p:extLst>
      <p:ext uri="{BB962C8B-B14F-4D97-AF65-F5344CB8AC3E}">
        <p14:creationId xmlns:p14="http://schemas.microsoft.com/office/powerpoint/2010/main" val="1165816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10041</TotalTime>
  <Words>220</Words>
  <Application>Microsoft Office PowerPoint</Application>
  <PresentationFormat>Широкоэкранный</PresentationFormat>
  <Paragraphs>72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Cambria</vt:lpstr>
      <vt:lpstr>Gabriola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Шебуняева Ксения Олеговна</dc:creator>
  <cp:lastModifiedBy>Шебуняева Ксения Олеговна</cp:lastModifiedBy>
  <cp:revision>1378</cp:revision>
  <dcterms:created xsi:type="dcterms:W3CDTF">2020-10-16T05:51:13Z</dcterms:created>
  <dcterms:modified xsi:type="dcterms:W3CDTF">2025-09-29T05:59:44Z</dcterms:modified>
</cp:coreProperties>
</file>