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7" r:id="rId2"/>
    <p:sldId id="258" r:id="rId3"/>
    <p:sldId id="260" r:id="rId4"/>
    <p:sldId id="273" r:id="rId5"/>
    <p:sldId id="274" r:id="rId6"/>
    <p:sldId id="275" r:id="rId7"/>
    <p:sldId id="276" r:id="rId8"/>
    <p:sldId id="277" r:id="rId9"/>
    <p:sldId id="278" r:id="rId10"/>
    <p:sldId id="288" r:id="rId11"/>
    <p:sldId id="289" r:id="rId12"/>
    <p:sldId id="279" r:id="rId13"/>
    <p:sldId id="283" r:id="rId14"/>
    <p:sldId id="284" r:id="rId15"/>
    <p:sldId id="286" r:id="rId16"/>
    <p:sldId id="291" r:id="rId17"/>
    <p:sldId id="290" r:id="rId18"/>
    <p:sldId id="292" r:id="rId19"/>
    <p:sldId id="293" r:id="rId20"/>
    <p:sldId id="294" r:id="rId21"/>
    <p:sldId id="295" r:id="rId22"/>
    <p:sldId id="296" r:id="rId23"/>
    <p:sldId id="298" r:id="rId24"/>
    <p:sldId id="297" r:id="rId25"/>
    <p:sldId id="299" r:id="rId26"/>
    <p:sldId id="300" r:id="rId27"/>
    <p:sldId id="301" r:id="rId28"/>
    <p:sldId id="302" r:id="rId29"/>
    <p:sldId id="287" r:id="rId30"/>
  </p:sldIdLst>
  <p:sldSz cx="9144000" cy="6858000" type="screen4x3"/>
  <p:notesSz cx="7099300" cy="10234613"/>
  <p:embeddedFontLst>
    <p:embeddedFont>
      <p:font typeface="Europe"/>
      <p:regular r:id="rId33"/>
      <p:bold r:id="rId34"/>
    </p:embeddedFont>
    <p:embeddedFont>
      <p:font typeface="Arial Narrow" pitchFamily="34" charset="0"/>
      <p:regular r:id="rId35"/>
      <p:bold r:id="rId36"/>
      <p:italic r:id="rId37"/>
      <p:boldItalic r:id="rId38"/>
    </p:embeddedFont>
    <p:embeddedFont>
      <p:font typeface="Wingdings 2" pitchFamily="18" charset="2"/>
      <p:regular r:id="rId39"/>
    </p:embeddedFont>
    <p:embeddedFont>
      <p:font typeface="Calibri" pitchFamily="34" charset="0"/>
      <p:regular r:id="rId40"/>
      <p:bold r:id="rId41"/>
      <p:italic r:id="rId42"/>
      <p:boldItalic r:id="rId4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04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15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6792" autoAdjust="0"/>
    <p:restoredTop sz="96158" autoAdjust="0"/>
  </p:normalViewPr>
  <p:slideViewPr>
    <p:cSldViewPr snapToGrid="0" showGuides="1">
      <p:cViewPr varScale="1">
        <p:scale>
          <a:sx n="82" d="100"/>
          <a:sy n="82" d="100"/>
        </p:scale>
        <p:origin x="-475" y="-91"/>
      </p:cViewPr>
      <p:guideLst>
        <p:guide orient="horz" pos="3703"/>
        <p:guide pos="392"/>
        <p:guide pos="3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8" d="100"/>
          <a:sy n="98" d="100"/>
        </p:scale>
        <p:origin x="3516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03C2F932-7D2C-48E9-8F53-C53F1B8C88C4}" type="datetimeFigureOut">
              <a:rPr lang="ru-RU" smtClean="0"/>
              <a:pPr/>
              <a:t>06.10.2020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4A8B77B0-FC4B-4772-A414-016C30B424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16710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80B60B8F-EEAD-4567-8F45-5D2EA032707A}" type="datetimeFigureOut">
              <a:rPr lang="ru-RU" smtClean="0"/>
              <a:pPr/>
              <a:t>06.10.2020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37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A4523384-457D-4B8A-A13D-D747FBC8F34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3158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645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36667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36667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4970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7010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36667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523384-457D-4B8A-A13D-D747FBC8F340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59655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15"/>
          <p:cNvSpPr>
            <a:spLocks noGrp="1"/>
          </p:cNvSpPr>
          <p:nvPr>
            <p:ph type="pic" sz="quarter" idx="11"/>
          </p:nvPr>
        </p:nvSpPr>
        <p:spPr>
          <a:xfrm>
            <a:off x="-1" y="1862004"/>
            <a:ext cx="9142857" cy="4635316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8163" y="360501"/>
            <a:ext cx="8340725" cy="886397"/>
          </a:xfrm>
          <a:prstGeom prst="rect">
            <a:avLst/>
          </a:prstGeom>
        </p:spPr>
        <p:txBody>
          <a:bodyPr vert="horz" wrap="square" lIns="0" tIns="0" rIns="0" bIns="0" rtlCol="0" anchor="ctr">
            <a:normAutofit/>
          </a:bodyPr>
          <a:lstStyle>
            <a:lvl1pPr>
              <a:defRPr lang="en-US" sz="6400" b="1" dirty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ru-RU" dirty="0" smtClean="0"/>
              <a:t>Заголовок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38163" y="1469272"/>
            <a:ext cx="8340725" cy="304699"/>
          </a:xfrm>
        </p:spPr>
        <p:txBody>
          <a:bodyPr vert="horz" wrap="square" lIns="0" tIns="0" rIns="0" bIns="0" rtlCol="0">
            <a:normAutofit/>
          </a:bodyPr>
          <a:lstStyle>
            <a:lvl1pPr marL="228600" indent="-228600">
              <a:buNone/>
              <a:defRPr lang="en-US" sz="2200" dirty="0">
                <a:solidFill>
                  <a:schemeClr val="bg1"/>
                </a:solidFill>
              </a:defRPr>
            </a:lvl1pPr>
          </a:lstStyle>
          <a:p>
            <a:pPr marL="0" lvl="0" indent="0"/>
            <a:r>
              <a:rPr lang="ru-RU" dirty="0" smtClean="0"/>
              <a:t>Подзаголовок</a:t>
            </a:r>
            <a:endParaRPr lang="en-US" dirty="0"/>
          </a:p>
        </p:txBody>
      </p:sp>
      <p:cxnSp>
        <p:nvCxnSpPr>
          <p:cNvPr id="9" name="Прямая соединительная линия 8"/>
          <p:cNvCxnSpPr/>
          <p:nvPr userDrawn="1"/>
        </p:nvCxnSpPr>
        <p:spPr>
          <a:xfrm>
            <a:off x="538163" y="1311069"/>
            <a:ext cx="8340725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 userDrawn="1"/>
        </p:nvSpPr>
        <p:spPr>
          <a:xfrm>
            <a:off x="570" y="1"/>
            <a:ext cx="9142857" cy="870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0" y="6768111"/>
            <a:ext cx="9142857" cy="870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0" hasCustomPrompt="1"/>
          </p:nvPr>
        </p:nvSpPr>
        <p:spPr>
          <a:xfrm>
            <a:off x="8436458" y="6108260"/>
            <a:ext cx="442430" cy="221599"/>
          </a:xfrm>
        </p:spPr>
        <p:txBody>
          <a:bodyPr wrap="square" lIns="0" tIns="0" rIns="0" bIns="0" anchor="ctr">
            <a:spAutoFit/>
          </a:bodyPr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>
                <a:solidFill>
                  <a:schemeClr val="bg1"/>
                </a:solidFill>
              </a:defRPr>
            </a:lvl2pPr>
            <a:lvl3pPr marL="914400" indent="0">
              <a:buNone/>
              <a:defRPr sz="1100">
                <a:solidFill>
                  <a:schemeClr val="bg1"/>
                </a:solidFill>
              </a:defRPr>
            </a:lvl3pPr>
            <a:lvl4pPr marL="1371600" indent="0">
              <a:buNone/>
              <a:defRPr sz="1050">
                <a:solidFill>
                  <a:schemeClr val="bg1"/>
                </a:solidFill>
              </a:defRPr>
            </a:lvl4pPr>
            <a:lvl5pPr marL="1828800" indent="0">
              <a:buNone/>
              <a:defRPr sz="105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 smtClean="0"/>
              <a:t>сайт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57473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 userDrawn="1"/>
        </p:nvSpPr>
        <p:spPr>
          <a:xfrm>
            <a:off x="-1" y="0"/>
            <a:ext cx="9144001" cy="6696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538163" y="314151"/>
            <a:ext cx="8340725" cy="3600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00" b="1">
                <a:solidFill>
                  <a:schemeClr val="accent1"/>
                </a:solidFill>
              </a:defRPr>
            </a:lvl1pPr>
          </a:lstStyle>
          <a:p>
            <a:r>
              <a:rPr lang="ru-RU" dirty="0" smtClean="0"/>
              <a:t>Заголовок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8878823" y="6520853"/>
            <a:ext cx="65" cy="15388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571" y="413970"/>
            <a:ext cx="228029" cy="180784"/>
          </a:xfrm>
          <a:prstGeom prst="rect">
            <a:avLst/>
          </a:prstGeom>
          <a:solidFill>
            <a:schemeClr val="accent2"/>
          </a:solidFill>
        </p:spPr>
        <p:txBody>
          <a:bodyPr wrap="none" lIns="0" tIns="0" rIns="0" bIns="0">
            <a:normAutofit/>
          </a:bodyPr>
          <a:lstStyle>
            <a:lvl1pPr algn="ctr">
              <a:defRPr sz="1000" b="0">
                <a:solidFill>
                  <a:schemeClr val="bg1"/>
                </a:solidFill>
              </a:defRPr>
            </a:lvl1pPr>
          </a:lstStyle>
          <a:p>
            <a:fld id="{43971215-BAD7-48E1-82A2-9E5E8DA58395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7" name="Прямая соединительная линия 6"/>
          <p:cNvCxnSpPr/>
          <p:nvPr userDrawn="1"/>
        </p:nvCxnSpPr>
        <p:spPr>
          <a:xfrm>
            <a:off x="538163" y="725756"/>
            <a:ext cx="834019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 userDrawn="1"/>
        </p:nvSpPr>
        <p:spPr>
          <a:xfrm>
            <a:off x="538162" y="6520853"/>
            <a:ext cx="1011238" cy="15388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dirty="0" smtClean="0">
                <a:solidFill>
                  <a:schemeClr val="accent1"/>
                </a:solidFill>
              </a:rPr>
              <a:t>www.trcont.com</a:t>
            </a:r>
            <a:endParaRPr lang="ru-RU" sz="1000" dirty="0">
              <a:solidFill>
                <a:schemeClr val="accent1"/>
              </a:solidFill>
            </a:endParaRPr>
          </a:p>
        </p:txBody>
      </p:sp>
      <p:grpSp>
        <p:nvGrpSpPr>
          <p:cNvPr id="12" name="Группа 11"/>
          <p:cNvGrpSpPr/>
          <p:nvPr userDrawn="1"/>
        </p:nvGrpSpPr>
        <p:grpSpPr>
          <a:xfrm>
            <a:off x="538162" y="6441190"/>
            <a:ext cx="8340726" cy="16908"/>
            <a:chOff x="547959" y="6502142"/>
            <a:chExt cx="8352000" cy="6919"/>
          </a:xfrm>
        </p:grpSpPr>
        <p:cxnSp>
          <p:nvCxnSpPr>
            <p:cNvPr id="10" name="Прямая соединительная линия 9"/>
            <p:cNvCxnSpPr/>
            <p:nvPr userDrawn="1"/>
          </p:nvCxnSpPr>
          <p:spPr>
            <a:xfrm>
              <a:off x="547959" y="6502142"/>
              <a:ext cx="8352000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 userDrawn="1"/>
          </p:nvCxnSpPr>
          <p:spPr>
            <a:xfrm>
              <a:off x="547959" y="6509061"/>
              <a:ext cx="8352000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Прямая соединительная линия 14"/>
          <p:cNvCxnSpPr/>
          <p:nvPr userDrawn="1"/>
        </p:nvCxnSpPr>
        <p:spPr>
          <a:xfrm>
            <a:off x="0" y="74877"/>
            <a:ext cx="9144000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57381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789795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Нижний колонтитул 15"/>
          <p:cNvSpPr>
            <a:spLocks noGrp="1"/>
          </p:cNvSpPr>
          <p:nvPr>
            <p:ph type="ftr" sz="quarter" idx="3"/>
          </p:nvPr>
        </p:nvSpPr>
        <p:spPr>
          <a:xfrm>
            <a:off x="8878823" y="6519028"/>
            <a:ext cx="65" cy="153888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>
              <a:defRPr lang="ru-RU" sz="1000"/>
            </a:lvl1pPr>
          </a:lstStyle>
          <a:p>
            <a:pPr algn="r"/>
            <a:endParaRPr lang="ru-RU" dirty="0"/>
          </a:p>
        </p:txBody>
      </p:sp>
      <p:sp>
        <p:nvSpPr>
          <p:cNvPr id="15" name="Заголовок 14"/>
          <p:cNvSpPr>
            <a:spLocks noGrp="1"/>
          </p:cNvSpPr>
          <p:nvPr>
            <p:ph type="title"/>
          </p:nvPr>
        </p:nvSpPr>
        <p:spPr>
          <a:xfrm>
            <a:off x="551177" y="314151"/>
            <a:ext cx="8327711" cy="3600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lvl="0"/>
            <a:r>
              <a:rPr lang="ru-RU" dirty="0" smtClean="0"/>
              <a:t>Заголовок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7959" y="899652"/>
            <a:ext cx="8330929" cy="53831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17" name="Номер слайда 16"/>
          <p:cNvSpPr>
            <a:spLocks noGrp="1"/>
          </p:cNvSpPr>
          <p:nvPr>
            <p:ph type="sldNum" sz="quarter" idx="4"/>
          </p:nvPr>
        </p:nvSpPr>
        <p:spPr>
          <a:xfrm>
            <a:off x="571" y="413970"/>
            <a:ext cx="244800" cy="180000"/>
          </a:xfrm>
          <a:prstGeom prst="rect">
            <a:avLst/>
          </a:prstGeom>
          <a:solidFill>
            <a:schemeClr val="accent2"/>
          </a:solidFill>
        </p:spPr>
        <p:txBody>
          <a:bodyPr wrap="none" lIns="0" tIns="0" rIns="0" bIns="0" anchor="ctr">
            <a:normAutofit/>
          </a:bodyPr>
          <a:lstStyle>
            <a:lvl1pPr>
              <a:defRPr lang="ru-RU" sz="1000" b="0" smtClean="0">
                <a:solidFill>
                  <a:schemeClr val="bg1"/>
                </a:solidFill>
              </a:defRPr>
            </a:lvl1pPr>
          </a:lstStyle>
          <a:p>
            <a:pPr algn="ctr"/>
            <a:fld id="{7187148A-2A8C-47BD-B726-D681CD053B4D}" type="slidenum">
              <a:rPr lang="ru-RU" smtClean="0"/>
              <a:pPr algn="ctr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28347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ru-RU" sz="2600" b="1" kern="1200" smtClean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176213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100" kern="1200">
          <a:solidFill>
            <a:schemeClr val="tx1"/>
          </a:solidFill>
          <a:latin typeface="+mn-lt"/>
          <a:ea typeface="+mn-ea"/>
          <a:cs typeface="+mn-cs"/>
        </a:defRPr>
      </a:lvl2pPr>
      <a:lvl3pPr marL="36195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538163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715963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pos="144" userDrawn="1">
          <p15:clr>
            <a:srgbClr val="F26B43"/>
          </p15:clr>
        </p15:guide>
        <p15:guide id="2" pos="339" userDrawn="1">
          <p15:clr>
            <a:srgbClr val="F26B43"/>
          </p15:clr>
        </p15:guide>
        <p15:guide id="3" pos="497" userDrawn="1">
          <p15:clr>
            <a:srgbClr val="F26B43"/>
          </p15:clr>
        </p15:guide>
        <p15:guide id="4" pos="609" userDrawn="1">
          <p15:clr>
            <a:srgbClr val="F26B43"/>
          </p15:clr>
        </p15:guide>
        <p15:guide id="5" pos="962" userDrawn="1">
          <p15:clr>
            <a:srgbClr val="F26B43"/>
          </p15:clr>
        </p15:guide>
        <p15:guide id="6" pos="1073" userDrawn="1">
          <p15:clr>
            <a:srgbClr val="F26B43"/>
          </p15:clr>
        </p15:guide>
        <p15:guide id="7" pos="1426" userDrawn="1">
          <p15:clr>
            <a:srgbClr val="F26B43"/>
          </p15:clr>
        </p15:guide>
        <p15:guide id="8" pos="1538" userDrawn="1">
          <p15:clr>
            <a:srgbClr val="F26B43"/>
          </p15:clr>
        </p15:guide>
        <p15:guide id="9" pos="1886" userDrawn="1">
          <p15:clr>
            <a:srgbClr val="F26B43"/>
          </p15:clr>
        </p15:guide>
        <p15:guide id="10" pos="1993" userDrawn="1">
          <p15:clr>
            <a:srgbClr val="F26B43"/>
          </p15:clr>
        </p15:guide>
        <p15:guide id="11" pos="5593" userDrawn="1">
          <p15:clr>
            <a:srgbClr val="F26B43"/>
          </p15:clr>
        </p15:guide>
        <p15:guide id="12" pos="2355" userDrawn="1">
          <p15:clr>
            <a:srgbClr val="F26B43"/>
          </p15:clr>
        </p15:guide>
        <p15:guide id="13" pos="2457" userDrawn="1">
          <p15:clr>
            <a:srgbClr val="F26B43"/>
          </p15:clr>
        </p15:guide>
        <p15:guide id="14" pos="2820" userDrawn="1">
          <p15:clr>
            <a:srgbClr val="F26B43"/>
          </p15:clr>
        </p15:guide>
        <p15:guide id="15" pos="2922" userDrawn="1">
          <p15:clr>
            <a:srgbClr val="F26B43"/>
          </p15:clr>
        </p15:guide>
        <p15:guide id="16" pos="3279" userDrawn="1">
          <p15:clr>
            <a:srgbClr val="F26B43"/>
          </p15:clr>
        </p15:guide>
        <p15:guide id="17" pos="3382" userDrawn="1">
          <p15:clr>
            <a:srgbClr val="F26B43"/>
          </p15:clr>
        </p15:guide>
        <p15:guide id="18" pos="3744" userDrawn="1">
          <p15:clr>
            <a:srgbClr val="F26B43"/>
          </p15:clr>
        </p15:guide>
        <p15:guide id="19" pos="3851" userDrawn="1">
          <p15:clr>
            <a:srgbClr val="F26B43"/>
          </p15:clr>
        </p15:guide>
        <p15:guide id="20" pos="4209" userDrawn="1">
          <p15:clr>
            <a:srgbClr val="F26B43"/>
          </p15:clr>
        </p15:guide>
        <p15:guide id="21" pos="5240" userDrawn="1">
          <p15:clr>
            <a:srgbClr val="F26B43"/>
          </p15:clr>
        </p15:guide>
        <p15:guide id="22" pos="5128" userDrawn="1">
          <p15:clr>
            <a:srgbClr val="F26B43"/>
          </p15:clr>
        </p15:guide>
        <p15:guide id="23" pos="4775" userDrawn="1">
          <p15:clr>
            <a:srgbClr val="F26B43"/>
          </p15:clr>
        </p15:guide>
        <p15:guide id="24" pos="4664" userDrawn="1">
          <p15:clr>
            <a:srgbClr val="F26B43"/>
          </p15:clr>
        </p15:guide>
        <p15:guide id="25" pos="431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14.emf"/><Relationship Id="rId7" Type="http://schemas.openxmlformats.org/officeDocument/2006/relationships/image" Target="../media/image18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10" Type="http://schemas.openxmlformats.org/officeDocument/2006/relationships/image" Target="../media/image21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13" Type="http://schemas.openxmlformats.org/officeDocument/2006/relationships/image" Target="../media/image34.emf"/><Relationship Id="rId3" Type="http://schemas.openxmlformats.org/officeDocument/2006/relationships/image" Target="../media/image24.emf"/><Relationship Id="rId7" Type="http://schemas.openxmlformats.org/officeDocument/2006/relationships/image" Target="../media/image28.emf"/><Relationship Id="rId12" Type="http://schemas.openxmlformats.org/officeDocument/2006/relationships/image" Target="../media/image33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emf"/><Relationship Id="rId11" Type="http://schemas.openxmlformats.org/officeDocument/2006/relationships/image" Target="../media/image32.emf"/><Relationship Id="rId5" Type="http://schemas.openxmlformats.org/officeDocument/2006/relationships/image" Target="../media/image26.emf"/><Relationship Id="rId10" Type="http://schemas.openxmlformats.org/officeDocument/2006/relationships/image" Target="../media/image31.emf"/><Relationship Id="rId4" Type="http://schemas.openxmlformats.org/officeDocument/2006/relationships/image" Target="../media/image25.emf"/><Relationship Id="rId9" Type="http://schemas.openxmlformats.org/officeDocument/2006/relationships/image" Target="../media/image30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emf"/><Relationship Id="rId3" Type="http://schemas.openxmlformats.org/officeDocument/2006/relationships/image" Target="../media/image36.emf"/><Relationship Id="rId7" Type="http://schemas.openxmlformats.org/officeDocument/2006/relationships/image" Target="../media/image40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emf"/><Relationship Id="rId5" Type="http://schemas.openxmlformats.org/officeDocument/2006/relationships/image" Target="../media/image38.emf"/><Relationship Id="rId4" Type="http://schemas.openxmlformats.org/officeDocument/2006/relationships/image" Target="../media/image3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3" Type="http://schemas.openxmlformats.org/officeDocument/2006/relationships/image" Target="../media/image43.emf"/><Relationship Id="rId7" Type="http://schemas.openxmlformats.org/officeDocument/2006/relationships/image" Target="../media/image47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emf"/><Relationship Id="rId11" Type="http://schemas.openxmlformats.org/officeDocument/2006/relationships/image" Target="../media/image51.emf"/><Relationship Id="rId5" Type="http://schemas.openxmlformats.org/officeDocument/2006/relationships/image" Target="../media/image45.emf"/><Relationship Id="rId10" Type="http://schemas.openxmlformats.org/officeDocument/2006/relationships/image" Target="../media/image50.emf"/><Relationship Id="rId4" Type="http://schemas.openxmlformats.org/officeDocument/2006/relationships/image" Target="../media/image44.emf"/><Relationship Id="rId9" Type="http://schemas.openxmlformats.org/officeDocument/2006/relationships/image" Target="../media/image49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emf"/><Relationship Id="rId13" Type="http://schemas.openxmlformats.org/officeDocument/2006/relationships/image" Target="../media/image62.emf"/><Relationship Id="rId3" Type="http://schemas.openxmlformats.org/officeDocument/2006/relationships/image" Target="../media/image53.emf"/><Relationship Id="rId7" Type="http://schemas.openxmlformats.org/officeDocument/2006/relationships/image" Target="../media/image57.emf"/><Relationship Id="rId12" Type="http://schemas.openxmlformats.org/officeDocument/2006/relationships/image" Target="../media/image61.emf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emf"/><Relationship Id="rId11" Type="http://schemas.openxmlformats.org/officeDocument/2006/relationships/image" Target="../media/image60.emf"/><Relationship Id="rId5" Type="http://schemas.openxmlformats.org/officeDocument/2006/relationships/image" Target="../media/image55.emf"/><Relationship Id="rId10" Type="http://schemas.openxmlformats.org/officeDocument/2006/relationships/image" Target="../media/image14.emf"/><Relationship Id="rId4" Type="http://schemas.openxmlformats.org/officeDocument/2006/relationships/image" Target="../media/image54.emf"/><Relationship Id="rId9" Type="http://schemas.openxmlformats.org/officeDocument/2006/relationships/image" Target="../media/image5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emf"/><Relationship Id="rId5" Type="http://schemas.openxmlformats.org/officeDocument/2006/relationships/image" Target="../media/image66.emf"/><Relationship Id="rId4" Type="http://schemas.openxmlformats.org/officeDocument/2006/relationships/image" Target="../media/image6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7" Type="http://schemas.openxmlformats.org/officeDocument/2006/relationships/image" Target="../media/image7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emf"/><Relationship Id="rId5" Type="http://schemas.openxmlformats.org/officeDocument/2006/relationships/image" Target="../media/image72.emf"/><Relationship Id="rId4" Type="http://schemas.openxmlformats.org/officeDocument/2006/relationships/image" Target="../media/image7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emf"/><Relationship Id="rId3" Type="http://schemas.openxmlformats.org/officeDocument/2006/relationships/image" Target="../media/image70.emf"/><Relationship Id="rId7" Type="http://schemas.openxmlformats.org/officeDocument/2006/relationships/image" Target="../media/image7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emf"/><Relationship Id="rId5" Type="http://schemas.openxmlformats.org/officeDocument/2006/relationships/image" Target="../media/image72.emf"/><Relationship Id="rId4" Type="http://schemas.openxmlformats.org/officeDocument/2006/relationships/image" Target="../media/image71.emf"/><Relationship Id="rId9" Type="http://schemas.openxmlformats.org/officeDocument/2006/relationships/image" Target="../media/image7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emf"/><Relationship Id="rId3" Type="http://schemas.openxmlformats.org/officeDocument/2006/relationships/image" Target="../media/image70.emf"/><Relationship Id="rId7" Type="http://schemas.openxmlformats.org/officeDocument/2006/relationships/image" Target="../media/image7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emf"/><Relationship Id="rId5" Type="http://schemas.openxmlformats.org/officeDocument/2006/relationships/image" Target="../media/image72.emf"/><Relationship Id="rId4" Type="http://schemas.openxmlformats.org/officeDocument/2006/relationships/image" Target="../media/image7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Grp="1" noChangeAspect="1"/>
          </p:cNvPicPr>
          <p:nvPr>
            <p:ph type="pic" sz="quarter" idx="1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" r="36"/>
          <a:stretch>
            <a:fillRect/>
          </a:stretch>
        </p:blipFill>
        <p:spPr/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 wrap="none">
            <a:normAutofit/>
          </a:bodyPr>
          <a:lstStyle/>
          <a:p>
            <a:r>
              <a:rPr lang="ru-RU" dirty="0" smtClean="0"/>
              <a:t>ТрансКонтейнер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Доставка грузов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7187013" y="5997461"/>
            <a:ext cx="1666423" cy="443198"/>
          </a:xfrm>
        </p:spPr>
        <p:txBody>
          <a:bodyPr/>
          <a:lstStyle/>
          <a:p>
            <a:r>
              <a:rPr lang="en-US" dirty="0" smtClean="0"/>
              <a:t>www.trcont.com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9368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Picture 2" descr="https://simvolika38.ru/new/img/gosflagi/flaglogo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39086" y="2979080"/>
            <a:ext cx="500388" cy="38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simvolika38.ru/new/img/gosflagi/flaglogo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9272" y="5349239"/>
            <a:ext cx="500388" cy="38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83" name="Соединительная линия уступом 182"/>
          <p:cNvCxnSpPr/>
          <p:nvPr/>
        </p:nvCxnSpPr>
        <p:spPr>
          <a:xfrm rot="10800000" flipH="1">
            <a:off x="6105117" y="4430963"/>
            <a:ext cx="1162565" cy="309562"/>
          </a:xfrm>
          <a:prstGeom prst="bentConnector3">
            <a:avLst>
              <a:gd name="adj1" fmla="val 99978"/>
            </a:avLst>
          </a:prstGeom>
          <a:ln w="9525"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Соединительная линия уступом 181"/>
          <p:cNvCxnSpPr/>
          <p:nvPr/>
        </p:nvCxnSpPr>
        <p:spPr>
          <a:xfrm rot="10800000">
            <a:off x="2472039" y="4430963"/>
            <a:ext cx="1413888" cy="294322"/>
          </a:xfrm>
          <a:prstGeom prst="bentConnector3">
            <a:avLst>
              <a:gd name="adj1" fmla="val 100121"/>
            </a:avLst>
          </a:prstGeom>
          <a:ln w="9525"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Миссия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ТрансКонтейнер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r>
              <a:rPr lang="en-US" sz="1000" dirty="0" smtClean="0"/>
              <a:t>1</a:t>
            </a:r>
            <a:endParaRPr lang="ru-RU" sz="1000" dirty="0"/>
          </a:p>
        </p:txBody>
      </p:sp>
      <p:sp>
        <p:nvSpPr>
          <p:cNvPr id="7" name="TextBox 6"/>
          <p:cNvSpPr txBox="1"/>
          <p:nvPr/>
        </p:nvSpPr>
        <p:spPr>
          <a:xfrm>
            <a:off x="1993639" y="928501"/>
            <a:ext cx="6907725" cy="7797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ru-RU" sz="1300" b="1" dirty="0" smtClean="0">
                <a:solidFill>
                  <a:schemeClr val="accent2"/>
                </a:solidFill>
              </a:rPr>
              <a:t>ЭФФЕКТИВНО СОДЕЙСТВОВАТЬ БИЗНЕСУ КЛИЕНТОВ, БЫСТРО, НАДЕЖНО</a:t>
            </a:r>
          </a:p>
          <a:p>
            <a:pPr algn="just">
              <a:spcBef>
                <a:spcPts val="600"/>
              </a:spcBef>
            </a:pPr>
            <a:r>
              <a:rPr lang="ru-RU" sz="1300" b="1" dirty="0" smtClean="0">
                <a:solidFill>
                  <a:schemeClr val="accent2"/>
                </a:solidFill>
              </a:rPr>
              <a:t>И КОМПЛЕКСНО РЕШАЯ ИХ ЗАДАЧИ ПО ЛОГИСТИКЕ И ДОСТАВКЕ ГРУЗОВ</a:t>
            </a:r>
          </a:p>
          <a:p>
            <a:pPr algn="just">
              <a:spcBef>
                <a:spcPts val="600"/>
              </a:spcBef>
            </a:pPr>
            <a:r>
              <a:rPr lang="ru-RU" sz="1300" b="1" dirty="0" smtClean="0">
                <a:solidFill>
                  <a:schemeClr val="accent2"/>
                </a:solidFill>
              </a:rPr>
              <a:t>В КОНТЕЙНЕРАХ НА ВСЕМ ПРОСТРАНСТВЕ ЕВРАЗИЙСКОГО КОНТИНЕНТА</a:t>
            </a:r>
            <a:endParaRPr lang="ru-RU" sz="1300" b="1" dirty="0">
              <a:solidFill>
                <a:schemeClr val="accent2"/>
              </a:solidFill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538163" y="1986827"/>
            <a:ext cx="8340725" cy="738751"/>
            <a:chOff x="538130" y="1986827"/>
            <a:chExt cx="8368333" cy="738751"/>
          </a:xfrm>
        </p:grpSpPr>
        <p:sp>
          <p:nvSpPr>
            <p:cNvPr id="8" name="Заголовок 1"/>
            <p:cNvSpPr txBox="1">
              <a:spLocks/>
            </p:cNvSpPr>
            <p:nvPr/>
          </p:nvSpPr>
          <p:spPr>
            <a:xfrm>
              <a:off x="538130" y="1986827"/>
              <a:ext cx="8365048" cy="3600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lang="ru-RU" sz="2600" b="1" kern="1200" smtClean="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dirty="0"/>
                <a:t>Структура ПАО «ТрансКонтейнер»</a:t>
              </a:r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>
              <a:off x="538130" y="2407125"/>
              <a:ext cx="8368333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547959" y="2525523"/>
              <a:ext cx="6907725" cy="200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ru-RU" sz="1300" dirty="0" smtClean="0">
                  <a:solidFill>
                    <a:schemeClr val="accent4"/>
                  </a:solidFill>
                </a:rPr>
                <a:t>С 2006 года</a:t>
              </a:r>
              <a:endParaRPr lang="ru-RU" sz="1300" dirty="0">
                <a:solidFill>
                  <a:schemeClr val="accent4"/>
                </a:solidFill>
              </a:endParaRPr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3530" y="871670"/>
            <a:ext cx="1139858" cy="908229"/>
          </a:xfrm>
          <a:prstGeom prst="rect">
            <a:avLst/>
          </a:prstGeom>
        </p:spPr>
      </p:pic>
      <p:sp>
        <p:nvSpPr>
          <p:cNvPr id="98" name="Прямоугольник 97"/>
          <p:cNvSpPr/>
          <p:nvPr/>
        </p:nvSpPr>
        <p:spPr>
          <a:xfrm>
            <a:off x="8048004" y="2854018"/>
            <a:ext cx="511200" cy="683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TextBox 48"/>
          <p:cNvSpPr txBox="1"/>
          <p:nvPr/>
        </p:nvSpPr>
        <p:spPr>
          <a:xfrm>
            <a:off x="7785013" y="3507875"/>
            <a:ext cx="1011495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900" dirty="0" smtClean="0"/>
              <a:t>ООО «ФВК Север»</a:t>
            </a:r>
            <a:endParaRPr lang="ru-RU" sz="900" dirty="0"/>
          </a:p>
        </p:txBody>
      </p:sp>
      <p:sp>
        <p:nvSpPr>
          <p:cNvPr id="50" name="TextBox 49"/>
          <p:cNvSpPr txBox="1"/>
          <p:nvPr/>
        </p:nvSpPr>
        <p:spPr>
          <a:xfrm>
            <a:off x="8372410" y="2962454"/>
            <a:ext cx="454445" cy="137651"/>
          </a:xfrm>
          <a:prstGeom prst="rect">
            <a:avLst/>
          </a:prstGeom>
          <a:solidFill>
            <a:schemeClr val="accent1"/>
          </a:solidFill>
        </p:spPr>
        <p:txBody>
          <a:bodyPr wrap="none" lIns="50400" tIns="7200" rIns="50400" bIns="720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800" dirty="0" smtClean="0">
                <a:solidFill>
                  <a:schemeClr val="bg1"/>
                </a:solidFill>
              </a:rPr>
              <a:t>Россия</a:t>
            </a:r>
            <a:endParaRPr lang="ru-RU" sz="800" dirty="0">
              <a:solidFill>
                <a:schemeClr val="bg1"/>
              </a:solidFill>
            </a:endParaRPr>
          </a:p>
        </p:txBody>
      </p:sp>
      <p:grpSp>
        <p:nvGrpSpPr>
          <p:cNvPr id="120" name="Группа 119"/>
          <p:cNvGrpSpPr/>
          <p:nvPr/>
        </p:nvGrpSpPr>
        <p:grpSpPr>
          <a:xfrm>
            <a:off x="7006946" y="2854018"/>
            <a:ext cx="748957" cy="930856"/>
            <a:chOff x="6952220" y="5319985"/>
            <a:chExt cx="748957" cy="930856"/>
          </a:xfrm>
        </p:grpSpPr>
        <p:sp>
          <p:nvSpPr>
            <p:cNvPr id="99" name="Прямоугольник 98"/>
            <p:cNvSpPr/>
            <p:nvPr/>
          </p:nvSpPr>
          <p:spPr>
            <a:xfrm>
              <a:off x="6978094" y="5319985"/>
              <a:ext cx="511200" cy="68361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4" name="Группа 83"/>
            <p:cNvGrpSpPr/>
            <p:nvPr/>
          </p:nvGrpSpPr>
          <p:grpSpPr>
            <a:xfrm>
              <a:off x="6952220" y="5428421"/>
              <a:ext cx="748957" cy="822420"/>
              <a:chOff x="6952220" y="5428421"/>
              <a:chExt cx="748957" cy="822420"/>
            </a:xfrm>
          </p:grpSpPr>
          <p:pic>
            <p:nvPicPr>
              <p:cNvPr id="19" name="Рисунок 1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6981543" y="5520015"/>
                <a:ext cx="512022" cy="323061"/>
              </a:xfrm>
              <a:prstGeom prst="rect">
                <a:avLst/>
              </a:prstGeom>
            </p:spPr>
          </p:pic>
          <p:sp>
            <p:nvSpPr>
              <p:cNvPr id="51" name="TextBox 50"/>
              <p:cNvSpPr txBox="1"/>
              <p:nvPr/>
            </p:nvSpPr>
            <p:spPr>
              <a:xfrm>
                <a:off x="6952220" y="5973842"/>
                <a:ext cx="570669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en-US" sz="900" dirty="0" smtClean="0"/>
                  <a:t>LLC “Rail-</a:t>
                </a:r>
                <a:br>
                  <a:rPr lang="en-US" sz="900" dirty="0" smtClean="0"/>
                </a:br>
                <a:r>
                  <a:rPr lang="en-US" sz="900" dirty="0" smtClean="0"/>
                  <a:t>Container”</a:t>
                </a:r>
                <a:endParaRPr lang="ru-RU" sz="900" dirty="0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7304439" y="5428421"/>
                <a:ext cx="396738" cy="13765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50400" tIns="7200" rIns="50400" bIns="720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ru-RU" sz="800" dirty="0" smtClean="0">
                    <a:solidFill>
                      <a:schemeClr val="bg1"/>
                    </a:solidFill>
                  </a:rPr>
                  <a:t>Китай</a:t>
                </a:r>
                <a:endParaRPr lang="ru-RU" sz="8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21" name="Группа 120"/>
          <p:cNvGrpSpPr/>
          <p:nvPr/>
        </p:nvGrpSpPr>
        <p:grpSpPr>
          <a:xfrm>
            <a:off x="5679714" y="2854018"/>
            <a:ext cx="1186563" cy="930856"/>
            <a:chOff x="5624988" y="5319985"/>
            <a:chExt cx="1186563" cy="930856"/>
          </a:xfrm>
        </p:grpSpPr>
        <p:sp>
          <p:nvSpPr>
            <p:cNvPr id="100" name="Прямоугольник 99"/>
            <p:cNvSpPr/>
            <p:nvPr/>
          </p:nvSpPr>
          <p:spPr>
            <a:xfrm>
              <a:off x="5876591" y="5319985"/>
              <a:ext cx="511200" cy="68361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3" name="Группа 82"/>
            <p:cNvGrpSpPr/>
            <p:nvPr/>
          </p:nvGrpSpPr>
          <p:grpSpPr>
            <a:xfrm>
              <a:off x="5624988" y="5428421"/>
              <a:ext cx="1186563" cy="822420"/>
              <a:chOff x="5624988" y="5428421"/>
              <a:chExt cx="1186563" cy="822420"/>
            </a:xfrm>
          </p:grpSpPr>
          <p:pic>
            <p:nvPicPr>
              <p:cNvPr id="27" name="Рисунок 2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5872320" y="5520015"/>
                <a:ext cx="512022" cy="323061"/>
              </a:xfrm>
              <a:prstGeom prst="rect">
                <a:avLst/>
              </a:prstGeom>
            </p:spPr>
          </p:pic>
          <p:sp>
            <p:nvSpPr>
              <p:cNvPr id="56" name="TextBox 55"/>
              <p:cNvSpPr txBox="1"/>
              <p:nvPr/>
            </p:nvSpPr>
            <p:spPr>
              <a:xfrm>
                <a:off x="5624988" y="5973842"/>
                <a:ext cx="100668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en-US" sz="900" dirty="0" err="1" smtClean="0"/>
                  <a:t>Oy</a:t>
                </a:r>
                <a:r>
                  <a:rPr lang="en-US" sz="900" dirty="0" smtClean="0"/>
                  <a:t> </a:t>
                </a:r>
                <a:r>
                  <a:rPr lang="en-US" sz="900" dirty="0" err="1" smtClean="0"/>
                  <a:t>ContainerTrans</a:t>
                </a:r>
                <a:r>
                  <a:rPr lang="en-US" sz="900" dirty="0" smtClean="0"/>
                  <a:t/>
                </a:r>
                <a:br>
                  <a:rPr lang="en-US" sz="900" dirty="0" smtClean="0"/>
                </a:br>
                <a:r>
                  <a:rPr lang="en-US" sz="900" dirty="0" smtClean="0"/>
                  <a:t>Scandinavia Ltd</a:t>
                </a:r>
                <a:endParaRPr lang="ru-RU" sz="900" dirty="0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6164745" y="5428421"/>
                <a:ext cx="646806" cy="13765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50400" tIns="7200" rIns="50400" bIns="720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ru-RU" sz="800" dirty="0" smtClean="0">
                    <a:solidFill>
                      <a:schemeClr val="bg1"/>
                    </a:solidFill>
                  </a:rPr>
                  <a:t>Финляндия</a:t>
                </a:r>
                <a:endParaRPr lang="ru-RU" sz="8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23" name="Группа 122"/>
          <p:cNvGrpSpPr/>
          <p:nvPr/>
        </p:nvGrpSpPr>
        <p:grpSpPr>
          <a:xfrm>
            <a:off x="1482865" y="2854018"/>
            <a:ext cx="1031983" cy="930856"/>
            <a:chOff x="3129638" y="5319985"/>
            <a:chExt cx="1031983" cy="930856"/>
          </a:xfrm>
        </p:grpSpPr>
        <p:sp>
          <p:nvSpPr>
            <p:cNvPr id="102" name="Прямоугольник 101"/>
            <p:cNvSpPr/>
            <p:nvPr/>
          </p:nvSpPr>
          <p:spPr>
            <a:xfrm>
              <a:off x="3295850" y="5319985"/>
              <a:ext cx="511200" cy="68361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1" name="Группа 80"/>
            <p:cNvGrpSpPr/>
            <p:nvPr/>
          </p:nvGrpSpPr>
          <p:grpSpPr>
            <a:xfrm>
              <a:off x="3129638" y="5428421"/>
              <a:ext cx="1031983" cy="822420"/>
              <a:chOff x="3129638" y="5428421"/>
              <a:chExt cx="1031983" cy="822420"/>
            </a:xfrm>
          </p:grpSpPr>
          <p:pic>
            <p:nvPicPr>
              <p:cNvPr id="25" name="Рисунок 24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3295217" y="5520015"/>
                <a:ext cx="512022" cy="323061"/>
              </a:xfrm>
              <a:prstGeom prst="rect">
                <a:avLst/>
              </a:prstGeom>
            </p:spPr>
          </p:pic>
          <p:sp>
            <p:nvSpPr>
              <p:cNvPr id="60" name="TextBox 59"/>
              <p:cNvSpPr txBox="1"/>
              <p:nvPr/>
            </p:nvSpPr>
            <p:spPr>
              <a:xfrm>
                <a:off x="3129638" y="5973842"/>
                <a:ext cx="84318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en-US" sz="900" dirty="0" err="1" smtClean="0"/>
                  <a:t>TransContainer</a:t>
                </a:r>
                <a:r>
                  <a:rPr lang="en-US" sz="900" dirty="0" smtClean="0"/>
                  <a:t/>
                </a:r>
                <a:br>
                  <a:rPr lang="en-US" sz="900" dirty="0" smtClean="0"/>
                </a:br>
                <a:r>
                  <a:rPr lang="en-US" sz="900" dirty="0" smtClean="0"/>
                  <a:t>Europe GmbH</a:t>
                </a:r>
                <a:endParaRPr lang="ru-RU" sz="900" dirty="0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3652674" y="5428421"/>
                <a:ext cx="508947" cy="13765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50400" tIns="7200" rIns="50400" bIns="720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ru-RU" sz="800" dirty="0" smtClean="0">
                    <a:solidFill>
                      <a:schemeClr val="bg1"/>
                    </a:solidFill>
                  </a:rPr>
                  <a:t>Австрия</a:t>
                </a:r>
                <a:endParaRPr lang="ru-RU" sz="8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24" name="Группа 123"/>
          <p:cNvGrpSpPr/>
          <p:nvPr/>
        </p:nvGrpSpPr>
        <p:grpSpPr>
          <a:xfrm>
            <a:off x="357198" y="2854018"/>
            <a:ext cx="1249792" cy="930856"/>
            <a:chOff x="1848703" y="5319985"/>
            <a:chExt cx="1249792" cy="930856"/>
          </a:xfrm>
        </p:grpSpPr>
        <p:sp>
          <p:nvSpPr>
            <p:cNvPr id="103" name="Прямоугольник 102"/>
            <p:cNvSpPr/>
            <p:nvPr/>
          </p:nvSpPr>
          <p:spPr>
            <a:xfrm>
              <a:off x="2012657" y="5319985"/>
              <a:ext cx="511200" cy="68361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0" name="Группа 79"/>
            <p:cNvGrpSpPr/>
            <p:nvPr/>
          </p:nvGrpSpPr>
          <p:grpSpPr>
            <a:xfrm>
              <a:off x="1848703" y="5428421"/>
              <a:ext cx="1249792" cy="822420"/>
              <a:chOff x="1848703" y="5428421"/>
              <a:chExt cx="1249792" cy="822420"/>
            </a:xfrm>
          </p:grpSpPr>
          <p:pic>
            <p:nvPicPr>
              <p:cNvPr id="20" name="Рисунок 19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2014282" y="5520015"/>
                <a:ext cx="512022" cy="323061"/>
              </a:xfrm>
              <a:prstGeom prst="rect">
                <a:avLst/>
              </a:prstGeom>
            </p:spPr>
          </p:pic>
          <p:sp>
            <p:nvSpPr>
              <p:cNvPr id="62" name="TextBox 61"/>
              <p:cNvSpPr txBox="1"/>
              <p:nvPr/>
            </p:nvSpPr>
            <p:spPr>
              <a:xfrm>
                <a:off x="1848703" y="5973842"/>
                <a:ext cx="84318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en-US" sz="900" dirty="0" err="1" smtClean="0"/>
                  <a:t>TransContainer</a:t>
                </a:r>
                <a:r>
                  <a:rPr lang="en-US" sz="900" dirty="0" smtClean="0"/>
                  <a:t/>
                </a:r>
                <a:br>
                  <a:rPr lang="en-US" sz="900" dirty="0" smtClean="0"/>
                </a:br>
                <a:r>
                  <a:rPr lang="en-US" sz="900" dirty="0" smtClean="0"/>
                  <a:t>Asia Pacific Ltd</a:t>
                </a:r>
                <a:endParaRPr lang="ru-RU" sz="900" dirty="0"/>
              </a:p>
            </p:txBody>
          </p:sp>
          <p:grpSp>
            <p:nvGrpSpPr>
              <p:cNvPr id="65" name="Группа 64"/>
              <p:cNvGrpSpPr/>
              <p:nvPr/>
            </p:nvGrpSpPr>
            <p:grpSpPr>
              <a:xfrm>
                <a:off x="2415812" y="5428421"/>
                <a:ext cx="682683" cy="270542"/>
                <a:chOff x="2415812" y="5428421"/>
                <a:chExt cx="682683" cy="270542"/>
              </a:xfrm>
            </p:grpSpPr>
            <p:sp>
              <p:nvSpPr>
                <p:cNvPr id="63" name="TextBox 62"/>
                <p:cNvSpPr txBox="1"/>
                <p:nvPr/>
              </p:nvSpPr>
              <p:spPr>
                <a:xfrm>
                  <a:off x="2424438" y="5428421"/>
                  <a:ext cx="674057" cy="137651"/>
                </a:xfrm>
                <a:prstGeom prst="rect">
                  <a:avLst/>
                </a:prstGeom>
                <a:solidFill>
                  <a:schemeClr val="accent1"/>
                </a:solidFill>
              </p:spPr>
              <p:txBody>
                <a:bodyPr wrap="none" lIns="50400" tIns="7200" rIns="50400" bIns="7200" rtlCol="0">
                  <a:spAutoFit/>
                </a:bodyPr>
                <a:lstStyle/>
                <a:p>
                  <a:pPr algn="ctr">
                    <a:spcBef>
                      <a:spcPts val="600"/>
                    </a:spcBef>
                  </a:pPr>
                  <a:r>
                    <a:rPr lang="ru-RU" sz="800" dirty="0" smtClean="0">
                      <a:solidFill>
                        <a:schemeClr val="bg1"/>
                      </a:solidFill>
                    </a:rPr>
                    <a:t>Республика</a:t>
                  </a:r>
                  <a:endParaRPr lang="ru-RU" sz="800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2415812" y="5561312"/>
                  <a:ext cx="403149" cy="137651"/>
                </a:xfrm>
                <a:prstGeom prst="rect">
                  <a:avLst/>
                </a:prstGeom>
                <a:solidFill>
                  <a:schemeClr val="accent1"/>
                </a:solidFill>
              </p:spPr>
              <p:txBody>
                <a:bodyPr wrap="none" lIns="50400" tIns="7200" rIns="50400" bIns="7200" rtlCol="0">
                  <a:spAutoFit/>
                </a:bodyPr>
                <a:lstStyle/>
                <a:p>
                  <a:pPr algn="ctr">
                    <a:spcBef>
                      <a:spcPts val="600"/>
                    </a:spcBef>
                  </a:pPr>
                  <a:r>
                    <a:rPr lang="ru-RU" sz="800" dirty="0" smtClean="0">
                      <a:solidFill>
                        <a:schemeClr val="bg1"/>
                      </a:solidFill>
                    </a:rPr>
                    <a:t>Корея</a:t>
                  </a:r>
                  <a:endParaRPr lang="ru-RU" sz="800" dirty="0">
                    <a:solidFill>
                      <a:schemeClr val="bg1"/>
                    </a:solidFill>
                  </a:endParaRPr>
                </a:p>
              </p:txBody>
            </p:sp>
          </p:grpSp>
        </p:grpSp>
      </p:grpSp>
      <p:sp>
        <p:nvSpPr>
          <p:cNvPr id="88" name="TextBox 87"/>
          <p:cNvSpPr txBox="1"/>
          <p:nvPr/>
        </p:nvSpPr>
        <p:spPr>
          <a:xfrm>
            <a:off x="1361558" y="4335215"/>
            <a:ext cx="2247410" cy="226591"/>
          </a:xfrm>
          <a:prstGeom prst="rect">
            <a:avLst/>
          </a:prstGeom>
          <a:solidFill>
            <a:schemeClr val="bg1"/>
          </a:solidFill>
        </p:spPr>
        <p:txBody>
          <a:bodyPr wrap="none" lIns="0" tIns="36000" rIns="0" bIns="3600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000" b="1" dirty="0" smtClean="0">
                <a:solidFill>
                  <a:schemeClr val="accent2"/>
                </a:solidFill>
              </a:rPr>
              <a:t>Дочерние и зависимые компании</a:t>
            </a:r>
            <a:endParaRPr lang="ru-RU" sz="1000" b="1" dirty="0">
              <a:solidFill>
                <a:schemeClr val="accent2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430641" y="4245266"/>
            <a:ext cx="1695978" cy="226591"/>
          </a:xfrm>
          <a:prstGeom prst="rect">
            <a:avLst/>
          </a:prstGeom>
          <a:solidFill>
            <a:schemeClr val="bg1"/>
          </a:solidFill>
        </p:spPr>
        <p:txBody>
          <a:bodyPr wrap="none" lIns="0" tIns="36000" rIns="0" bIns="3600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000" b="1" dirty="0" smtClean="0">
                <a:solidFill>
                  <a:schemeClr val="tx2"/>
                </a:solidFill>
              </a:rPr>
              <a:t>Совместные предприятия</a:t>
            </a:r>
            <a:endParaRPr lang="ru-RU" sz="1000" b="1" dirty="0">
              <a:solidFill>
                <a:schemeClr val="tx2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3823228" y="4517091"/>
            <a:ext cx="2440236" cy="424777"/>
          </a:xfrm>
          <a:prstGeom prst="roundRect">
            <a:avLst>
              <a:gd name="adj" fmla="val 5146"/>
            </a:avLst>
          </a:prstGeom>
          <a:solidFill>
            <a:schemeClr val="accent1"/>
          </a:solidFill>
        </p:spPr>
        <p:txBody>
          <a:bodyPr wrap="none" lIns="72000" tIns="72000" rIns="72000" bIns="7200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550" dirty="0" smtClean="0">
                <a:solidFill>
                  <a:schemeClr val="bg1"/>
                </a:solidFill>
              </a:rPr>
              <a:t>ПАО «ТрансКонтейнер»</a:t>
            </a:r>
            <a:endParaRPr lang="ru-RU" sz="1550" dirty="0">
              <a:solidFill>
                <a:schemeClr val="bg1"/>
              </a:solidFill>
            </a:endParaRPr>
          </a:p>
        </p:txBody>
      </p:sp>
      <p:grpSp>
        <p:nvGrpSpPr>
          <p:cNvPr id="24" name="Группа 23"/>
          <p:cNvGrpSpPr/>
          <p:nvPr/>
        </p:nvGrpSpPr>
        <p:grpSpPr>
          <a:xfrm flipV="1">
            <a:off x="6163129" y="3892736"/>
            <a:ext cx="2116686" cy="398587"/>
            <a:chOff x="6117409" y="4388036"/>
            <a:chExt cx="2116686" cy="398587"/>
          </a:xfrm>
        </p:grpSpPr>
        <p:cxnSp>
          <p:nvCxnSpPr>
            <p:cNvPr id="137" name="Соединительная линия уступом 136"/>
            <p:cNvCxnSpPr/>
            <p:nvPr/>
          </p:nvCxnSpPr>
          <p:spPr>
            <a:xfrm rot="5400000">
              <a:off x="6468246" y="4037199"/>
              <a:ext cx="398587" cy="1100262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Соединительная линия уступом 139"/>
            <p:cNvCxnSpPr/>
            <p:nvPr/>
          </p:nvCxnSpPr>
          <p:spPr>
            <a:xfrm rot="16200000" flipH="1">
              <a:off x="7018997" y="4586709"/>
              <a:ext cx="398587" cy="1241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Соединительная линия уступом 142"/>
            <p:cNvCxnSpPr/>
            <p:nvPr/>
          </p:nvCxnSpPr>
          <p:spPr>
            <a:xfrm rot="16200000" flipH="1">
              <a:off x="7526589" y="4079117"/>
              <a:ext cx="398587" cy="1016425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6" name="Прямая соединительная линия 175"/>
          <p:cNvCxnSpPr/>
          <p:nvPr/>
        </p:nvCxnSpPr>
        <p:spPr>
          <a:xfrm>
            <a:off x="4838658" y="2312734"/>
            <a:ext cx="0" cy="114300"/>
          </a:xfrm>
          <a:prstGeom prst="line">
            <a:avLst/>
          </a:prstGeom>
          <a:ln w="95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Прямоугольник 126"/>
          <p:cNvSpPr/>
          <p:nvPr/>
        </p:nvSpPr>
        <p:spPr>
          <a:xfrm>
            <a:off x="2796849" y="2868402"/>
            <a:ext cx="511200" cy="683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1" name="Группа 83"/>
          <p:cNvGrpSpPr/>
          <p:nvPr/>
        </p:nvGrpSpPr>
        <p:grpSpPr>
          <a:xfrm>
            <a:off x="2785058" y="2976838"/>
            <a:ext cx="719634" cy="683920"/>
            <a:chOff x="6981543" y="5428421"/>
            <a:chExt cx="719634" cy="683920"/>
          </a:xfrm>
        </p:grpSpPr>
        <p:pic>
          <p:nvPicPr>
            <p:cNvPr id="132" name="Рисунок 13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981543" y="5520015"/>
              <a:ext cx="512022" cy="323061"/>
            </a:xfrm>
            <a:prstGeom prst="rect">
              <a:avLst/>
            </a:prstGeom>
          </p:spPr>
        </p:pic>
        <p:sp>
          <p:nvSpPr>
            <p:cNvPr id="133" name="TextBox 132"/>
            <p:cNvSpPr txBox="1"/>
            <p:nvPr/>
          </p:nvSpPr>
          <p:spPr>
            <a:xfrm>
              <a:off x="7237521" y="5973842"/>
              <a:ext cx="65" cy="1384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spcBef>
                  <a:spcPts val="600"/>
                </a:spcBef>
              </a:pPr>
              <a:endParaRPr lang="ru-RU" sz="900" dirty="0"/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7304439" y="5428421"/>
              <a:ext cx="396738" cy="137651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 lIns="50400" tIns="7200" rIns="50400" bIns="7200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ru-RU" sz="800" dirty="0" smtClean="0">
                  <a:solidFill>
                    <a:schemeClr val="bg1"/>
                  </a:solidFill>
                </a:rPr>
                <a:t>Китай</a:t>
              </a:r>
              <a:endParaRPr lang="ru-RU" sz="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36" name="Прямоугольник 135"/>
          <p:cNvSpPr/>
          <p:nvPr/>
        </p:nvSpPr>
        <p:spPr>
          <a:xfrm>
            <a:off x="2484205" y="3467224"/>
            <a:ext cx="1280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err="1"/>
              <a:t>TransContainer</a:t>
            </a:r>
            <a:r>
              <a:rPr lang="en-US" sz="900" dirty="0"/>
              <a:t> Freight Forwarding (</a:t>
            </a:r>
            <a:r>
              <a:rPr lang="en-US" sz="900" dirty="0" smtClean="0"/>
              <a:t>Shanghai) CO</a:t>
            </a:r>
            <a:r>
              <a:rPr lang="en-US" sz="900" dirty="0"/>
              <a:t>., Ltd</a:t>
            </a:r>
            <a:endParaRPr lang="ru-RU" sz="9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0737" y="3071359"/>
            <a:ext cx="420608" cy="340410"/>
          </a:xfrm>
          <a:prstGeom prst="rect">
            <a:avLst/>
          </a:prstGeom>
        </p:spPr>
      </p:pic>
      <p:sp>
        <p:nvSpPr>
          <p:cNvPr id="114" name="TextBox 113"/>
          <p:cNvSpPr txBox="1"/>
          <p:nvPr/>
        </p:nvSpPr>
        <p:spPr>
          <a:xfrm>
            <a:off x="4057896" y="2973970"/>
            <a:ext cx="587495" cy="137651"/>
          </a:xfrm>
          <a:prstGeom prst="rect">
            <a:avLst/>
          </a:prstGeom>
          <a:solidFill>
            <a:schemeClr val="accent1"/>
          </a:solidFill>
        </p:spPr>
        <p:txBody>
          <a:bodyPr wrap="none" lIns="50400" tIns="7200" rIns="50400" bIns="720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800" dirty="0" smtClean="0">
                <a:solidFill>
                  <a:schemeClr val="bg1"/>
                </a:solidFill>
              </a:rPr>
              <a:t>Монголия</a:t>
            </a:r>
            <a:endParaRPr lang="ru-RU" sz="800" dirty="0">
              <a:solidFill>
                <a:schemeClr val="bg1"/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 flipV="1">
            <a:off x="906864" y="3942712"/>
            <a:ext cx="3147196" cy="155081"/>
            <a:chOff x="1462452" y="4387301"/>
            <a:chExt cx="3147196" cy="155081"/>
          </a:xfrm>
        </p:grpSpPr>
        <p:cxnSp>
          <p:nvCxnSpPr>
            <p:cNvPr id="130" name="Соединительная линия уступом 150"/>
            <p:cNvCxnSpPr/>
            <p:nvPr/>
          </p:nvCxnSpPr>
          <p:spPr>
            <a:xfrm>
              <a:off x="1462452" y="4387301"/>
              <a:ext cx="3147196" cy="8264"/>
            </a:xfrm>
            <a:prstGeom prst="straightConnector1">
              <a:avLst/>
            </a:prstGeom>
            <a:ln w="9525"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Соединительная линия уступом 140"/>
            <p:cNvCxnSpPr/>
            <p:nvPr/>
          </p:nvCxnSpPr>
          <p:spPr>
            <a:xfrm rot="5400000">
              <a:off x="1388278" y="4467716"/>
              <a:ext cx="148840" cy="492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Соединительная линия уступом 143"/>
            <p:cNvCxnSpPr/>
            <p:nvPr/>
          </p:nvCxnSpPr>
          <p:spPr>
            <a:xfrm rot="5400000">
              <a:off x="3384135" y="4467216"/>
              <a:ext cx="148840" cy="492"/>
            </a:xfrm>
            <a:prstGeom prst="bentConnector3">
              <a:avLst>
                <a:gd name="adj1" fmla="val 4488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Соединительная линия уступом 146"/>
            <p:cNvCxnSpPr/>
            <p:nvPr/>
          </p:nvCxnSpPr>
          <p:spPr>
            <a:xfrm rot="5400000">
              <a:off x="4529701" y="4467601"/>
              <a:ext cx="148840" cy="492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Соединительная линия уступом 118"/>
            <p:cNvCxnSpPr/>
            <p:nvPr/>
          </p:nvCxnSpPr>
          <p:spPr>
            <a:xfrm rot="5400000">
              <a:off x="2272959" y="4464450"/>
              <a:ext cx="148840" cy="492"/>
            </a:xfrm>
            <a:prstGeom prst="bentConnector3">
              <a:avLst>
                <a:gd name="adj1" fmla="val 4488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Прямоугольник 147"/>
          <p:cNvSpPr/>
          <p:nvPr/>
        </p:nvSpPr>
        <p:spPr>
          <a:xfrm>
            <a:off x="3665159" y="3475817"/>
            <a:ext cx="1280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err="1"/>
              <a:t>TransContainer</a:t>
            </a:r>
            <a:r>
              <a:rPr lang="en-US" sz="900" dirty="0"/>
              <a:t>  Mongolia LLC</a:t>
            </a:r>
            <a:endParaRPr lang="ru-RU" sz="900" dirty="0"/>
          </a:p>
        </p:txBody>
      </p:sp>
      <p:grpSp>
        <p:nvGrpSpPr>
          <p:cNvPr id="118" name="Группа 117"/>
          <p:cNvGrpSpPr/>
          <p:nvPr/>
        </p:nvGrpSpPr>
        <p:grpSpPr>
          <a:xfrm>
            <a:off x="3796550" y="5613440"/>
            <a:ext cx="694196" cy="683615"/>
            <a:chOff x="1031391" y="2879926"/>
            <a:chExt cx="694196" cy="683615"/>
          </a:xfrm>
        </p:grpSpPr>
        <p:sp>
          <p:nvSpPr>
            <p:cNvPr id="122" name="Прямоугольник 121"/>
            <p:cNvSpPr/>
            <p:nvPr/>
          </p:nvSpPr>
          <p:spPr>
            <a:xfrm>
              <a:off x="1031391" y="2879926"/>
              <a:ext cx="511200" cy="68361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126" name="Группа 125"/>
            <p:cNvGrpSpPr/>
            <p:nvPr/>
          </p:nvGrpSpPr>
          <p:grpSpPr>
            <a:xfrm>
              <a:off x="1035993" y="2879927"/>
              <a:ext cx="689594" cy="589436"/>
              <a:chOff x="1035993" y="2879927"/>
              <a:chExt cx="689594" cy="589436"/>
            </a:xfrm>
          </p:grpSpPr>
          <p:pic>
            <p:nvPicPr>
              <p:cNvPr id="129" name="Рисунок 128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035993" y="2928409"/>
                <a:ext cx="512022" cy="323061"/>
              </a:xfrm>
              <a:prstGeom prst="rect">
                <a:avLst/>
              </a:prstGeom>
            </p:spPr>
          </p:pic>
          <p:sp>
            <p:nvSpPr>
              <p:cNvPr id="138" name="TextBox 137"/>
              <p:cNvSpPr txBox="1"/>
              <p:nvPr/>
            </p:nvSpPr>
            <p:spPr>
              <a:xfrm>
                <a:off x="1162161" y="3330864"/>
                <a:ext cx="259686" cy="1384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ru-RU" sz="900" dirty="0" smtClean="0"/>
                  <a:t>Рига</a:t>
                </a:r>
                <a:endParaRPr lang="ru-RU" sz="900" dirty="0"/>
              </a:p>
            </p:txBody>
          </p:sp>
          <p:sp>
            <p:nvSpPr>
              <p:cNvPr id="150" name="TextBox 149"/>
              <p:cNvSpPr txBox="1"/>
              <p:nvPr/>
            </p:nvSpPr>
            <p:spPr>
              <a:xfrm>
                <a:off x="1272744" y="2879927"/>
                <a:ext cx="452843" cy="13765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50400" tIns="7200" rIns="50400" bIns="720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ru-RU" sz="800" dirty="0" smtClean="0">
                    <a:solidFill>
                      <a:schemeClr val="bg1"/>
                    </a:solidFill>
                  </a:rPr>
                  <a:t>Латвия</a:t>
                </a:r>
                <a:endParaRPr lang="ru-RU" sz="8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53" name="Группа 152"/>
          <p:cNvGrpSpPr/>
          <p:nvPr/>
        </p:nvGrpSpPr>
        <p:grpSpPr>
          <a:xfrm>
            <a:off x="4910809" y="5613441"/>
            <a:ext cx="767485" cy="589436"/>
            <a:chOff x="2021667" y="2879927"/>
            <a:chExt cx="767485" cy="589436"/>
          </a:xfrm>
        </p:grpSpPr>
        <p:pic>
          <p:nvPicPr>
            <p:cNvPr id="155" name="Рисунок 15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021667" y="2928409"/>
              <a:ext cx="512022" cy="323061"/>
            </a:xfrm>
            <a:prstGeom prst="rect">
              <a:avLst/>
            </a:prstGeom>
          </p:spPr>
        </p:pic>
        <p:sp>
          <p:nvSpPr>
            <p:cNvPr id="156" name="TextBox 155"/>
            <p:cNvSpPr txBox="1"/>
            <p:nvPr/>
          </p:nvSpPr>
          <p:spPr>
            <a:xfrm>
              <a:off x="2129629" y="3330864"/>
              <a:ext cx="275718" cy="1384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ru-RU" sz="900" dirty="0" smtClean="0"/>
                <a:t>Киев</a:t>
              </a:r>
              <a:endParaRPr lang="ru-RU" sz="900" dirty="0"/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2273792" y="2879927"/>
              <a:ext cx="515360" cy="137651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 lIns="50400" tIns="7200" rIns="50400" bIns="7200" rtlCol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ru-RU" sz="800" dirty="0" smtClean="0">
                  <a:solidFill>
                    <a:schemeClr val="bg1"/>
                  </a:solidFill>
                </a:rPr>
                <a:t>Украина</a:t>
              </a:r>
              <a:endParaRPr lang="ru-RU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8" name="Группа 157"/>
          <p:cNvGrpSpPr/>
          <p:nvPr/>
        </p:nvGrpSpPr>
        <p:grpSpPr>
          <a:xfrm>
            <a:off x="6052458" y="5613440"/>
            <a:ext cx="933767" cy="683615"/>
            <a:chOff x="5947537" y="2879926"/>
            <a:chExt cx="933767" cy="683615"/>
          </a:xfrm>
        </p:grpSpPr>
        <p:sp>
          <p:nvSpPr>
            <p:cNvPr id="159" name="Прямоугольник 158"/>
            <p:cNvSpPr/>
            <p:nvPr/>
          </p:nvSpPr>
          <p:spPr>
            <a:xfrm>
              <a:off x="5947537" y="2879926"/>
              <a:ext cx="511200" cy="68361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160" name="Группа 159"/>
            <p:cNvGrpSpPr/>
            <p:nvPr/>
          </p:nvGrpSpPr>
          <p:grpSpPr>
            <a:xfrm>
              <a:off x="5952111" y="2879927"/>
              <a:ext cx="929193" cy="589436"/>
              <a:chOff x="5952111" y="2879927"/>
              <a:chExt cx="929193" cy="589436"/>
            </a:xfrm>
          </p:grpSpPr>
          <p:pic>
            <p:nvPicPr>
              <p:cNvPr id="161" name="Рисунок 160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5952111" y="2928409"/>
                <a:ext cx="512022" cy="323061"/>
              </a:xfrm>
              <a:prstGeom prst="rect">
                <a:avLst/>
              </a:prstGeom>
            </p:spPr>
          </p:pic>
          <p:sp>
            <p:nvSpPr>
              <p:cNvPr id="162" name="TextBox 161"/>
              <p:cNvSpPr txBox="1"/>
              <p:nvPr/>
            </p:nvSpPr>
            <p:spPr>
              <a:xfrm>
                <a:off x="5968473" y="3330864"/>
                <a:ext cx="479298" cy="1384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ru-RU" sz="900" dirty="0" smtClean="0"/>
                  <a:t>Ташкент</a:t>
                </a:r>
                <a:endParaRPr lang="ru-RU" sz="900" dirty="0"/>
              </a:p>
            </p:txBody>
          </p:sp>
          <p:sp>
            <p:nvSpPr>
              <p:cNvPr id="163" name="TextBox 162"/>
              <p:cNvSpPr txBox="1"/>
              <p:nvPr/>
            </p:nvSpPr>
            <p:spPr>
              <a:xfrm>
                <a:off x="6208851" y="2879927"/>
                <a:ext cx="672453" cy="13765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50400" tIns="7200" rIns="50400" bIns="720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ru-RU" sz="800" dirty="0" smtClean="0">
                    <a:solidFill>
                      <a:schemeClr val="bg1"/>
                    </a:solidFill>
                  </a:rPr>
                  <a:t>Узбекистан</a:t>
                </a:r>
                <a:endParaRPr lang="ru-RU" sz="8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65" name="Группа 164"/>
          <p:cNvGrpSpPr/>
          <p:nvPr/>
        </p:nvGrpSpPr>
        <p:grpSpPr>
          <a:xfrm>
            <a:off x="7145370" y="5613440"/>
            <a:ext cx="880671" cy="683615"/>
            <a:chOff x="6923760" y="2879926"/>
            <a:chExt cx="880671" cy="683615"/>
          </a:xfrm>
        </p:grpSpPr>
        <p:sp>
          <p:nvSpPr>
            <p:cNvPr id="167" name="Прямоугольник 166"/>
            <p:cNvSpPr/>
            <p:nvPr/>
          </p:nvSpPr>
          <p:spPr>
            <a:xfrm>
              <a:off x="6927041" y="2879926"/>
              <a:ext cx="511200" cy="68361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grpSp>
          <p:nvGrpSpPr>
            <p:cNvPr id="168" name="Группа 167"/>
            <p:cNvGrpSpPr/>
            <p:nvPr/>
          </p:nvGrpSpPr>
          <p:grpSpPr>
            <a:xfrm>
              <a:off x="6923760" y="2879927"/>
              <a:ext cx="880671" cy="589436"/>
              <a:chOff x="6923760" y="2879927"/>
              <a:chExt cx="880671" cy="589436"/>
            </a:xfrm>
          </p:grpSpPr>
          <p:pic>
            <p:nvPicPr>
              <p:cNvPr id="169" name="Рисунок 168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6923760" y="2928409"/>
                <a:ext cx="512022" cy="323061"/>
              </a:xfrm>
              <a:prstGeom prst="rect">
                <a:avLst/>
              </a:prstGeom>
            </p:spPr>
          </p:pic>
          <p:sp>
            <p:nvSpPr>
              <p:cNvPr id="170" name="TextBox 169"/>
              <p:cNvSpPr txBox="1"/>
              <p:nvPr/>
            </p:nvSpPr>
            <p:spPr>
              <a:xfrm>
                <a:off x="7017066" y="3330864"/>
                <a:ext cx="325410" cy="1384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ru-RU" sz="900" dirty="0" smtClean="0"/>
                  <a:t>Брест</a:t>
                </a:r>
                <a:endParaRPr lang="ru-RU" sz="900" dirty="0"/>
              </a:p>
            </p:txBody>
          </p:sp>
          <p:sp>
            <p:nvSpPr>
              <p:cNvPr id="171" name="TextBox 170"/>
              <p:cNvSpPr txBox="1"/>
              <p:nvPr/>
            </p:nvSpPr>
            <p:spPr>
              <a:xfrm>
                <a:off x="7128771" y="2879927"/>
                <a:ext cx="675660" cy="137651"/>
              </a:xfrm>
              <a:prstGeom prst="rect">
                <a:avLst/>
              </a:prstGeom>
              <a:solidFill>
                <a:schemeClr val="accent1"/>
              </a:solidFill>
            </p:spPr>
            <p:txBody>
              <a:bodyPr wrap="none" lIns="50400" tIns="7200" rIns="50400" bIns="7200" rtlCol="0">
                <a:spAutoFit/>
              </a:bodyPr>
              <a:lstStyle/>
              <a:p>
                <a:pPr algn="ctr">
                  <a:spcBef>
                    <a:spcPts val="600"/>
                  </a:spcBef>
                </a:pPr>
                <a:r>
                  <a:rPr lang="ru-RU" sz="800" dirty="0" smtClean="0">
                    <a:solidFill>
                      <a:schemeClr val="bg1"/>
                    </a:solidFill>
                  </a:rPr>
                  <a:t>Белоруссия</a:t>
                </a:r>
                <a:endParaRPr lang="ru-RU" sz="800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72" name="TextBox 171"/>
          <p:cNvSpPr txBox="1"/>
          <p:nvPr/>
        </p:nvSpPr>
        <p:spPr>
          <a:xfrm>
            <a:off x="4453777" y="5015478"/>
            <a:ext cx="1267975" cy="226591"/>
          </a:xfrm>
          <a:prstGeom prst="rect">
            <a:avLst/>
          </a:prstGeom>
          <a:solidFill>
            <a:schemeClr val="bg1"/>
          </a:solidFill>
        </p:spPr>
        <p:txBody>
          <a:bodyPr wrap="none" lIns="0" tIns="36000" rIns="0" bIns="3600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1000" b="1" dirty="0" smtClean="0">
                <a:solidFill>
                  <a:schemeClr val="accent1"/>
                </a:solidFill>
              </a:rPr>
              <a:t>Представительства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grpSp>
        <p:nvGrpSpPr>
          <p:cNvPr id="28" name="Группа 27"/>
          <p:cNvGrpSpPr/>
          <p:nvPr/>
        </p:nvGrpSpPr>
        <p:grpSpPr>
          <a:xfrm flipV="1">
            <a:off x="4066529" y="5334403"/>
            <a:ext cx="3375505" cy="157160"/>
            <a:chOff x="2990362" y="6008649"/>
            <a:chExt cx="3375505" cy="157160"/>
          </a:xfrm>
        </p:grpSpPr>
        <p:cxnSp>
          <p:nvCxnSpPr>
            <p:cNvPr id="173" name="Соединительная линия уступом 172"/>
            <p:cNvCxnSpPr/>
            <p:nvPr/>
          </p:nvCxnSpPr>
          <p:spPr>
            <a:xfrm rot="16200000" flipV="1">
              <a:off x="5215664" y="6086896"/>
              <a:ext cx="148840" cy="492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Соединительная линия уступом 173"/>
            <p:cNvCxnSpPr/>
            <p:nvPr/>
          </p:nvCxnSpPr>
          <p:spPr>
            <a:xfrm rot="16200000" flipV="1">
              <a:off x="6291201" y="6089277"/>
              <a:ext cx="148840" cy="492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Соединительная линия уступом 150"/>
            <p:cNvCxnSpPr/>
            <p:nvPr/>
          </p:nvCxnSpPr>
          <p:spPr>
            <a:xfrm>
              <a:off x="2990854" y="6165809"/>
              <a:ext cx="3371910" cy="0"/>
            </a:xfrm>
            <a:prstGeom prst="straightConnector1">
              <a:avLst/>
            </a:prstGeom>
            <a:ln w="9525"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Соединительная линия уступом 177"/>
            <p:cNvCxnSpPr/>
            <p:nvPr/>
          </p:nvCxnSpPr>
          <p:spPr>
            <a:xfrm rot="16200000" flipV="1">
              <a:off x="2916188" y="6087691"/>
              <a:ext cx="148840" cy="492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Соединительная линия уступом 178"/>
            <p:cNvCxnSpPr/>
            <p:nvPr/>
          </p:nvCxnSpPr>
          <p:spPr>
            <a:xfrm rot="16200000" flipV="1">
              <a:off x="4073498" y="6082823"/>
              <a:ext cx="148840" cy="492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1" name="Соединительная линия уступом 180"/>
          <p:cNvCxnSpPr/>
          <p:nvPr/>
        </p:nvCxnSpPr>
        <p:spPr>
          <a:xfrm rot="5400000">
            <a:off x="5059514" y="5000879"/>
            <a:ext cx="109895" cy="1121"/>
          </a:xfrm>
          <a:prstGeom prst="bentConnector3">
            <a:avLst>
              <a:gd name="adj1" fmla="val 50000"/>
            </a:avLst>
          </a:prstGeom>
          <a:ln w="9525"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Соединительная линия уступом 106"/>
          <p:cNvCxnSpPr/>
          <p:nvPr/>
        </p:nvCxnSpPr>
        <p:spPr>
          <a:xfrm rot="10800000" flipV="1">
            <a:off x="2405039" y="4728142"/>
            <a:ext cx="1480887" cy="309563"/>
          </a:xfrm>
          <a:prstGeom prst="bentConnector3">
            <a:avLst>
              <a:gd name="adj1" fmla="val 95796"/>
            </a:avLst>
          </a:prstGeom>
          <a:ln w="9525"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Прямоугольник 108"/>
          <p:cNvSpPr/>
          <p:nvPr/>
        </p:nvSpPr>
        <p:spPr>
          <a:xfrm>
            <a:off x="2656165" y="5325889"/>
            <a:ext cx="511200" cy="683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2" name="TextBox 111"/>
          <p:cNvSpPr txBox="1"/>
          <p:nvPr/>
        </p:nvSpPr>
        <p:spPr>
          <a:xfrm>
            <a:off x="2391793" y="5761587"/>
            <a:ext cx="104996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dirty="0" smtClean="0"/>
              <a:t>ООО</a:t>
            </a:r>
          </a:p>
          <a:p>
            <a:pPr algn="ctr"/>
            <a:r>
              <a:rPr lang="ru-RU" sz="700" dirty="0" smtClean="0"/>
              <a:t> </a:t>
            </a:r>
            <a:r>
              <a:rPr lang="ru-RU" sz="700" dirty="0"/>
              <a:t>«</a:t>
            </a:r>
            <a:r>
              <a:rPr lang="ru-RU" sz="700" dirty="0" err="1"/>
              <a:t>СпецТрансКонтейнер</a:t>
            </a:r>
            <a:r>
              <a:rPr lang="ru-RU" sz="900" b="1" dirty="0">
                <a:solidFill>
                  <a:srgbClr val="002060"/>
                </a:solidFill>
                <a:latin typeface="Arial Narrow" pitchFamily="34" charset="0"/>
              </a:rPr>
              <a:t>»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2896718" y="5325890"/>
            <a:ext cx="454445" cy="137651"/>
          </a:xfrm>
          <a:prstGeom prst="rect">
            <a:avLst/>
          </a:prstGeom>
          <a:solidFill>
            <a:schemeClr val="accent1"/>
          </a:solidFill>
        </p:spPr>
        <p:txBody>
          <a:bodyPr wrap="none" lIns="50400" tIns="7200" rIns="50400" bIns="720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800" dirty="0" smtClean="0">
                <a:solidFill>
                  <a:schemeClr val="bg1"/>
                </a:solidFill>
              </a:rPr>
              <a:t>Россия</a:t>
            </a:r>
            <a:endParaRPr lang="ru-RU" sz="800" dirty="0">
              <a:solidFill>
                <a:schemeClr val="bg1"/>
              </a:solidFill>
            </a:endParaRPr>
          </a:p>
        </p:txBody>
      </p:sp>
      <p:pic>
        <p:nvPicPr>
          <p:cNvPr id="115" name="Picture 2" descr="https://simvolika38.ru/new/img/gosflagi/flaglogo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8172" y="5349239"/>
            <a:ext cx="500388" cy="38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6" name="Прямоугольник 115"/>
          <p:cNvSpPr/>
          <p:nvPr/>
        </p:nvSpPr>
        <p:spPr>
          <a:xfrm>
            <a:off x="1475065" y="5325889"/>
            <a:ext cx="511200" cy="6836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7" name="TextBox 116"/>
          <p:cNvSpPr txBox="1"/>
          <p:nvPr/>
        </p:nvSpPr>
        <p:spPr>
          <a:xfrm>
            <a:off x="1229928" y="5792067"/>
            <a:ext cx="101149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dirty="0"/>
              <a:t>АО </a:t>
            </a:r>
            <a:br>
              <a:rPr lang="ru-RU" sz="700" dirty="0"/>
            </a:br>
            <a:r>
              <a:rPr lang="ru-RU" sz="700" dirty="0"/>
              <a:t>«Логистика-Терминал»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1715618" y="5325890"/>
            <a:ext cx="454445" cy="137651"/>
          </a:xfrm>
          <a:prstGeom prst="rect">
            <a:avLst/>
          </a:prstGeom>
          <a:solidFill>
            <a:schemeClr val="accent1"/>
          </a:solidFill>
        </p:spPr>
        <p:txBody>
          <a:bodyPr wrap="none" lIns="50400" tIns="7200" rIns="50400" bIns="7200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800" dirty="0" smtClean="0">
                <a:solidFill>
                  <a:schemeClr val="bg1"/>
                </a:solidFill>
              </a:rPr>
              <a:t>Россия</a:t>
            </a:r>
            <a:endParaRPr lang="ru-RU" sz="800" dirty="0">
              <a:solidFill>
                <a:schemeClr val="bg1"/>
              </a:solidFill>
            </a:endParaRPr>
          </a:p>
        </p:txBody>
      </p:sp>
      <p:grpSp>
        <p:nvGrpSpPr>
          <p:cNvPr id="135" name="Группа 134"/>
          <p:cNvGrpSpPr/>
          <p:nvPr/>
        </p:nvGrpSpPr>
        <p:grpSpPr>
          <a:xfrm flipV="1">
            <a:off x="1761226" y="5035282"/>
            <a:ext cx="1273299" cy="200295"/>
            <a:chOff x="2990362" y="6013517"/>
            <a:chExt cx="3375505" cy="152292"/>
          </a:xfrm>
        </p:grpSpPr>
        <p:cxnSp>
          <p:nvCxnSpPr>
            <p:cNvPr id="146" name="Соединительная линия уступом 145"/>
            <p:cNvCxnSpPr/>
            <p:nvPr/>
          </p:nvCxnSpPr>
          <p:spPr>
            <a:xfrm rot="16200000" flipV="1">
              <a:off x="6291201" y="6089277"/>
              <a:ext cx="148840" cy="492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Соединительная линия уступом 150"/>
            <p:cNvCxnSpPr/>
            <p:nvPr/>
          </p:nvCxnSpPr>
          <p:spPr>
            <a:xfrm>
              <a:off x="2990854" y="6165809"/>
              <a:ext cx="3371910" cy="0"/>
            </a:xfrm>
            <a:prstGeom prst="straightConnector1">
              <a:avLst/>
            </a:prstGeom>
            <a:ln w="9525"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Соединительная линия уступом 150"/>
            <p:cNvCxnSpPr/>
            <p:nvPr/>
          </p:nvCxnSpPr>
          <p:spPr>
            <a:xfrm rot="16200000" flipV="1">
              <a:off x="2916188" y="6087691"/>
              <a:ext cx="148840" cy="492"/>
            </a:xfrm>
            <a:prstGeom prst="bentConnector3">
              <a:avLst>
                <a:gd name="adj1" fmla="val 50000"/>
              </a:avLst>
            </a:prstGeom>
            <a:ln w="9525"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4" name="Прямая соединительная линия 13"/>
          <p:cNvCxnSpPr/>
          <p:nvPr/>
        </p:nvCxnSpPr>
        <p:spPr>
          <a:xfrm>
            <a:off x="2472038" y="4097793"/>
            <a:ext cx="0" cy="1935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0523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Преимущества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ТрансКонтейнер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ru-RU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538163" y="2481465"/>
            <a:ext cx="8340725" cy="226592"/>
            <a:chOff x="538163" y="2481465"/>
            <a:chExt cx="8340725" cy="226592"/>
          </a:xfrm>
        </p:grpSpPr>
        <p:grpSp>
          <p:nvGrpSpPr>
            <p:cNvPr id="8" name="Группа 7"/>
            <p:cNvGrpSpPr/>
            <p:nvPr/>
          </p:nvGrpSpPr>
          <p:grpSpPr>
            <a:xfrm>
              <a:off x="7667476" y="2481465"/>
              <a:ext cx="1211412" cy="226592"/>
              <a:chOff x="7768400" y="959505"/>
              <a:chExt cx="1211412" cy="226592"/>
            </a:xfrm>
          </p:grpSpPr>
          <p:sp>
            <p:nvSpPr>
              <p:cNvPr id="9" name="Прямоугольник 8"/>
              <p:cNvSpPr/>
              <p:nvPr/>
            </p:nvSpPr>
            <p:spPr>
              <a:xfrm>
                <a:off x="8089825" y="959506"/>
                <a:ext cx="889987" cy="2265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spAutoFit/>
              </a:bodyPr>
              <a:lstStyle/>
              <a:p>
                <a:r>
                  <a:rPr lang="ru-RU" sz="1000" b="1" dirty="0" smtClean="0"/>
                  <a:t>География</a:t>
                </a:r>
                <a:endParaRPr lang="ru-RU" sz="1000" b="1" dirty="0"/>
              </a:p>
            </p:txBody>
          </p:sp>
          <p:sp>
            <p:nvSpPr>
              <p:cNvPr id="10" name="Прямоугольный треугольник 9"/>
              <p:cNvSpPr/>
              <p:nvPr/>
            </p:nvSpPr>
            <p:spPr>
              <a:xfrm rot="10800000">
                <a:off x="7768400" y="959505"/>
                <a:ext cx="321423" cy="226591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</p:grpSp>
        <p:cxnSp>
          <p:nvCxnSpPr>
            <p:cNvPr id="14" name="Прямая соединительная линия 13"/>
            <p:cNvCxnSpPr/>
            <p:nvPr/>
          </p:nvCxnSpPr>
          <p:spPr>
            <a:xfrm>
              <a:off x="538163" y="2481465"/>
              <a:ext cx="8340725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Группа 26"/>
          <p:cNvGrpSpPr/>
          <p:nvPr/>
        </p:nvGrpSpPr>
        <p:grpSpPr>
          <a:xfrm>
            <a:off x="538163" y="4287955"/>
            <a:ext cx="8340725" cy="226592"/>
            <a:chOff x="538163" y="4287955"/>
            <a:chExt cx="8340725" cy="226592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7765258" y="4287955"/>
              <a:ext cx="1113630" cy="226592"/>
              <a:chOff x="7768400" y="959505"/>
              <a:chExt cx="1113630" cy="226592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8089825" y="959506"/>
                <a:ext cx="792205" cy="2265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spAutoFit/>
              </a:bodyPr>
              <a:lstStyle/>
              <a:p>
                <a:r>
                  <a:rPr lang="ru-RU" sz="1000" b="1" dirty="0" smtClean="0"/>
                  <a:t>Удобство</a:t>
                </a:r>
                <a:endParaRPr lang="ru-RU" sz="1000" b="1" dirty="0"/>
              </a:p>
            </p:txBody>
          </p:sp>
          <p:sp>
            <p:nvSpPr>
              <p:cNvPr id="13" name="Прямоугольный треугольник 12"/>
              <p:cNvSpPr/>
              <p:nvPr/>
            </p:nvSpPr>
            <p:spPr>
              <a:xfrm rot="10800000">
                <a:off x="7768400" y="959505"/>
                <a:ext cx="321423" cy="226591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</p:grpSp>
        <p:cxnSp>
          <p:nvCxnSpPr>
            <p:cNvPr id="15" name="Прямая соединительная линия 14"/>
            <p:cNvCxnSpPr/>
            <p:nvPr/>
          </p:nvCxnSpPr>
          <p:spPr>
            <a:xfrm>
              <a:off x="538163" y="4287955"/>
              <a:ext cx="8340725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1527175" y="1231982"/>
            <a:ext cx="1466850" cy="6474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1300" dirty="0" smtClean="0"/>
              <a:t>Качество оказываемых услуг</a:t>
            </a:r>
            <a:endParaRPr lang="ru-RU" sz="1300" dirty="0"/>
          </a:p>
        </p:txBody>
      </p:sp>
      <p:sp>
        <p:nvSpPr>
          <p:cNvPr id="18" name="TextBox 17"/>
          <p:cNvSpPr txBox="1"/>
          <p:nvPr/>
        </p:nvSpPr>
        <p:spPr>
          <a:xfrm>
            <a:off x="1530350" y="3016998"/>
            <a:ext cx="1466850" cy="660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1300" dirty="0" smtClean="0"/>
              <a:t>Широкая география покрытия</a:t>
            </a:r>
            <a:endParaRPr lang="ru-RU" sz="1300" dirty="0"/>
          </a:p>
        </p:txBody>
      </p:sp>
      <p:sp>
        <p:nvSpPr>
          <p:cNvPr id="19" name="TextBox 18"/>
          <p:cNvSpPr txBox="1"/>
          <p:nvPr/>
        </p:nvSpPr>
        <p:spPr>
          <a:xfrm>
            <a:off x="1530350" y="4975296"/>
            <a:ext cx="1466850" cy="2073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1300" dirty="0" smtClean="0"/>
              <a:t>Стабильность</a:t>
            </a:r>
            <a:endParaRPr lang="ru-RU" sz="1300" dirty="0"/>
          </a:p>
        </p:txBody>
      </p:sp>
      <p:sp>
        <p:nvSpPr>
          <p:cNvPr id="20" name="TextBox 19"/>
          <p:cNvSpPr txBox="1"/>
          <p:nvPr/>
        </p:nvSpPr>
        <p:spPr>
          <a:xfrm>
            <a:off x="3900488" y="4975295"/>
            <a:ext cx="1468437" cy="2073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1300" dirty="0" smtClean="0"/>
              <a:t>Надежность</a:t>
            </a:r>
            <a:endParaRPr lang="ru-RU" sz="1300" dirty="0"/>
          </a:p>
        </p:txBody>
      </p:sp>
      <p:sp>
        <p:nvSpPr>
          <p:cNvPr id="21" name="TextBox 20"/>
          <p:cNvSpPr txBox="1"/>
          <p:nvPr/>
        </p:nvSpPr>
        <p:spPr>
          <a:xfrm>
            <a:off x="7002966" y="4919540"/>
            <a:ext cx="1382751" cy="660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1300" dirty="0" smtClean="0"/>
              <a:t>Оперативность решения вопросов</a:t>
            </a:r>
            <a:endParaRPr lang="ru-RU" sz="1300" dirty="0"/>
          </a:p>
        </p:txBody>
      </p:sp>
      <p:sp>
        <p:nvSpPr>
          <p:cNvPr id="22" name="TextBox 21"/>
          <p:cNvSpPr txBox="1"/>
          <p:nvPr/>
        </p:nvSpPr>
        <p:spPr>
          <a:xfrm>
            <a:off x="7002966" y="3016998"/>
            <a:ext cx="1875857" cy="8802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1300" dirty="0" smtClean="0"/>
              <a:t>Возможность отправить контейнер</a:t>
            </a:r>
            <a:br>
              <a:rPr lang="ru-RU" sz="1300" dirty="0" smtClean="0"/>
            </a:br>
            <a:r>
              <a:rPr lang="ru-RU" sz="1300" dirty="0" smtClean="0"/>
              <a:t>в труднодоступные места России</a:t>
            </a:r>
            <a:endParaRPr lang="ru-RU" sz="1300" dirty="0"/>
          </a:p>
        </p:txBody>
      </p:sp>
      <p:sp>
        <p:nvSpPr>
          <p:cNvPr id="23" name="TextBox 22"/>
          <p:cNvSpPr txBox="1"/>
          <p:nvPr/>
        </p:nvSpPr>
        <p:spPr>
          <a:xfrm>
            <a:off x="7002966" y="1224570"/>
            <a:ext cx="1875922" cy="660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1300" dirty="0" smtClean="0"/>
              <a:t>Соотношение стоимости</a:t>
            </a:r>
            <a:r>
              <a:rPr lang="en-US" sz="1300" dirty="0" smtClean="0"/>
              <a:t> </a:t>
            </a:r>
            <a:r>
              <a:rPr lang="ru-RU" sz="1300" dirty="0" smtClean="0"/>
              <a:t>и качества предоставляемых услуг</a:t>
            </a:r>
            <a:endParaRPr lang="ru-RU" sz="1300" dirty="0"/>
          </a:p>
        </p:txBody>
      </p:sp>
      <p:sp>
        <p:nvSpPr>
          <p:cNvPr id="24" name="TextBox 23"/>
          <p:cNvSpPr txBox="1"/>
          <p:nvPr/>
        </p:nvSpPr>
        <p:spPr>
          <a:xfrm>
            <a:off x="3900488" y="1231982"/>
            <a:ext cx="1885715" cy="660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1300" dirty="0" smtClean="0"/>
              <a:t>Высокая квалификация и доброжелательность сотрудников</a:t>
            </a:r>
            <a:endParaRPr lang="ru-RU" sz="1300" dirty="0"/>
          </a:p>
        </p:txBody>
      </p:sp>
      <p:sp>
        <p:nvSpPr>
          <p:cNvPr id="25" name="TextBox 24"/>
          <p:cNvSpPr txBox="1"/>
          <p:nvPr/>
        </p:nvSpPr>
        <p:spPr>
          <a:xfrm>
            <a:off x="3911155" y="3016997"/>
            <a:ext cx="1885715" cy="6601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1300" dirty="0" smtClean="0"/>
              <a:t>Удобство расположения филиалов</a:t>
            </a:r>
            <a:endParaRPr lang="ru-RU" sz="1300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6421" y="1202147"/>
            <a:ext cx="593764" cy="706862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11857" y="1178954"/>
            <a:ext cx="592875" cy="851063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497" y="2971077"/>
            <a:ext cx="698063" cy="72675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82151" y="3104774"/>
            <a:ext cx="1252688" cy="61200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24619" y="4788227"/>
            <a:ext cx="583313" cy="698063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756" y="4685297"/>
            <a:ext cx="1004063" cy="803250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9622" y="4664962"/>
            <a:ext cx="1004063" cy="1004063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290" y="2817552"/>
            <a:ext cx="1004063" cy="1004063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72995" y="1102453"/>
            <a:ext cx="1071000" cy="1004063"/>
          </a:xfrm>
          <a:prstGeom prst="rect">
            <a:avLst/>
          </a:prstGeom>
        </p:spPr>
      </p:pic>
      <p:grpSp>
        <p:nvGrpSpPr>
          <p:cNvPr id="31" name="Группа 30"/>
          <p:cNvGrpSpPr/>
          <p:nvPr/>
        </p:nvGrpSpPr>
        <p:grpSpPr>
          <a:xfrm>
            <a:off x="538163" y="721617"/>
            <a:ext cx="8340725" cy="226592"/>
            <a:chOff x="538163" y="721617"/>
            <a:chExt cx="8340725" cy="226592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7768400" y="721617"/>
              <a:ext cx="1110424" cy="226592"/>
              <a:chOff x="7768400" y="959505"/>
              <a:chExt cx="1110424" cy="226592"/>
            </a:xfrm>
          </p:grpSpPr>
          <p:sp>
            <p:nvSpPr>
              <p:cNvPr id="6" name="Прямоугольник 5"/>
              <p:cNvSpPr/>
              <p:nvPr/>
            </p:nvSpPr>
            <p:spPr>
              <a:xfrm>
                <a:off x="8089825" y="959506"/>
                <a:ext cx="788999" cy="2265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36000" bIns="36000" rtlCol="0" anchor="ctr">
                <a:spAutoFit/>
              </a:bodyPr>
              <a:lstStyle/>
              <a:p>
                <a:r>
                  <a:rPr lang="ru-RU" sz="1000" b="1" dirty="0" smtClean="0"/>
                  <a:t>Качество</a:t>
                </a:r>
                <a:endParaRPr lang="ru-RU" sz="1000" b="1" dirty="0"/>
              </a:p>
            </p:txBody>
          </p:sp>
          <p:sp>
            <p:nvSpPr>
              <p:cNvPr id="7" name="Прямоугольный треугольник 6"/>
              <p:cNvSpPr/>
              <p:nvPr/>
            </p:nvSpPr>
            <p:spPr>
              <a:xfrm rot="10800000">
                <a:off x="7768400" y="959505"/>
                <a:ext cx="321423" cy="226591"/>
              </a:xfrm>
              <a:prstGeom prst="rt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</p:grpSp>
        <p:cxnSp>
          <p:nvCxnSpPr>
            <p:cNvPr id="36" name="Прямая соединительная линия 35"/>
            <p:cNvCxnSpPr/>
            <p:nvPr/>
          </p:nvCxnSpPr>
          <p:spPr>
            <a:xfrm>
              <a:off x="538163" y="721617"/>
              <a:ext cx="8340725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xmlns="" val="110025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" name="Рисунок 40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40" r="3033" b="14834"/>
          <a:stretch/>
        </p:blipFill>
        <p:spPr>
          <a:xfrm>
            <a:off x="538163" y="2476084"/>
            <a:ext cx="8340725" cy="3811362"/>
          </a:xfrm>
          <a:prstGeom prst="rect">
            <a:avLst/>
          </a:prstGeom>
        </p:spPr>
      </p:pic>
      <p:grpSp>
        <p:nvGrpSpPr>
          <p:cNvPr id="412" name="Группа 411"/>
          <p:cNvGrpSpPr/>
          <p:nvPr/>
        </p:nvGrpSpPr>
        <p:grpSpPr>
          <a:xfrm>
            <a:off x="945841" y="3060227"/>
            <a:ext cx="5410418" cy="3096908"/>
            <a:chOff x="945841" y="3060227"/>
            <a:chExt cx="5410418" cy="3096908"/>
          </a:xfrm>
        </p:grpSpPr>
        <p:sp>
          <p:nvSpPr>
            <p:cNvPr id="413" name="Полилиния 412"/>
            <p:cNvSpPr/>
            <p:nvPr/>
          </p:nvSpPr>
          <p:spPr>
            <a:xfrm>
              <a:off x="4393504" y="3977572"/>
              <a:ext cx="64294" cy="290513"/>
            </a:xfrm>
            <a:custGeom>
              <a:avLst/>
              <a:gdLst>
                <a:gd name="connsiteX0" fmla="*/ 64294 w 64294"/>
                <a:gd name="connsiteY0" fmla="*/ 0 h 290513"/>
                <a:gd name="connsiteX1" fmla="*/ 0 w 64294"/>
                <a:gd name="connsiteY1" fmla="*/ 64294 h 290513"/>
                <a:gd name="connsiteX2" fmla="*/ 0 w 64294"/>
                <a:gd name="connsiteY2" fmla="*/ 290513 h 290513"/>
                <a:gd name="connsiteX3" fmla="*/ 0 w 64294"/>
                <a:gd name="connsiteY3" fmla="*/ 290513 h 290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294" h="290513">
                  <a:moveTo>
                    <a:pt x="64294" y="0"/>
                  </a:moveTo>
                  <a:lnTo>
                    <a:pt x="0" y="64294"/>
                  </a:lnTo>
                  <a:lnTo>
                    <a:pt x="0" y="290513"/>
                  </a:lnTo>
                  <a:lnTo>
                    <a:pt x="0" y="290513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14" name="Полилиния 413"/>
            <p:cNvSpPr/>
            <p:nvPr/>
          </p:nvSpPr>
          <p:spPr>
            <a:xfrm>
              <a:off x="3615679" y="4152791"/>
              <a:ext cx="345848" cy="385148"/>
            </a:xfrm>
            <a:custGeom>
              <a:avLst/>
              <a:gdLst>
                <a:gd name="connsiteX0" fmla="*/ 0 w 345848"/>
                <a:gd name="connsiteY0" fmla="*/ 0 h 385148"/>
                <a:gd name="connsiteX1" fmla="*/ 86462 w 345848"/>
                <a:gd name="connsiteY1" fmla="*/ 0 h 385148"/>
                <a:gd name="connsiteX2" fmla="*/ 345848 w 345848"/>
                <a:gd name="connsiteY2" fmla="*/ 259386 h 385148"/>
                <a:gd name="connsiteX3" fmla="*/ 345848 w 345848"/>
                <a:gd name="connsiteY3" fmla="*/ 385148 h 385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5848" h="385148">
                  <a:moveTo>
                    <a:pt x="0" y="0"/>
                  </a:moveTo>
                  <a:lnTo>
                    <a:pt x="86462" y="0"/>
                  </a:lnTo>
                  <a:lnTo>
                    <a:pt x="345848" y="259386"/>
                  </a:lnTo>
                  <a:lnTo>
                    <a:pt x="345848" y="385148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15" name="Полилиния 414"/>
            <p:cNvSpPr/>
            <p:nvPr/>
          </p:nvSpPr>
          <p:spPr>
            <a:xfrm>
              <a:off x="3964147" y="4535319"/>
              <a:ext cx="471610" cy="421829"/>
            </a:xfrm>
            <a:custGeom>
              <a:avLst/>
              <a:gdLst>
                <a:gd name="connsiteX0" fmla="*/ 0 w 471610"/>
                <a:gd name="connsiteY0" fmla="*/ 0 h 421829"/>
                <a:gd name="connsiteX1" fmla="*/ 99562 w 471610"/>
                <a:gd name="connsiteY1" fmla="*/ 99562 h 421829"/>
                <a:gd name="connsiteX2" fmla="*/ 288206 w 471610"/>
                <a:gd name="connsiteY2" fmla="*/ 99562 h 421829"/>
                <a:gd name="connsiteX3" fmla="*/ 471610 w 471610"/>
                <a:gd name="connsiteY3" fmla="*/ 282966 h 421829"/>
                <a:gd name="connsiteX4" fmla="*/ 471610 w 471610"/>
                <a:gd name="connsiteY4" fmla="*/ 421829 h 421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610" h="421829">
                  <a:moveTo>
                    <a:pt x="0" y="0"/>
                  </a:moveTo>
                  <a:lnTo>
                    <a:pt x="99562" y="99562"/>
                  </a:lnTo>
                  <a:lnTo>
                    <a:pt x="288206" y="99562"/>
                  </a:lnTo>
                  <a:lnTo>
                    <a:pt x="471610" y="282966"/>
                  </a:lnTo>
                  <a:lnTo>
                    <a:pt x="471610" y="421829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16" name="Полилиния 415"/>
            <p:cNvSpPr/>
            <p:nvPr/>
          </p:nvSpPr>
          <p:spPr>
            <a:xfrm>
              <a:off x="4158031" y="4624401"/>
              <a:ext cx="356328" cy="427069"/>
            </a:xfrm>
            <a:custGeom>
              <a:avLst/>
              <a:gdLst>
                <a:gd name="connsiteX0" fmla="*/ 0 w 356328"/>
                <a:gd name="connsiteY0" fmla="*/ 427069 h 427069"/>
                <a:gd name="connsiteX1" fmla="*/ 0 w 356328"/>
                <a:gd name="connsiteY1" fmla="*/ 248906 h 427069"/>
                <a:gd name="connsiteX2" fmla="*/ 193885 w 356328"/>
                <a:gd name="connsiteY2" fmla="*/ 55021 h 427069"/>
                <a:gd name="connsiteX3" fmla="*/ 301307 w 356328"/>
                <a:gd name="connsiteY3" fmla="*/ 55021 h 427069"/>
                <a:gd name="connsiteX4" fmla="*/ 356328 w 356328"/>
                <a:gd name="connsiteY4" fmla="*/ 0 h 427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328" h="427069">
                  <a:moveTo>
                    <a:pt x="0" y="427069"/>
                  </a:moveTo>
                  <a:lnTo>
                    <a:pt x="0" y="248906"/>
                  </a:lnTo>
                  <a:lnTo>
                    <a:pt x="193885" y="55021"/>
                  </a:lnTo>
                  <a:lnTo>
                    <a:pt x="301307" y="55021"/>
                  </a:lnTo>
                  <a:lnTo>
                    <a:pt x="356328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17" name="Полилиния 416"/>
            <p:cNvSpPr/>
            <p:nvPr/>
          </p:nvSpPr>
          <p:spPr>
            <a:xfrm>
              <a:off x="4522219" y="4621781"/>
              <a:ext cx="0" cy="107422"/>
            </a:xfrm>
            <a:custGeom>
              <a:avLst/>
              <a:gdLst>
                <a:gd name="connsiteX0" fmla="*/ 0 w 0"/>
                <a:gd name="connsiteY0" fmla="*/ 0 h 107422"/>
                <a:gd name="connsiteX1" fmla="*/ 0 w 0"/>
                <a:gd name="connsiteY1" fmla="*/ 107422 h 107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07422">
                  <a:moveTo>
                    <a:pt x="0" y="0"/>
                  </a:moveTo>
                  <a:lnTo>
                    <a:pt x="0" y="10742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18" name="Полилиния 417"/>
            <p:cNvSpPr/>
            <p:nvPr/>
          </p:nvSpPr>
          <p:spPr>
            <a:xfrm>
              <a:off x="5536181" y="4425277"/>
              <a:ext cx="131003" cy="233185"/>
            </a:xfrm>
            <a:custGeom>
              <a:avLst/>
              <a:gdLst>
                <a:gd name="connsiteX0" fmla="*/ 0 w 131003"/>
                <a:gd name="connsiteY0" fmla="*/ 0 h 233185"/>
                <a:gd name="connsiteX1" fmla="*/ 131003 w 131003"/>
                <a:gd name="connsiteY1" fmla="*/ 131003 h 233185"/>
                <a:gd name="connsiteX2" fmla="*/ 131003 w 131003"/>
                <a:gd name="connsiteY2" fmla="*/ 233185 h 233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1003" h="233185">
                  <a:moveTo>
                    <a:pt x="0" y="0"/>
                  </a:moveTo>
                  <a:lnTo>
                    <a:pt x="131003" y="131003"/>
                  </a:lnTo>
                  <a:lnTo>
                    <a:pt x="131003" y="233185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19" name="Полилиния 418"/>
            <p:cNvSpPr/>
            <p:nvPr/>
          </p:nvSpPr>
          <p:spPr>
            <a:xfrm>
              <a:off x="5669804" y="4658462"/>
              <a:ext cx="104802" cy="188644"/>
            </a:xfrm>
            <a:custGeom>
              <a:avLst/>
              <a:gdLst>
                <a:gd name="connsiteX0" fmla="*/ 0 w 104802"/>
                <a:gd name="connsiteY0" fmla="*/ 0 h 188644"/>
                <a:gd name="connsiteX1" fmla="*/ 104802 w 104802"/>
                <a:gd name="connsiteY1" fmla="*/ 104802 h 188644"/>
                <a:gd name="connsiteX2" fmla="*/ 104802 w 104802"/>
                <a:gd name="connsiteY2" fmla="*/ 188644 h 188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802" h="188644">
                  <a:moveTo>
                    <a:pt x="0" y="0"/>
                  </a:moveTo>
                  <a:lnTo>
                    <a:pt x="104802" y="104802"/>
                  </a:lnTo>
                  <a:lnTo>
                    <a:pt x="104802" y="188644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0" name="Полилиния 419"/>
            <p:cNvSpPr/>
            <p:nvPr/>
          </p:nvSpPr>
          <p:spPr>
            <a:xfrm>
              <a:off x="5774606" y="4844486"/>
              <a:ext cx="0" cy="131003"/>
            </a:xfrm>
            <a:custGeom>
              <a:avLst/>
              <a:gdLst>
                <a:gd name="connsiteX0" fmla="*/ 0 w 0"/>
                <a:gd name="connsiteY0" fmla="*/ 0 h 131003"/>
                <a:gd name="connsiteX1" fmla="*/ 0 w 0"/>
                <a:gd name="connsiteY1" fmla="*/ 131003 h 131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31003">
                  <a:moveTo>
                    <a:pt x="0" y="0"/>
                  </a:moveTo>
                  <a:lnTo>
                    <a:pt x="0" y="131003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1" name="Полилиния 420"/>
            <p:cNvSpPr/>
            <p:nvPr/>
          </p:nvSpPr>
          <p:spPr>
            <a:xfrm>
              <a:off x="5774606" y="4970249"/>
              <a:ext cx="81222" cy="296066"/>
            </a:xfrm>
            <a:custGeom>
              <a:avLst/>
              <a:gdLst>
                <a:gd name="connsiteX0" fmla="*/ 0 w 81222"/>
                <a:gd name="connsiteY0" fmla="*/ 0 h 296066"/>
                <a:gd name="connsiteX1" fmla="*/ 0 w 81222"/>
                <a:gd name="connsiteY1" fmla="*/ 214844 h 296066"/>
                <a:gd name="connsiteX2" fmla="*/ 81222 w 81222"/>
                <a:gd name="connsiteY2" fmla="*/ 296066 h 296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1222" h="296066">
                  <a:moveTo>
                    <a:pt x="0" y="0"/>
                  </a:moveTo>
                  <a:lnTo>
                    <a:pt x="0" y="214844"/>
                  </a:lnTo>
                  <a:lnTo>
                    <a:pt x="81222" y="296066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2" name="Полилиния 421"/>
            <p:cNvSpPr/>
            <p:nvPr/>
          </p:nvSpPr>
          <p:spPr>
            <a:xfrm>
              <a:off x="5803427" y="4362395"/>
              <a:ext cx="227945" cy="293447"/>
            </a:xfrm>
            <a:custGeom>
              <a:avLst/>
              <a:gdLst>
                <a:gd name="connsiteX0" fmla="*/ 0 w 227945"/>
                <a:gd name="connsiteY0" fmla="*/ 0 h 293447"/>
                <a:gd name="connsiteX1" fmla="*/ 49781 w 227945"/>
                <a:gd name="connsiteY1" fmla="*/ 49781 h 293447"/>
                <a:gd name="connsiteX2" fmla="*/ 117903 w 227945"/>
                <a:gd name="connsiteY2" fmla="*/ 49781 h 293447"/>
                <a:gd name="connsiteX3" fmla="*/ 227945 w 227945"/>
                <a:gd name="connsiteY3" fmla="*/ 159823 h 293447"/>
                <a:gd name="connsiteX4" fmla="*/ 227945 w 227945"/>
                <a:gd name="connsiteY4" fmla="*/ 293447 h 293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7945" h="293447">
                  <a:moveTo>
                    <a:pt x="0" y="0"/>
                  </a:moveTo>
                  <a:lnTo>
                    <a:pt x="49781" y="49781"/>
                  </a:lnTo>
                  <a:lnTo>
                    <a:pt x="117903" y="49781"/>
                  </a:lnTo>
                  <a:lnTo>
                    <a:pt x="227945" y="159823"/>
                  </a:lnTo>
                  <a:lnTo>
                    <a:pt x="227945" y="293447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3" name="Полилиния 422"/>
            <p:cNvSpPr/>
            <p:nvPr/>
          </p:nvSpPr>
          <p:spPr>
            <a:xfrm>
              <a:off x="5874169" y="4647982"/>
              <a:ext cx="157203" cy="620953"/>
            </a:xfrm>
            <a:custGeom>
              <a:avLst/>
              <a:gdLst>
                <a:gd name="connsiteX0" fmla="*/ 157203 w 157203"/>
                <a:gd name="connsiteY0" fmla="*/ 0 h 620953"/>
                <a:gd name="connsiteX1" fmla="*/ 157203 w 157203"/>
                <a:gd name="connsiteY1" fmla="*/ 463750 h 620953"/>
                <a:gd name="connsiteX2" fmla="*/ 0 w 157203"/>
                <a:gd name="connsiteY2" fmla="*/ 620953 h 620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57203" h="620953">
                  <a:moveTo>
                    <a:pt x="157203" y="0"/>
                  </a:moveTo>
                  <a:lnTo>
                    <a:pt x="157203" y="463750"/>
                  </a:lnTo>
                  <a:lnTo>
                    <a:pt x="0" y="620953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4" name="Полилиния 423"/>
            <p:cNvSpPr/>
            <p:nvPr/>
          </p:nvSpPr>
          <p:spPr>
            <a:xfrm>
              <a:off x="5879409" y="5271556"/>
              <a:ext cx="102182" cy="167683"/>
            </a:xfrm>
            <a:custGeom>
              <a:avLst/>
              <a:gdLst>
                <a:gd name="connsiteX0" fmla="*/ 102182 w 102182"/>
                <a:gd name="connsiteY0" fmla="*/ 167683 h 167683"/>
                <a:gd name="connsiteX1" fmla="*/ 102182 w 102182"/>
                <a:gd name="connsiteY1" fmla="*/ 102182 h 167683"/>
                <a:gd name="connsiteX2" fmla="*/ 0 w 102182"/>
                <a:gd name="connsiteY2" fmla="*/ 0 h 167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2182" h="167683">
                  <a:moveTo>
                    <a:pt x="102182" y="167683"/>
                  </a:moveTo>
                  <a:lnTo>
                    <a:pt x="102182" y="102182"/>
                  </a:ln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5" name="Полилиния 424"/>
            <p:cNvSpPr/>
            <p:nvPr/>
          </p:nvSpPr>
          <p:spPr>
            <a:xfrm>
              <a:off x="5882028" y="5208192"/>
              <a:ext cx="383504" cy="117649"/>
            </a:xfrm>
            <a:custGeom>
              <a:avLst/>
              <a:gdLst>
                <a:gd name="connsiteX0" fmla="*/ 471610 w 471610"/>
                <a:gd name="connsiteY0" fmla="*/ 62881 h 86461"/>
                <a:gd name="connsiteX1" fmla="*/ 408729 w 471610"/>
                <a:gd name="connsiteY1" fmla="*/ 0 h 86461"/>
                <a:gd name="connsiteX2" fmla="*/ 267245 w 471610"/>
                <a:gd name="connsiteY2" fmla="*/ 0 h 86461"/>
                <a:gd name="connsiteX3" fmla="*/ 180784 w 471610"/>
                <a:gd name="connsiteY3" fmla="*/ 86461 h 86461"/>
                <a:gd name="connsiteX4" fmla="*/ 0 w 471610"/>
                <a:gd name="connsiteY4" fmla="*/ 86461 h 86461"/>
                <a:gd name="connsiteX0" fmla="*/ 388266 w 408729"/>
                <a:gd name="connsiteY0" fmla="*/ 141463 h 141463"/>
                <a:gd name="connsiteX1" fmla="*/ 408729 w 408729"/>
                <a:gd name="connsiteY1" fmla="*/ 0 h 141463"/>
                <a:gd name="connsiteX2" fmla="*/ 267245 w 408729"/>
                <a:gd name="connsiteY2" fmla="*/ 0 h 141463"/>
                <a:gd name="connsiteX3" fmla="*/ 180784 w 408729"/>
                <a:gd name="connsiteY3" fmla="*/ 86461 h 141463"/>
                <a:gd name="connsiteX4" fmla="*/ 0 w 408729"/>
                <a:gd name="connsiteY4" fmla="*/ 86461 h 141463"/>
                <a:gd name="connsiteX0" fmla="*/ 388266 w 388266"/>
                <a:gd name="connsiteY0" fmla="*/ 141463 h 141463"/>
                <a:gd name="connsiteX1" fmla="*/ 363486 w 388266"/>
                <a:gd name="connsiteY1" fmla="*/ 33337 h 141463"/>
                <a:gd name="connsiteX2" fmla="*/ 267245 w 388266"/>
                <a:gd name="connsiteY2" fmla="*/ 0 h 141463"/>
                <a:gd name="connsiteX3" fmla="*/ 180784 w 388266"/>
                <a:gd name="connsiteY3" fmla="*/ 86461 h 141463"/>
                <a:gd name="connsiteX4" fmla="*/ 0 w 388266"/>
                <a:gd name="connsiteY4" fmla="*/ 86461 h 141463"/>
                <a:gd name="connsiteX0" fmla="*/ 388266 w 388266"/>
                <a:gd name="connsiteY0" fmla="*/ 115269 h 115269"/>
                <a:gd name="connsiteX1" fmla="*/ 363486 w 388266"/>
                <a:gd name="connsiteY1" fmla="*/ 7143 h 115269"/>
                <a:gd name="connsiteX2" fmla="*/ 255339 w 388266"/>
                <a:gd name="connsiteY2" fmla="*/ 0 h 115269"/>
                <a:gd name="connsiteX3" fmla="*/ 180784 w 388266"/>
                <a:gd name="connsiteY3" fmla="*/ 60267 h 115269"/>
                <a:gd name="connsiteX4" fmla="*/ 0 w 388266"/>
                <a:gd name="connsiteY4" fmla="*/ 60267 h 115269"/>
                <a:gd name="connsiteX0" fmla="*/ 373979 w 373979"/>
                <a:gd name="connsiteY0" fmla="*/ 115269 h 115269"/>
                <a:gd name="connsiteX1" fmla="*/ 363486 w 373979"/>
                <a:gd name="connsiteY1" fmla="*/ 7143 h 115269"/>
                <a:gd name="connsiteX2" fmla="*/ 255339 w 373979"/>
                <a:gd name="connsiteY2" fmla="*/ 0 h 115269"/>
                <a:gd name="connsiteX3" fmla="*/ 180784 w 373979"/>
                <a:gd name="connsiteY3" fmla="*/ 60267 h 115269"/>
                <a:gd name="connsiteX4" fmla="*/ 0 w 373979"/>
                <a:gd name="connsiteY4" fmla="*/ 60267 h 115269"/>
                <a:gd name="connsiteX0" fmla="*/ 383504 w 383504"/>
                <a:gd name="connsiteY0" fmla="*/ 122412 h 122412"/>
                <a:gd name="connsiteX1" fmla="*/ 363486 w 383504"/>
                <a:gd name="connsiteY1" fmla="*/ 7143 h 122412"/>
                <a:gd name="connsiteX2" fmla="*/ 255339 w 383504"/>
                <a:gd name="connsiteY2" fmla="*/ 0 h 122412"/>
                <a:gd name="connsiteX3" fmla="*/ 180784 w 383504"/>
                <a:gd name="connsiteY3" fmla="*/ 60267 h 122412"/>
                <a:gd name="connsiteX4" fmla="*/ 0 w 383504"/>
                <a:gd name="connsiteY4" fmla="*/ 60267 h 122412"/>
                <a:gd name="connsiteX0" fmla="*/ 383504 w 383504"/>
                <a:gd name="connsiteY0" fmla="*/ 117649 h 117649"/>
                <a:gd name="connsiteX1" fmla="*/ 363486 w 383504"/>
                <a:gd name="connsiteY1" fmla="*/ 2380 h 117649"/>
                <a:gd name="connsiteX2" fmla="*/ 252958 w 383504"/>
                <a:gd name="connsiteY2" fmla="*/ 0 h 117649"/>
                <a:gd name="connsiteX3" fmla="*/ 180784 w 383504"/>
                <a:gd name="connsiteY3" fmla="*/ 55504 h 117649"/>
                <a:gd name="connsiteX4" fmla="*/ 0 w 383504"/>
                <a:gd name="connsiteY4" fmla="*/ 55504 h 117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3504" h="117649">
                  <a:moveTo>
                    <a:pt x="383504" y="117649"/>
                  </a:moveTo>
                  <a:lnTo>
                    <a:pt x="363486" y="2380"/>
                  </a:lnTo>
                  <a:lnTo>
                    <a:pt x="252958" y="0"/>
                  </a:lnTo>
                  <a:lnTo>
                    <a:pt x="180784" y="55504"/>
                  </a:lnTo>
                  <a:lnTo>
                    <a:pt x="0" y="55504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6" name="Полилиния 425"/>
            <p:cNvSpPr/>
            <p:nvPr/>
          </p:nvSpPr>
          <p:spPr>
            <a:xfrm>
              <a:off x="6209536" y="3822664"/>
              <a:ext cx="146723" cy="358947"/>
            </a:xfrm>
            <a:custGeom>
              <a:avLst/>
              <a:gdLst>
                <a:gd name="connsiteX0" fmla="*/ 0 w 146723"/>
                <a:gd name="connsiteY0" fmla="*/ 358947 h 358947"/>
                <a:gd name="connsiteX1" fmla="*/ 0 w 146723"/>
                <a:gd name="connsiteY1" fmla="*/ 146723 h 358947"/>
                <a:gd name="connsiteX2" fmla="*/ 146723 w 146723"/>
                <a:gd name="connsiteY2" fmla="*/ 0 h 358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6723" h="358947">
                  <a:moveTo>
                    <a:pt x="0" y="358947"/>
                  </a:moveTo>
                  <a:lnTo>
                    <a:pt x="0" y="146723"/>
                  </a:lnTo>
                  <a:lnTo>
                    <a:pt x="146723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7" name="Полилиния 426"/>
            <p:cNvSpPr/>
            <p:nvPr/>
          </p:nvSpPr>
          <p:spPr>
            <a:xfrm>
              <a:off x="5876789" y="5263695"/>
              <a:ext cx="301307" cy="495191"/>
            </a:xfrm>
            <a:custGeom>
              <a:avLst/>
              <a:gdLst>
                <a:gd name="connsiteX0" fmla="*/ 0 w 301307"/>
                <a:gd name="connsiteY0" fmla="*/ 0 h 495191"/>
                <a:gd name="connsiteX1" fmla="*/ 0 w 301307"/>
                <a:gd name="connsiteY1" fmla="*/ 193884 h 495191"/>
                <a:gd name="connsiteX2" fmla="*/ 301307 w 301307"/>
                <a:gd name="connsiteY2" fmla="*/ 495191 h 49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1307" h="495191">
                  <a:moveTo>
                    <a:pt x="0" y="0"/>
                  </a:moveTo>
                  <a:lnTo>
                    <a:pt x="0" y="193884"/>
                  </a:lnTo>
                  <a:lnTo>
                    <a:pt x="301307" y="495191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8" name="Полилиния 427"/>
            <p:cNvSpPr/>
            <p:nvPr/>
          </p:nvSpPr>
          <p:spPr>
            <a:xfrm>
              <a:off x="5816527" y="5263695"/>
              <a:ext cx="107423" cy="893440"/>
            </a:xfrm>
            <a:custGeom>
              <a:avLst/>
              <a:gdLst>
                <a:gd name="connsiteX0" fmla="*/ 57641 w 107423"/>
                <a:gd name="connsiteY0" fmla="*/ 0 h 893440"/>
                <a:gd name="connsiteX1" fmla="*/ 0 w 107423"/>
                <a:gd name="connsiteY1" fmla="*/ 57641 h 893440"/>
                <a:gd name="connsiteX2" fmla="*/ 0 w 107423"/>
                <a:gd name="connsiteY2" fmla="*/ 786017 h 893440"/>
                <a:gd name="connsiteX3" fmla="*/ 107423 w 107423"/>
                <a:gd name="connsiteY3" fmla="*/ 893440 h 893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423" h="893440">
                  <a:moveTo>
                    <a:pt x="57641" y="0"/>
                  </a:moveTo>
                  <a:lnTo>
                    <a:pt x="0" y="57641"/>
                  </a:lnTo>
                  <a:lnTo>
                    <a:pt x="0" y="786017"/>
                  </a:lnTo>
                  <a:lnTo>
                    <a:pt x="107423" y="89344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29" name="Полилиния 428"/>
            <p:cNvSpPr/>
            <p:nvPr/>
          </p:nvSpPr>
          <p:spPr>
            <a:xfrm>
              <a:off x="4799945" y="5116972"/>
              <a:ext cx="699555" cy="699555"/>
            </a:xfrm>
            <a:custGeom>
              <a:avLst/>
              <a:gdLst>
                <a:gd name="connsiteX0" fmla="*/ 699555 w 699555"/>
                <a:gd name="connsiteY0" fmla="*/ 699555 h 699555"/>
                <a:gd name="connsiteX1" fmla="*/ 0 w 699555"/>
                <a:gd name="connsiteY1" fmla="*/ 0 h 6995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99555" h="699555">
                  <a:moveTo>
                    <a:pt x="699555" y="699555"/>
                  </a:move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0" name="Полилиния 429"/>
            <p:cNvSpPr/>
            <p:nvPr/>
          </p:nvSpPr>
          <p:spPr>
            <a:xfrm>
              <a:off x="4430517" y="4941428"/>
              <a:ext cx="366808" cy="175544"/>
            </a:xfrm>
            <a:custGeom>
              <a:avLst/>
              <a:gdLst>
                <a:gd name="connsiteX0" fmla="*/ 366808 w 366808"/>
                <a:gd name="connsiteY0" fmla="*/ 175544 h 175544"/>
                <a:gd name="connsiteX1" fmla="*/ 191264 w 366808"/>
                <a:gd name="connsiteY1" fmla="*/ 0 h 175544"/>
                <a:gd name="connsiteX2" fmla="*/ 0 w 366808"/>
                <a:gd name="connsiteY2" fmla="*/ 0 h 1755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6808" h="175544">
                  <a:moveTo>
                    <a:pt x="366808" y="175544"/>
                  </a:moveTo>
                  <a:lnTo>
                    <a:pt x="191264" y="0"/>
                  </a:ln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1" name="Полилиния 430"/>
            <p:cNvSpPr/>
            <p:nvPr/>
          </p:nvSpPr>
          <p:spPr>
            <a:xfrm>
              <a:off x="4158031" y="4946668"/>
              <a:ext cx="269866" cy="104802"/>
            </a:xfrm>
            <a:custGeom>
              <a:avLst/>
              <a:gdLst>
                <a:gd name="connsiteX0" fmla="*/ 269866 w 269866"/>
                <a:gd name="connsiteY0" fmla="*/ 0 h 104802"/>
                <a:gd name="connsiteX1" fmla="*/ 104802 w 269866"/>
                <a:gd name="connsiteY1" fmla="*/ 0 h 104802"/>
                <a:gd name="connsiteX2" fmla="*/ 0 w 269866"/>
                <a:gd name="connsiteY2" fmla="*/ 104802 h 10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9866" h="104802">
                  <a:moveTo>
                    <a:pt x="269866" y="0"/>
                  </a:moveTo>
                  <a:lnTo>
                    <a:pt x="104802" y="0"/>
                  </a:lnTo>
                  <a:lnTo>
                    <a:pt x="0" y="10480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2" name="Полилиния 431"/>
            <p:cNvSpPr/>
            <p:nvPr/>
          </p:nvSpPr>
          <p:spPr>
            <a:xfrm>
              <a:off x="3979866" y="5051470"/>
              <a:ext cx="178165" cy="102183"/>
            </a:xfrm>
            <a:custGeom>
              <a:avLst/>
              <a:gdLst>
                <a:gd name="connsiteX0" fmla="*/ 379908 w 379908"/>
                <a:gd name="connsiteY0" fmla="*/ 0 h 102183"/>
                <a:gd name="connsiteX1" fmla="*/ 303926 w 379908"/>
                <a:gd name="connsiteY1" fmla="*/ 0 h 102183"/>
                <a:gd name="connsiteX2" fmla="*/ 201743 w 379908"/>
                <a:gd name="connsiteY2" fmla="*/ 102183 h 102183"/>
                <a:gd name="connsiteX3" fmla="*/ 0 w 379908"/>
                <a:gd name="connsiteY3" fmla="*/ 102183 h 102183"/>
                <a:gd name="connsiteX0" fmla="*/ 178165 w 178165"/>
                <a:gd name="connsiteY0" fmla="*/ 0 h 102183"/>
                <a:gd name="connsiteX1" fmla="*/ 102183 w 178165"/>
                <a:gd name="connsiteY1" fmla="*/ 0 h 102183"/>
                <a:gd name="connsiteX2" fmla="*/ 0 w 178165"/>
                <a:gd name="connsiteY2" fmla="*/ 102183 h 102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8165" h="102183">
                  <a:moveTo>
                    <a:pt x="178165" y="0"/>
                  </a:moveTo>
                  <a:lnTo>
                    <a:pt x="102183" y="0"/>
                  </a:lnTo>
                  <a:lnTo>
                    <a:pt x="0" y="102183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3" name="Полилиния 432"/>
            <p:cNvSpPr/>
            <p:nvPr/>
          </p:nvSpPr>
          <p:spPr>
            <a:xfrm>
              <a:off x="3763028" y="5153653"/>
              <a:ext cx="335367" cy="131003"/>
            </a:xfrm>
            <a:custGeom>
              <a:avLst/>
              <a:gdLst>
                <a:gd name="connsiteX0" fmla="*/ 335367 w 335367"/>
                <a:gd name="connsiteY0" fmla="*/ 131003 h 131003"/>
                <a:gd name="connsiteX1" fmla="*/ 204364 w 335367"/>
                <a:gd name="connsiteY1" fmla="*/ 0 h 131003"/>
                <a:gd name="connsiteX2" fmla="*/ 0 w 335367"/>
                <a:gd name="connsiteY2" fmla="*/ 0 h 131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367" h="131003">
                  <a:moveTo>
                    <a:pt x="335367" y="131003"/>
                  </a:moveTo>
                  <a:lnTo>
                    <a:pt x="204364" y="0"/>
                  </a:ln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4" name="Полилиния 433"/>
            <p:cNvSpPr/>
            <p:nvPr/>
          </p:nvSpPr>
          <p:spPr>
            <a:xfrm>
              <a:off x="3780743" y="5151033"/>
              <a:ext cx="0" cy="172923"/>
            </a:xfrm>
            <a:custGeom>
              <a:avLst/>
              <a:gdLst>
                <a:gd name="connsiteX0" fmla="*/ 0 w 0"/>
                <a:gd name="connsiteY0" fmla="*/ 172923 h 172923"/>
                <a:gd name="connsiteX1" fmla="*/ 0 w 0"/>
                <a:gd name="connsiteY1" fmla="*/ 0 h 172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72923">
                  <a:moveTo>
                    <a:pt x="0" y="172923"/>
                  </a:move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5" name="Полилиния 434"/>
            <p:cNvSpPr/>
            <p:nvPr/>
          </p:nvSpPr>
          <p:spPr>
            <a:xfrm>
              <a:off x="3744062" y="5318716"/>
              <a:ext cx="36681" cy="162444"/>
            </a:xfrm>
            <a:custGeom>
              <a:avLst/>
              <a:gdLst>
                <a:gd name="connsiteX0" fmla="*/ 0 w 36681"/>
                <a:gd name="connsiteY0" fmla="*/ 162444 h 162444"/>
                <a:gd name="connsiteX1" fmla="*/ 0 w 36681"/>
                <a:gd name="connsiteY1" fmla="*/ 36681 h 162444"/>
                <a:gd name="connsiteX2" fmla="*/ 36681 w 36681"/>
                <a:gd name="connsiteY2" fmla="*/ 0 h 162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681" h="162444">
                  <a:moveTo>
                    <a:pt x="0" y="162444"/>
                  </a:moveTo>
                  <a:lnTo>
                    <a:pt x="0" y="36681"/>
                  </a:lnTo>
                  <a:lnTo>
                    <a:pt x="36681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6" name="Полилиния 435"/>
            <p:cNvSpPr/>
            <p:nvPr/>
          </p:nvSpPr>
          <p:spPr>
            <a:xfrm>
              <a:off x="3117868" y="5145793"/>
              <a:ext cx="628814" cy="335367"/>
            </a:xfrm>
            <a:custGeom>
              <a:avLst/>
              <a:gdLst>
                <a:gd name="connsiteX0" fmla="*/ 628814 w 628814"/>
                <a:gd name="connsiteY0" fmla="*/ 335367 h 335367"/>
                <a:gd name="connsiteX1" fmla="*/ 293447 w 628814"/>
                <a:gd name="connsiteY1" fmla="*/ 0 h 335367"/>
                <a:gd name="connsiteX2" fmla="*/ 0 w 628814"/>
                <a:gd name="connsiteY2" fmla="*/ 0 h 33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28814" h="335367">
                  <a:moveTo>
                    <a:pt x="628814" y="335367"/>
                  </a:moveTo>
                  <a:lnTo>
                    <a:pt x="293447" y="0"/>
                  </a:ln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7" name="Полилиния 436"/>
            <p:cNvSpPr/>
            <p:nvPr/>
          </p:nvSpPr>
          <p:spPr>
            <a:xfrm>
              <a:off x="3267211" y="4679422"/>
              <a:ext cx="516152" cy="474231"/>
            </a:xfrm>
            <a:custGeom>
              <a:avLst/>
              <a:gdLst>
                <a:gd name="connsiteX0" fmla="*/ 516152 w 516152"/>
                <a:gd name="connsiteY0" fmla="*/ 474231 h 474231"/>
                <a:gd name="connsiteX1" fmla="*/ 322268 w 516152"/>
                <a:gd name="connsiteY1" fmla="*/ 280347 h 474231"/>
                <a:gd name="connsiteX2" fmla="*/ 269866 w 516152"/>
                <a:gd name="connsiteY2" fmla="*/ 227945 h 474231"/>
                <a:gd name="connsiteX3" fmla="*/ 227945 w 516152"/>
                <a:gd name="connsiteY3" fmla="*/ 227945 h 474231"/>
                <a:gd name="connsiteX4" fmla="*/ 0 w 516152"/>
                <a:gd name="connsiteY4" fmla="*/ 0 h 4742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6152" h="474231">
                  <a:moveTo>
                    <a:pt x="516152" y="474231"/>
                  </a:moveTo>
                  <a:lnTo>
                    <a:pt x="322268" y="280347"/>
                  </a:lnTo>
                  <a:lnTo>
                    <a:pt x="269866" y="227945"/>
                  </a:lnTo>
                  <a:lnTo>
                    <a:pt x="227945" y="227945"/>
                  </a:ln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8" name="Полилиния 437"/>
            <p:cNvSpPr/>
            <p:nvPr/>
          </p:nvSpPr>
          <p:spPr>
            <a:xfrm>
              <a:off x="3220050" y="4084669"/>
              <a:ext cx="390389" cy="107423"/>
            </a:xfrm>
            <a:custGeom>
              <a:avLst/>
              <a:gdLst>
                <a:gd name="connsiteX0" fmla="*/ 0 w 390389"/>
                <a:gd name="connsiteY0" fmla="*/ 107423 h 107423"/>
                <a:gd name="connsiteX1" fmla="*/ 149344 w 390389"/>
                <a:gd name="connsiteY1" fmla="*/ 107423 h 107423"/>
                <a:gd name="connsiteX2" fmla="*/ 220086 w 390389"/>
                <a:gd name="connsiteY2" fmla="*/ 36681 h 107423"/>
                <a:gd name="connsiteX3" fmla="*/ 353708 w 390389"/>
                <a:gd name="connsiteY3" fmla="*/ 36681 h 107423"/>
                <a:gd name="connsiteX4" fmla="*/ 390389 w 390389"/>
                <a:gd name="connsiteY4" fmla="*/ 0 h 107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0389" h="107423">
                  <a:moveTo>
                    <a:pt x="0" y="107423"/>
                  </a:moveTo>
                  <a:lnTo>
                    <a:pt x="149344" y="107423"/>
                  </a:lnTo>
                  <a:lnTo>
                    <a:pt x="220086" y="36681"/>
                  </a:lnTo>
                  <a:lnTo>
                    <a:pt x="353708" y="36681"/>
                  </a:lnTo>
                  <a:lnTo>
                    <a:pt x="390389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39" name="Полилиния 438"/>
            <p:cNvSpPr/>
            <p:nvPr/>
          </p:nvSpPr>
          <p:spPr>
            <a:xfrm>
              <a:off x="3615679" y="4071569"/>
              <a:ext cx="0" cy="83842"/>
            </a:xfrm>
            <a:custGeom>
              <a:avLst/>
              <a:gdLst>
                <a:gd name="connsiteX0" fmla="*/ 0 w 0"/>
                <a:gd name="connsiteY0" fmla="*/ 0 h 83842"/>
                <a:gd name="connsiteX1" fmla="*/ 0 w 0"/>
                <a:gd name="connsiteY1" fmla="*/ 83842 h 83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83842">
                  <a:moveTo>
                    <a:pt x="0" y="0"/>
                  </a:moveTo>
                  <a:lnTo>
                    <a:pt x="0" y="8384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0" name="Полилиния 439"/>
            <p:cNvSpPr/>
            <p:nvPr/>
          </p:nvSpPr>
          <p:spPr>
            <a:xfrm>
              <a:off x="2811321" y="4152791"/>
              <a:ext cx="804358" cy="254146"/>
            </a:xfrm>
            <a:custGeom>
              <a:avLst/>
              <a:gdLst>
                <a:gd name="connsiteX0" fmla="*/ 804358 w 804358"/>
                <a:gd name="connsiteY0" fmla="*/ 0 h 254146"/>
                <a:gd name="connsiteX1" fmla="*/ 804358 w 804358"/>
                <a:gd name="connsiteY1" fmla="*/ 91702 h 254146"/>
                <a:gd name="connsiteX2" fmla="*/ 730996 w 804358"/>
                <a:gd name="connsiteY2" fmla="*/ 165064 h 254146"/>
                <a:gd name="connsiteX3" fmla="*/ 427070 w 804358"/>
                <a:gd name="connsiteY3" fmla="*/ 165064 h 254146"/>
                <a:gd name="connsiteX4" fmla="*/ 337988 w 804358"/>
                <a:gd name="connsiteY4" fmla="*/ 254146 h 254146"/>
                <a:gd name="connsiteX5" fmla="*/ 0 w 804358"/>
                <a:gd name="connsiteY5" fmla="*/ 254146 h 25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04358" h="254146">
                  <a:moveTo>
                    <a:pt x="804358" y="0"/>
                  </a:moveTo>
                  <a:lnTo>
                    <a:pt x="804358" y="91702"/>
                  </a:lnTo>
                  <a:lnTo>
                    <a:pt x="730996" y="165064"/>
                  </a:lnTo>
                  <a:lnTo>
                    <a:pt x="427070" y="165064"/>
                  </a:lnTo>
                  <a:lnTo>
                    <a:pt x="337988" y="254146"/>
                  </a:lnTo>
                  <a:lnTo>
                    <a:pt x="0" y="254146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1" name="Полилиния 440"/>
            <p:cNvSpPr/>
            <p:nvPr/>
          </p:nvSpPr>
          <p:spPr>
            <a:xfrm>
              <a:off x="2803461" y="4194712"/>
              <a:ext cx="413969" cy="212225"/>
            </a:xfrm>
            <a:custGeom>
              <a:avLst/>
              <a:gdLst>
                <a:gd name="connsiteX0" fmla="*/ 413969 w 413969"/>
                <a:gd name="connsiteY0" fmla="*/ 0 h 212225"/>
                <a:gd name="connsiteX1" fmla="*/ 280346 w 413969"/>
                <a:gd name="connsiteY1" fmla="*/ 133623 h 212225"/>
                <a:gd name="connsiteX2" fmla="*/ 78602 w 413969"/>
                <a:gd name="connsiteY2" fmla="*/ 133623 h 212225"/>
                <a:gd name="connsiteX3" fmla="*/ 0 w 413969"/>
                <a:gd name="connsiteY3" fmla="*/ 212225 h 212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969" h="212225">
                  <a:moveTo>
                    <a:pt x="413969" y="0"/>
                  </a:moveTo>
                  <a:lnTo>
                    <a:pt x="280346" y="133623"/>
                  </a:lnTo>
                  <a:lnTo>
                    <a:pt x="78602" y="133623"/>
                  </a:lnTo>
                  <a:lnTo>
                    <a:pt x="0" y="212225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2" name="Полилиния 441"/>
            <p:cNvSpPr/>
            <p:nvPr/>
          </p:nvSpPr>
          <p:spPr>
            <a:xfrm>
              <a:off x="2806081" y="4409556"/>
              <a:ext cx="453270" cy="272486"/>
            </a:xfrm>
            <a:custGeom>
              <a:avLst/>
              <a:gdLst>
                <a:gd name="connsiteX0" fmla="*/ 0 w 453270"/>
                <a:gd name="connsiteY0" fmla="*/ 0 h 272486"/>
                <a:gd name="connsiteX1" fmla="*/ 107423 w 453270"/>
                <a:gd name="connsiteY1" fmla="*/ 107423 h 272486"/>
                <a:gd name="connsiteX2" fmla="*/ 288207 w 453270"/>
                <a:gd name="connsiteY2" fmla="*/ 107423 h 272486"/>
                <a:gd name="connsiteX3" fmla="*/ 453270 w 453270"/>
                <a:gd name="connsiteY3" fmla="*/ 272486 h 2724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3270" h="272486">
                  <a:moveTo>
                    <a:pt x="0" y="0"/>
                  </a:moveTo>
                  <a:lnTo>
                    <a:pt x="107423" y="107423"/>
                  </a:lnTo>
                  <a:lnTo>
                    <a:pt x="288207" y="107423"/>
                  </a:lnTo>
                  <a:lnTo>
                    <a:pt x="453270" y="272486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3" name="Полилиния 442"/>
            <p:cNvSpPr/>
            <p:nvPr/>
          </p:nvSpPr>
          <p:spPr>
            <a:xfrm>
              <a:off x="2347571" y="4173751"/>
              <a:ext cx="183404" cy="204365"/>
            </a:xfrm>
            <a:custGeom>
              <a:avLst/>
              <a:gdLst>
                <a:gd name="connsiteX0" fmla="*/ 0 w 183404"/>
                <a:gd name="connsiteY0" fmla="*/ 0 h 204365"/>
                <a:gd name="connsiteX1" fmla="*/ 183404 w 183404"/>
                <a:gd name="connsiteY1" fmla="*/ 183404 h 204365"/>
                <a:gd name="connsiteX2" fmla="*/ 183404 w 183404"/>
                <a:gd name="connsiteY2" fmla="*/ 204365 h 204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3404" h="204365">
                  <a:moveTo>
                    <a:pt x="0" y="0"/>
                  </a:moveTo>
                  <a:lnTo>
                    <a:pt x="183404" y="183404"/>
                  </a:lnTo>
                  <a:lnTo>
                    <a:pt x="183404" y="204365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4" name="Полилиния 443"/>
            <p:cNvSpPr/>
            <p:nvPr/>
          </p:nvSpPr>
          <p:spPr>
            <a:xfrm>
              <a:off x="2533595" y="4375496"/>
              <a:ext cx="191264" cy="99562"/>
            </a:xfrm>
            <a:custGeom>
              <a:avLst/>
              <a:gdLst>
                <a:gd name="connsiteX0" fmla="*/ 0 w 191264"/>
                <a:gd name="connsiteY0" fmla="*/ 0 h 99562"/>
                <a:gd name="connsiteX1" fmla="*/ 91702 w 191264"/>
                <a:gd name="connsiteY1" fmla="*/ 0 h 99562"/>
                <a:gd name="connsiteX2" fmla="*/ 191264 w 191264"/>
                <a:gd name="connsiteY2" fmla="*/ 99562 h 99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1264" h="99562">
                  <a:moveTo>
                    <a:pt x="0" y="0"/>
                  </a:moveTo>
                  <a:lnTo>
                    <a:pt x="91702" y="0"/>
                  </a:lnTo>
                  <a:lnTo>
                    <a:pt x="191264" y="9956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5" name="Полилиния 444"/>
            <p:cNvSpPr/>
            <p:nvPr/>
          </p:nvSpPr>
          <p:spPr>
            <a:xfrm>
              <a:off x="2724860" y="4469818"/>
              <a:ext cx="0" cy="131003"/>
            </a:xfrm>
            <a:custGeom>
              <a:avLst/>
              <a:gdLst>
                <a:gd name="connsiteX0" fmla="*/ 0 w 0"/>
                <a:gd name="connsiteY0" fmla="*/ 0 h 131003"/>
                <a:gd name="connsiteX1" fmla="*/ 0 w 0"/>
                <a:gd name="connsiteY1" fmla="*/ 131003 h 131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31003">
                  <a:moveTo>
                    <a:pt x="0" y="0"/>
                  </a:moveTo>
                  <a:lnTo>
                    <a:pt x="0" y="131003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6" name="Полилиния 445"/>
            <p:cNvSpPr/>
            <p:nvPr/>
          </p:nvSpPr>
          <p:spPr>
            <a:xfrm>
              <a:off x="2722240" y="4409556"/>
              <a:ext cx="91702" cy="188645"/>
            </a:xfrm>
            <a:custGeom>
              <a:avLst/>
              <a:gdLst>
                <a:gd name="connsiteX0" fmla="*/ 0 w 91702"/>
                <a:gd name="connsiteY0" fmla="*/ 188645 h 188645"/>
                <a:gd name="connsiteX1" fmla="*/ 91702 w 91702"/>
                <a:gd name="connsiteY1" fmla="*/ 96943 h 188645"/>
                <a:gd name="connsiteX2" fmla="*/ 91702 w 91702"/>
                <a:gd name="connsiteY2" fmla="*/ 0 h 188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1702" h="188645">
                  <a:moveTo>
                    <a:pt x="0" y="188645"/>
                  </a:moveTo>
                  <a:lnTo>
                    <a:pt x="91702" y="96943"/>
                  </a:lnTo>
                  <a:lnTo>
                    <a:pt x="91702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7" name="Полилиния 446"/>
            <p:cNvSpPr/>
            <p:nvPr/>
          </p:nvSpPr>
          <p:spPr>
            <a:xfrm>
              <a:off x="2727480" y="4598201"/>
              <a:ext cx="102182" cy="330127"/>
            </a:xfrm>
            <a:custGeom>
              <a:avLst/>
              <a:gdLst>
                <a:gd name="connsiteX0" fmla="*/ 0 w 102182"/>
                <a:gd name="connsiteY0" fmla="*/ 0 h 330127"/>
                <a:gd name="connsiteX1" fmla="*/ 68121 w 102182"/>
                <a:gd name="connsiteY1" fmla="*/ 68121 h 330127"/>
                <a:gd name="connsiteX2" fmla="*/ 68121 w 102182"/>
                <a:gd name="connsiteY2" fmla="*/ 296066 h 330127"/>
                <a:gd name="connsiteX3" fmla="*/ 102182 w 102182"/>
                <a:gd name="connsiteY3" fmla="*/ 330127 h 33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182" h="330127">
                  <a:moveTo>
                    <a:pt x="0" y="0"/>
                  </a:moveTo>
                  <a:lnTo>
                    <a:pt x="68121" y="68121"/>
                  </a:lnTo>
                  <a:lnTo>
                    <a:pt x="68121" y="296066"/>
                  </a:lnTo>
                  <a:lnTo>
                    <a:pt x="102182" y="330127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8" name="Полилиния 447"/>
            <p:cNvSpPr/>
            <p:nvPr/>
          </p:nvSpPr>
          <p:spPr>
            <a:xfrm>
              <a:off x="2452374" y="4375496"/>
              <a:ext cx="81221" cy="217464"/>
            </a:xfrm>
            <a:custGeom>
              <a:avLst/>
              <a:gdLst>
                <a:gd name="connsiteX0" fmla="*/ 81221 w 81221"/>
                <a:gd name="connsiteY0" fmla="*/ 0 h 217464"/>
                <a:gd name="connsiteX1" fmla="*/ 81221 w 81221"/>
                <a:gd name="connsiteY1" fmla="*/ 136243 h 217464"/>
                <a:gd name="connsiteX2" fmla="*/ 0 w 81221"/>
                <a:gd name="connsiteY2" fmla="*/ 217464 h 217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1221" h="217464">
                  <a:moveTo>
                    <a:pt x="81221" y="0"/>
                  </a:moveTo>
                  <a:lnTo>
                    <a:pt x="81221" y="136243"/>
                  </a:lnTo>
                  <a:lnTo>
                    <a:pt x="0" y="217464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49" name="Полилиния 448"/>
            <p:cNvSpPr/>
            <p:nvPr/>
          </p:nvSpPr>
          <p:spPr>
            <a:xfrm>
              <a:off x="2308270" y="4173751"/>
              <a:ext cx="41921" cy="230565"/>
            </a:xfrm>
            <a:custGeom>
              <a:avLst/>
              <a:gdLst>
                <a:gd name="connsiteX0" fmla="*/ 41921 w 41921"/>
                <a:gd name="connsiteY0" fmla="*/ 0 h 230565"/>
                <a:gd name="connsiteX1" fmla="*/ 41921 w 41921"/>
                <a:gd name="connsiteY1" fmla="*/ 188644 h 230565"/>
                <a:gd name="connsiteX2" fmla="*/ 0 w 41921"/>
                <a:gd name="connsiteY2" fmla="*/ 230565 h 230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1921" h="230565">
                  <a:moveTo>
                    <a:pt x="41921" y="0"/>
                  </a:moveTo>
                  <a:lnTo>
                    <a:pt x="41921" y="188644"/>
                  </a:lnTo>
                  <a:lnTo>
                    <a:pt x="0" y="230565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0" name="Полилиния 449"/>
            <p:cNvSpPr/>
            <p:nvPr/>
          </p:nvSpPr>
          <p:spPr>
            <a:xfrm>
              <a:off x="2452374" y="4511739"/>
              <a:ext cx="272486" cy="83841"/>
            </a:xfrm>
            <a:custGeom>
              <a:avLst/>
              <a:gdLst>
                <a:gd name="connsiteX0" fmla="*/ 272486 w 272486"/>
                <a:gd name="connsiteY0" fmla="*/ 81221 h 83841"/>
                <a:gd name="connsiteX1" fmla="*/ 191265 w 272486"/>
                <a:gd name="connsiteY1" fmla="*/ 0 h 83841"/>
                <a:gd name="connsiteX2" fmla="*/ 83841 w 272486"/>
                <a:gd name="connsiteY2" fmla="*/ 0 h 83841"/>
                <a:gd name="connsiteX3" fmla="*/ 0 w 272486"/>
                <a:gd name="connsiteY3" fmla="*/ 83841 h 8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2486" h="83841">
                  <a:moveTo>
                    <a:pt x="272486" y="81221"/>
                  </a:moveTo>
                  <a:lnTo>
                    <a:pt x="191265" y="0"/>
                  </a:lnTo>
                  <a:lnTo>
                    <a:pt x="83841" y="0"/>
                  </a:lnTo>
                  <a:lnTo>
                    <a:pt x="0" y="83841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1" name="Полилиния 450"/>
            <p:cNvSpPr/>
            <p:nvPr/>
          </p:nvSpPr>
          <p:spPr>
            <a:xfrm>
              <a:off x="2439273" y="4598201"/>
              <a:ext cx="285587" cy="290826"/>
            </a:xfrm>
            <a:custGeom>
              <a:avLst/>
              <a:gdLst>
                <a:gd name="connsiteX0" fmla="*/ 285587 w 285587"/>
                <a:gd name="connsiteY0" fmla="*/ 0 h 290826"/>
                <a:gd name="connsiteX1" fmla="*/ 188644 w 285587"/>
                <a:gd name="connsiteY1" fmla="*/ 96943 h 290826"/>
                <a:gd name="connsiteX2" fmla="*/ 188644 w 285587"/>
                <a:gd name="connsiteY2" fmla="*/ 220084 h 290826"/>
                <a:gd name="connsiteX3" fmla="*/ 117902 w 285587"/>
                <a:gd name="connsiteY3" fmla="*/ 290826 h 290826"/>
                <a:gd name="connsiteX4" fmla="*/ 0 w 285587"/>
                <a:gd name="connsiteY4" fmla="*/ 290826 h 290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587" h="290826">
                  <a:moveTo>
                    <a:pt x="285587" y="0"/>
                  </a:moveTo>
                  <a:lnTo>
                    <a:pt x="188644" y="96943"/>
                  </a:lnTo>
                  <a:lnTo>
                    <a:pt x="188644" y="220084"/>
                  </a:lnTo>
                  <a:lnTo>
                    <a:pt x="117902" y="290826"/>
                  </a:lnTo>
                  <a:lnTo>
                    <a:pt x="0" y="290826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2" name="Полилиния 451"/>
            <p:cNvSpPr/>
            <p:nvPr/>
          </p:nvSpPr>
          <p:spPr>
            <a:xfrm>
              <a:off x="2431413" y="4598201"/>
              <a:ext cx="89082" cy="290826"/>
            </a:xfrm>
            <a:custGeom>
              <a:avLst/>
              <a:gdLst>
                <a:gd name="connsiteX0" fmla="*/ 0 w 89082"/>
                <a:gd name="connsiteY0" fmla="*/ 290826 h 290826"/>
                <a:gd name="connsiteX1" fmla="*/ 89082 w 89082"/>
                <a:gd name="connsiteY1" fmla="*/ 201744 h 290826"/>
                <a:gd name="connsiteX2" fmla="*/ 89082 w 89082"/>
                <a:gd name="connsiteY2" fmla="*/ 60261 h 290826"/>
                <a:gd name="connsiteX3" fmla="*/ 28821 w 89082"/>
                <a:gd name="connsiteY3" fmla="*/ 0 h 290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9082" h="290826">
                  <a:moveTo>
                    <a:pt x="0" y="290826"/>
                  </a:moveTo>
                  <a:lnTo>
                    <a:pt x="89082" y="201744"/>
                  </a:lnTo>
                  <a:lnTo>
                    <a:pt x="89082" y="60261"/>
                  </a:lnTo>
                  <a:lnTo>
                    <a:pt x="28821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3" name="Полилиния 452"/>
            <p:cNvSpPr/>
            <p:nvPr/>
          </p:nvSpPr>
          <p:spPr>
            <a:xfrm>
              <a:off x="2834902" y="4687283"/>
              <a:ext cx="413969" cy="254145"/>
            </a:xfrm>
            <a:custGeom>
              <a:avLst/>
              <a:gdLst>
                <a:gd name="connsiteX0" fmla="*/ 0 w 413969"/>
                <a:gd name="connsiteY0" fmla="*/ 254145 h 254145"/>
                <a:gd name="connsiteX1" fmla="*/ 159823 w 413969"/>
                <a:gd name="connsiteY1" fmla="*/ 94322 h 254145"/>
                <a:gd name="connsiteX2" fmla="*/ 319647 w 413969"/>
                <a:gd name="connsiteY2" fmla="*/ 94322 h 254145"/>
                <a:gd name="connsiteX3" fmla="*/ 413969 w 413969"/>
                <a:gd name="connsiteY3" fmla="*/ 0 h 254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13969" h="254145">
                  <a:moveTo>
                    <a:pt x="0" y="254145"/>
                  </a:moveTo>
                  <a:lnTo>
                    <a:pt x="159823" y="94322"/>
                  </a:lnTo>
                  <a:lnTo>
                    <a:pt x="319647" y="94322"/>
                  </a:lnTo>
                  <a:lnTo>
                    <a:pt x="413969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4" name="Полилиния 453"/>
            <p:cNvSpPr/>
            <p:nvPr/>
          </p:nvSpPr>
          <p:spPr>
            <a:xfrm>
              <a:off x="3104200" y="4406936"/>
              <a:ext cx="167684" cy="167684"/>
            </a:xfrm>
            <a:custGeom>
              <a:avLst/>
              <a:gdLst>
                <a:gd name="connsiteX0" fmla="*/ 468990 w 468990"/>
                <a:gd name="connsiteY0" fmla="*/ 167684 h 167684"/>
                <a:gd name="connsiteX1" fmla="*/ 301306 w 468990"/>
                <a:gd name="connsiteY1" fmla="*/ 0 h 167684"/>
                <a:gd name="connsiteX2" fmla="*/ 0 w 468990"/>
                <a:gd name="connsiteY2" fmla="*/ 0 h 167684"/>
                <a:gd name="connsiteX0" fmla="*/ 167684 w 167684"/>
                <a:gd name="connsiteY0" fmla="*/ 167684 h 167684"/>
                <a:gd name="connsiteX1" fmla="*/ 0 w 167684"/>
                <a:gd name="connsiteY1" fmla="*/ 0 h 1676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7684" h="167684">
                  <a:moveTo>
                    <a:pt x="167684" y="167684"/>
                  </a:move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5" name="Полилиния 454"/>
            <p:cNvSpPr/>
            <p:nvPr/>
          </p:nvSpPr>
          <p:spPr>
            <a:xfrm>
              <a:off x="3256731" y="4572000"/>
              <a:ext cx="26201" cy="110042"/>
            </a:xfrm>
            <a:custGeom>
              <a:avLst/>
              <a:gdLst>
                <a:gd name="connsiteX0" fmla="*/ 26201 w 26201"/>
                <a:gd name="connsiteY0" fmla="*/ 0 h 110042"/>
                <a:gd name="connsiteX1" fmla="*/ 0 w 26201"/>
                <a:gd name="connsiteY1" fmla="*/ 26201 h 110042"/>
                <a:gd name="connsiteX2" fmla="*/ 0 w 26201"/>
                <a:gd name="connsiteY2" fmla="*/ 110042 h 1100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01" h="110042">
                  <a:moveTo>
                    <a:pt x="26201" y="0"/>
                  </a:moveTo>
                  <a:lnTo>
                    <a:pt x="0" y="26201"/>
                  </a:lnTo>
                  <a:lnTo>
                    <a:pt x="0" y="11004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6" name="Полилиния 455"/>
            <p:cNvSpPr/>
            <p:nvPr/>
          </p:nvSpPr>
          <p:spPr>
            <a:xfrm>
              <a:off x="3115248" y="4674182"/>
              <a:ext cx="144103" cy="479471"/>
            </a:xfrm>
            <a:custGeom>
              <a:avLst/>
              <a:gdLst>
                <a:gd name="connsiteX0" fmla="*/ 144103 w 144103"/>
                <a:gd name="connsiteY0" fmla="*/ 0 h 479471"/>
                <a:gd name="connsiteX1" fmla="*/ 144103 w 144103"/>
                <a:gd name="connsiteY1" fmla="*/ 233185 h 479471"/>
                <a:gd name="connsiteX2" fmla="*/ 0 w 144103"/>
                <a:gd name="connsiteY2" fmla="*/ 377288 h 479471"/>
                <a:gd name="connsiteX3" fmla="*/ 0 w 144103"/>
                <a:gd name="connsiteY3" fmla="*/ 479471 h 479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4103" h="479471">
                  <a:moveTo>
                    <a:pt x="144103" y="0"/>
                  </a:moveTo>
                  <a:lnTo>
                    <a:pt x="144103" y="233185"/>
                  </a:lnTo>
                  <a:lnTo>
                    <a:pt x="0" y="377288"/>
                  </a:lnTo>
                  <a:lnTo>
                    <a:pt x="0" y="479471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7" name="Полилиния 456"/>
            <p:cNvSpPr/>
            <p:nvPr/>
          </p:nvSpPr>
          <p:spPr>
            <a:xfrm>
              <a:off x="2758920" y="4938808"/>
              <a:ext cx="193885" cy="390389"/>
            </a:xfrm>
            <a:custGeom>
              <a:avLst/>
              <a:gdLst>
                <a:gd name="connsiteX0" fmla="*/ 193885 w 193885"/>
                <a:gd name="connsiteY0" fmla="*/ 390389 h 390389"/>
                <a:gd name="connsiteX1" fmla="*/ 0 w 193885"/>
                <a:gd name="connsiteY1" fmla="*/ 196504 h 390389"/>
                <a:gd name="connsiteX2" fmla="*/ 0 w 193885"/>
                <a:gd name="connsiteY2" fmla="*/ 68122 h 390389"/>
                <a:gd name="connsiteX3" fmla="*/ 68122 w 193885"/>
                <a:gd name="connsiteY3" fmla="*/ 0 h 390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3885" h="390389">
                  <a:moveTo>
                    <a:pt x="193885" y="390389"/>
                  </a:moveTo>
                  <a:lnTo>
                    <a:pt x="0" y="196504"/>
                  </a:lnTo>
                  <a:lnTo>
                    <a:pt x="0" y="68122"/>
                  </a:lnTo>
                  <a:lnTo>
                    <a:pt x="68122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8" name="Полилиния 457"/>
            <p:cNvSpPr/>
            <p:nvPr/>
          </p:nvSpPr>
          <p:spPr>
            <a:xfrm>
              <a:off x="2903023" y="5334437"/>
              <a:ext cx="36680" cy="154583"/>
            </a:xfrm>
            <a:custGeom>
              <a:avLst/>
              <a:gdLst>
                <a:gd name="connsiteX0" fmla="*/ 0 w 36680"/>
                <a:gd name="connsiteY0" fmla="*/ 154583 h 154583"/>
                <a:gd name="connsiteX1" fmla="*/ 0 w 36680"/>
                <a:gd name="connsiteY1" fmla="*/ 36680 h 154583"/>
                <a:gd name="connsiteX2" fmla="*/ 36680 w 36680"/>
                <a:gd name="connsiteY2" fmla="*/ 0 h 154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680" h="154583">
                  <a:moveTo>
                    <a:pt x="0" y="154583"/>
                  </a:moveTo>
                  <a:lnTo>
                    <a:pt x="0" y="36680"/>
                  </a:lnTo>
                  <a:lnTo>
                    <a:pt x="3668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59" name="Полилиния 458"/>
            <p:cNvSpPr/>
            <p:nvPr/>
          </p:nvSpPr>
          <p:spPr>
            <a:xfrm>
              <a:off x="2596477" y="5266315"/>
              <a:ext cx="353708" cy="73362"/>
            </a:xfrm>
            <a:custGeom>
              <a:avLst/>
              <a:gdLst>
                <a:gd name="connsiteX0" fmla="*/ 0 w 353708"/>
                <a:gd name="connsiteY0" fmla="*/ 0 h 73362"/>
                <a:gd name="connsiteX1" fmla="*/ 73362 w 353708"/>
                <a:gd name="connsiteY1" fmla="*/ 73362 h 73362"/>
                <a:gd name="connsiteX2" fmla="*/ 353708 w 353708"/>
                <a:gd name="connsiteY2" fmla="*/ 73362 h 7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53708" h="73362">
                  <a:moveTo>
                    <a:pt x="0" y="0"/>
                  </a:moveTo>
                  <a:lnTo>
                    <a:pt x="73362" y="73362"/>
                  </a:lnTo>
                  <a:lnTo>
                    <a:pt x="353708" y="7336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0" name="Полилиния 459"/>
            <p:cNvSpPr/>
            <p:nvPr/>
          </p:nvSpPr>
          <p:spPr>
            <a:xfrm>
              <a:off x="2436653" y="5072431"/>
              <a:ext cx="256766" cy="104802"/>
            </a:xfrm>
            <a:custGeom>
              <a:avLst/>
              <a:gdLst>
                <a:gd name="connsiteX0" fmla="*/ 256766 w 256766"/>
                <a:gd name="connsiteY0" fmla="*/ 104802 h 104802"/>
                <a:gd name="connsiteX1" fmla="*/ 151964 w 256766"/>
                <a:gd name="connsiteY1" fmla="*/ 0 h 104802"/>
                <a:gd name="connsiteX2" fmla="*/ 0 w 256766"/>
                <a:gd name="connsiteY2" fmla="*/ 0 h 10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6766" h="104802">
                  <a:moveTo>
                    <a:pt x="256766" y="104802"/>
                  </a:moveTo>
                  <a:lnTo>
                    <a:pt x="151964" y="0"/>
                  </a:ln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1" name="Полилиния 460"/>
            <p:cNvSpPr/>
            <p:nvPr/>
          </p:nvSpPr>
          <p:spPr>
            <a:xfrm>
              <a:off x="2431413" y="4603441"/>
              <a:ext cx="290827" cy="468990"/>
            </a:xfrm>
            <a:custGeom>
              <a:avLst/>
              <a:gdLst>
                <a:gd name="connsiteX0" fmla="*/ 0 w 290827"/>
                <a:gd name="connsiteY0" fmla="*/ 468990 h 468990"/>
                <a:gd name="connsiteX1" fmla="*/ 290827 w 290827"/>
                <a:gd name="connsiteY1" fmla="*/ 178163 h 468990"/>
                <a:gd name="connsiteX2" fmla="*/ 290827 w 290827"/>
                <a:gd name="connsiteY2" fmla="*/ 0 h 468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90827" h="468990">
                  <a:moveTo>
                    <a:pt x="0" y="468990"/>
                  </a:moveTo>
                  <a:lnTo>
                    <a:pt x="290827" y="178163"/>
                  </a:lnTo>
                  <a:lnTo>
                    <a:pt x="290827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2" name="Полилиния 461"/>
            <p:cNvSpPr/>
            <p:nvPr/>
          </p:nvSpPr>
          <p:spPr>
            <a:xfrm>
              <a:off x="2054125" y="4600821"/>
              <a:ext cx="390388" cy="62881"/>
            </a:xfrm>
            <a:custGeom>
              <a:avLst/>
              <a:gdLst>
                <a:gd name="connsiteX0" fmla="*/ 0 w 390388"/>
                <a:gd name="connsiteY0" fmla="*/ 62881 h 62881"/>
                <a:gd name="connsiteX1" fmla="*/ 327507 w 390388"/>
                <a:gd name="connsiteY1" fmla="*/ 62881 h 62881"/>
                <a:gd name="connsiteX2" fmla="*/ 390388 w 390388"/>
                <a:gd name="connsiteY2" fmla="*/ 0 h 62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0388" h="62881">
                  <a:moveTo>
                    <a:pt x="0" y="62881"/>
                  </a:moveTo>
                  <a:lnTo>
                    <a:pt x="327507" y="62881"/>
                  </a:lnTo>
                  <a:lnTo>
                    <a:pt x="390388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3" name="Полилиния 462"/>
            <p:cNvSpPr/>
            <p:nvPr/>
          </p:nvSpPr>
          <p:spPr>
            <a:xfrm>
              <a:off x="2061985" y="4404316"/>
              <a:ext cx="243665" cy="243665"/>
            </a:xfrm>
            <a:custGeom>
              <a:avLst/>
              <a:gdLst>
                <a:gd name="connsiteX0" fmla="*/ 243665 w 243665"/>
                <a:gd name="connsiteY0" fmla="*/ 0 h 243665"/>
                <a:gd name="connsiteX1" fmla="*/ 0 w 243665"/>
                <a:gd name="connsiteY1" fmla="*/ 243665 h 243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3665" h="243665">
                  <a:moveTo>
                    <a:pt x="243665" y="0"/>
                  </a:moveTo>
                  <a:lnTo>
                    <a:pt x="0" y="243665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4" name="Полилиния 463"/>
            <p:cNvSpPr/>
            <p:nvPr/>
          </p:nvSpPr>
          <p:spPr>
            <a:xfrm>
              <a:off x="2347571" y="3618299"/>
              <a:ext cx="833179" cy="550212"/>
            </a:xfrm>
            <a:custGeom>
              <a:avLst/>
              <a:gdLst>
                <a:gd name="connsiteX0" fmla="*/ 0 w 833179"/>
                <a:gd name="connsiteY0" fmla="*/ 550212 h 550212"/>
                <a:gd name="connsiteX1" fmla="*/ 369428 w 833179"/>
                <a:gd name="connsiteY1" fmla="*/ 180784 h 550212"/>
                <a:gd name="connsiteX2" fmla="*/ 652395 w 833179"/>
                <a:gd name="connsiteY2" fmla="*/ 180784 h 550212"/>
                <a:gd name="connsiteX3" fmla="*/ 833179 w 833179"/>
                <a:gd name="connsiteY3" fmla="*/ 0 h 550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33179" h="550212">
                  <a:moveTo>
                    <a:pt x="0" y="550212"/>
                  </a:moveTo>
                  <a:lnTo>
                    <a:pt x="369428" y="180784"/>
                  </a:lnTo>
                  <a:lnTo>
                    <a:pt x="652395" y="180784"/>
                  </a:lnTo>
                  <a:lnTo>
                    <a:pt x="833179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5" name="Полилиния 464"/>
            <p:cNvSpPr/>
            <p:nvPr/>
          </p:nvSpPr>
          <p:spPr>
            <a:xfrm>
              <a:off x="2452374" y="4055849"/>
              <a:ext cx="120522" cy="23580"/>
            </a:xfrm>
            <a:custGeom>
              <a:avLst/>
              <a:gdLst>
                <a:gd name="connsiteX0" fmla="*/ 0 w 120522"/>
                <a:gd name="connsiteY0" fmla="*/ 0 h 23580"/>
                <a:gd name="connsiteX1" fmla="*/ 96942 w 120522"/>
                <a:gd name="connsiteY1" fmla="*/ 0 h 23580"/>
                <a:gd name="connsiteX2" fmla="*/ 120522 w 120522"/>
                <a:gd name="connsiteY2" fmla="*/ 23580 h 23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0522" h="23580">
                  <a:moveTo>
                    <a:pt x="0" y="0"/>
                  </a:moveTo>
                  <a:lnTo>
                    <a:pt x="96942" y="0"/>
                  </a:lnTo>
                  <a:lnTo>
                    <a:pt x="120522" y="2358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6" name="Полилиния 465"/>
            <p:cNvSpPr/>
            <p:nvPr/>
          </p:nvSpPr>
          <p:spPr>
            <a:xfrm>
              <a:off x="3146689" y="3450615"/>
              <a:ext cx="36681" cy="172924"/>
            </a:xfrm>
            <a:custGeom>
              <a:avLst/>
              <a:gdLst>
                <a:gd name="connsiteX0" fmla="*/ 36681 w 36681"/>
                <a:gd name="connsiteY0" fmla="*/ 172924 h 172924"/>
                <a:gd name="connsiteX1" fmla="*/ 0 w 36681"/>
                <a:gd name="connsiteY1" fmla="*/ 136243 h 172924"/>
                <a:gd name="connsiteX2" fmla="*/ 0 w 36681"/>
                <a:gd name="connsiteY2" fmla="*/ 0 h 172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6681" h="172924">
                  <a:moveTo>
                    <a:pt x="36681" y="172924"/>
                  </a:moveTo>
                  <a:lnTo>
                    <a:pt x="0" y="136243"/>
                  </a:ln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7" name="Полилиния 466"/>
            <p:cNvSpPr/>
            <p:nvPr/>
          </p:nvSpPr>
          <p:spPr>
            <a:xfrm>
              <a:off x="1826179" y="3796463"/>
              <a:ext cx="531873" cy="366808"/>
            </a:xfrm>
            <a:custGeom>
              <a:avLst/>
              <a:gdLst>
                <a:gd name="connsiteX0" fmla="*/ 531873 w 531873"/>
                <a:gd name="connsiteY0" fmla="*/ 366808 h 366808"/>
                <a:gd name="connsiteX1" fmla="*/ 531873 w 531873"/>
                <a:gd name="connsiteY1" fmla="*/ 165064 h 366808"/>
                <a:gd name="connsiteX2" fmla="*/ 366809 w 531873"/>
                <a:gd name="connsiteY2" fmla="*/ 0 h 366808"/>
                <a:gd name="connsiteX3" fmla="*/ 68122 w 531873"/>
                <a:gd name="connsiteY3" fmla="*/ 0 h 366808"/>
                <a:gd name="connsiteX4" fmla="*/ 0 w 531873"/>
                <a:gd name="connsiteY4" fmla="*/ 68122 h 366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1873" h="366808">
                  <a:moveTo>
                    <a:pt x="531873" y="366808"/>
                  </a:moveTo>
                  <a:lnTo>
                    <a:pt x="531873" y="165064"/>
                  </a:lnTo>
                  <a:lnTo>
                    <a:pt x="366809" y="0"/>
                  </a:lnTo>
                  <a:lnTo>
                    <a:pt x="68122" y="0"/>
                  </a:lnTo>
                  <a:lnTo>
                    <a:pt x="0" y="6812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8" name="Полилиния 467"/>
            <p:cNvSpPr/>
            <p:nvPr/>
          </p:nvSpPr>
          <p:spPr>
            <a:xfrm>
              <a:off x="2022684" y="3956286"/>
              <a:ext cx="330127" cy="212225"/>
            </a:xfrm>
            <a:custGeom>
              <a:avLst/>
              <a:gdLst>
                <a:gd name="connsiteX0" fmla="*/ 330127 w 330127"/>
                <a:gd name="connsiteY0" fmla="*/ 212225 h 212225"/>
                <a:gd name="connsiteX1" fmla="*/ 191264 w 330127"/>
                <a:gd name="connsiteY1" fmla="*/ 73362 h 212225"/>
                <a:gd name="connsiteX2" fmla="*/ 73362 w 330127"/>
                <a:gd name="connsiteY2" fmla="*/ 73362 h 212225"/>
                <a:gd name="connsiteX3" fmla="*/ 0 w 330127"/>
                <a:gd name="connsiteY3" fmla="*/ 0 h 212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0127" h="212225">
                  <a:moveTo>
                    <a:pt x="330127" y="212225"/>
                  </a:moveTo>
                  <a:lnTo>
                    <a:pt x="191264" y="73362"/>
                  </a:lnTo>
                  <a:lnTo>
                    <a:pt x="73362" y="73362"/>
                  </a:ln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69" name="Полилиния 468"/>
            <p:cNvSpPr/>
            <p:nvPr/>
          </p:nvSpPr>
          <p:spPr>
            <a:xfrm>
              <a:off x="1815893" y="3974818"/>
              <a:ext cx="250440" cy="55021"/>
            </a:xfrm>
            <a:custGeom>
              <a:avLst/>
              <a:gdLst>
                <a:gd name="connsiteX0" fmla="*/ 0 w 531871"/>
                <a:gd name="connsiteY0" fmla="*/ 0 h 193884"/>
                <a:gd name="connsiteX1" fmla="*/ 55021 w 531871"/>
                <a:gd name="connsiteY1" fmla="*/ 55021 h 193884"/>
                <a:gd name="connsiteX2" fmla="*/ 393008 w 531871"/>
                <a:gd name="connsiteY2" fmla="*/ 55021 h 193884"/>
                <a:gd name="connsiteX3" fmla="*/ 531871 w 531871"/>
                <a:gd name="connsiteY3" fmla="*/ 193884 h 193884"/>
                <a:gd name="connsiteX0" fmla="*/ 0 w 393008"/>
                <a:gd name="connsiteY0" fmla="*/ 0 h 55021"/>
                <a:gd name="connsiteX1" fmla="*/ 55021 w 393008"/>
                <a:gd name="connsiteY1" fmla="*/ 55021 h 55021"/>
                <a:gd name="connsiteX2" fmla="*/ 393008 w 393008"/>
                <a:gd name="connsiteY2" fmla="*/ 55021 h 55021"/>
                <a:gd name="connsiteX0" fmla="*/ 0 w 250440"/>
                <a:gd name="connsiteY0" fmla="*/ 0 h 55021"/>
                <a:gd name="connsiteX1" fmla="*/ 55021 w 250440"/>
                <a:gd name="connsiteY1" fmla="*/ 55021 h 55021"/>
                <a:gd name="connsiteX2" fmla="*/ 250440 w 250440"/>
                <a:gd name="connsiteY2" fmla="*/ 55021 h 55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0440" h="55021">
                  <a:moveTo>
                    <a:pt x="0" y="0"/>
                  </a:moveTo>
                  <a:lnTo>
                    <a:pt x="55021" y="55021"/>
                  </a:lnTo>
                  <a:lnTo>
                    <a:pt x="250440" y="55021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0" name="Полилиния 469"/>
            <p:cNvSpPr/>
            <p:nvPr/>
          </p:nvSpPr>
          <p:spPr>
            <a:xfrm>
              <a:off x="2027924" y="3539697"/>
              <a:ext cx="408729" cy="413969"/>
            </a:xfrm>
            <a:custGeom>
              <a:avLst/>
              <a:gdLst>
                <a:gd name="connsiteX0" fmla="*/ 0 w 408729"/>
                <a:gd name="connsiteY0" fmla="*/ 413969 h 413969"/>
                <a:gd name="connsiteX1" fmla="*/ 251525 w 408729"/>
                <a:gd name="connsiteY1" fmla="*/ 162444 h 413969"/>
                <a:gd name="connsiteX2" fmla="*/ 348468 w 408729"/>
                <a:gd name="connsiteY2" fmla="*/ 162444 h 413969"/>
                <a:gd name="connsiteX3" fmla="*/ 408729 w 408729"/>
                <a:gd name="connsiteY3" fmla="*/ 102183 h 413969"/>
                <a:gd name="connsiteX4" fmla="*/ 408729 w 408729"/>
                <a:gd name="connsiteY4" fmla="*/ 0 h 413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8729" h="413969">
                  <a:moveTo>
                    <a:pt x="0" y="413969"/>
                  </a:moveTo>
                  <a:lnTo>
                    <a:pt x="251525" y="162444"/>
                  </a:lnTo>
                  <a:lnTo>
                    <a:pt x="348468" y="162444"/>
                  </a:lnTo>
                  <a:lnTo>
                    <a:pt x="408729" y="102183"/>
                  </a:lnTo>
                  <a:lnTo>
                    <a:pt x="408729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1" name="Полилиния 470"/>
            <p:cNvSpPr/>
            <p:nvPr/>
          </p:nvSpPr>
          <p:spPr>
            <a:xfrm>
              <a:off x="1823560" y="3060227"/>
              <a:ext cx="377289" cy="911780"/>
            </a:xfrm>
            <a:custGeom>
              <a:avLst/>
              <a:gdLst>
                <a:gd name="connsiteX0" fmla="*/ 0 w 377289"/>
                <a:gd name="connsiteY0" fmla="*/ 911780 h 911780"/>
                <a:gd name="connsiteX1" fmla="*/ 141483 w 377289"/>
                <a:gd name="connsiteY1" fmla="*/ 911780 h 911780"/>
                <a:gd name="connsiteX2" fmla="*/ 256766 w 377289"/>
                <a:gd name="connsiteY2" fmla="*/ 796497 h 911780"/>
                <a:gd name="connsiteX3" fmla="*/ 256766 w 377289"/>
                <a:gd name="connsiteY3" fmla="*/ 183404 h 911780"/>
                <a:gd name="connsiteX4" fmla="*/ 358948 w 377289"/>
                <a:gd name="connsiteY4" fmla="*/ 81222 h 911780"/>
                <a:gd name="connsiteX5" fmla="*/ 377289 w 377289"/>
                <a:gd name="connsiteY5" fmla="*/ 62881 h 911780"/>
                <a:gd name="connsiteX6" fmla="*/ 377289 w 377289"/>
                <a:gd name="connsiteY6" fmla="*/ 0 h 911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7289" h="911780">
                  <a:moveTo>
                    <a:pt x="0" y="911780"/>
                  </a:moveTo>
                  <a:lnTo>
                    <a:pt x="141483" y="911780"/>
                  </a:lnTo>
                  <a:lnTo>
                    <a:pt x="256766" y="796497"/>
                  </a:lnTo>
                  <a:lnTo>
                    <a:pt x="256766" y="183404"/>
                  </a:lnTo>
                  <a:lnTo>
                    <a:pt x="358948" y="81222"/>
                  </a:lnTo>
                  <a:lnTo>
                    <a:pt x="377289" y="62881"/>
                  </a:lnTo>
                  <a:lnTo>
                    <a:pt x="377289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2" name="Полилиния 471"/>
            <p:cNvSpPr/>
            <p:nvPr/>
          </p:nvSpPr>
          <p:spPr>
            <a:xfrm>
              <a:off x="2305650" y="4406936"/>
              <a:ext cx="503051" cy="0"/>
            </a:xfrm>
            <a:custGeom>
              <a:avLst/>
              <a:gdLst>
                <a:gd name="connsiteX0" fmla="*/ 503051 w 503051"/>
                <a:gd name="connsiteY0" fmla="*/ 0 h 0"/>
                <a:gd name="connsiteX1" fmla="*/ 0 w 503051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3051">
                  <a:moveTo>
                    <a:pt x="503051" y="0"/>
                  </a:move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3" name="Полилиния 472"/>
            <p:cNvSpPr/>
            <p:nvPr/>
          </p:nvSpPr>
          <p:spPr>
            <a:xfrm>
              <a:off x="1778835" y="4168511"/>
              <a:ext cx="183404" cy="183404"/>
            </a:xfrm>
            <a:custGeom>
              <a:avLst/>
              <a:gdLst>
                <a:gd name="connsiteX0" fmla="*/ 0 w 558072"/>
                <a:gd name="connsiteY0" fmla="*/ 183404 h 183404"/>
                <a:gd name="connsiteX1" fmla="*/ 183404 w 558072"/>
                <a:gd name="connsiteY1" fmla="*/ 0 h 183404"/>
                <a:gd name="connsiteX2" fmla="*/ 558072 w 558072"/>
                <a:gd name="connsiteY2" fmla="*/ 0 h 183404"/>
                <a:gd name="connsiteX0" fmla="*/ 0 w 183404"/>
                <a:gd name="connsiteY0" fmla="*/ 183404 h 183404"/>
                <a:gd name="connsiteX1" fmla="*/ 183404 w 183404"/>
                <a:gd name="connsiteY1" fmla="*/ 0 h 183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404" h="183404">
                  <a:moveTo>
                    <a:pt x="0" y="183404"/>
                  </a:moveTo>
                  <a:lnTo>
                    <a:pt x="183404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4" name="Полилиния 473"/>
            <p:cNvSpPr/>
            <p:nvPr/>
          </p:nvSpPr>
          <p:spPr>
            <a:xfrm>
              <a:off x="1797286" y="4168511"/>
              <a:ext cx="560692" cy="0"/>
            </a:xfrm>
            <a:custGeom>
              <a:avLst/>
              <a:gdLst>
                <a:gd name="connsiteX0" fmla="*/ 0 w 560692"/>
                <a:gd name="connsiteY0" fmla="*/ 0 h 0"/>
                <a:gd name="connsiteX1" fmla="*/ 560692 w 560692"/>
                <a:gd name="connsiteY1" fmla="*/ 0 h 0"/>
                <a:gd name="connsiteX2" fmla="*/ 560692 w 560692"/>
                <a:gd name="connsiteY2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60692">
                  <a:moveTo>
                    <a:pt x="0" y="0"/>
                  </a:moveTo>
                  <a:lnTo>
                    <a:pt x="560692" y="0"/>
                  </a:lnTo>
                  <a:lnTo>
                    <a:pt x="560692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5" name="Полилиния 474"/>
            <p:cNvSpPr/>
            <p:nvPr/>
          </p:nvSpPr>
          <p:spPr>
            <a:xfrm>
              <a:off x="1789499" y="3977247"/>
              <a:ext cx="31441" cy="188644"/>
            </a:xfrm>
            <a:custGeom>
              <a:avLst/>
              <a:gdLst>
                <a:gd name="connsiteX0" fmla="*/ 31441 w 31441"/>
                <a:gd name="connsiteY0" fmla="*/ 0 h 188644"/>
                <a:gd name="connsiteX1" fmla="*/ 31441 w 31441"/>
                <a:gd name="connsiteY1" fmla="*/ 157203 h 188644"/>
                <a:gd name="connsiteX2" fmla="*/ 0 w 31441"/>
                <a:gd name="connsiteY2" fmla="*/ 188644 h 188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441" h="188644">
                  <a:moveTo>
                    <a:pt x="31441" y="0"/>
                  </a:moveTo>
                  <a:lnTo>
                    <a:pt x="31441" y="157203"/>
                  </a:lnTo>
                  <a:lnTo>
                    <a:pt x="0" y="188644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6" name="Полилиния 475"/>
            <p:cNvSpPr/>
            <p:nvPr/>
          </p:nvSpPr>
          <p:spPr>
            <a:xfrm>
              <a:off x="1613955" y="4171131"/>
              <a:ext cx="178164" cy="180784"/>
            </a:xfrm>
            <a:custGeom>
              <a:avLst/>
              <a:gdLst>
                <a:gd name="connsiteX0" fmla="*/ 178164 w 178164"/>
                <a:gd name="connsiteY0" fmla="*/ 0 h 180784"/>
                <a:gd name="connsiteX1" fmla="*/ 102183 w 178164"/>
                <a:gd name="connsiteY1" fmla="*/ 75981 h 180784"/>
                <a:gd name="connsiteX2" fmla="*/ 102183 w 178164"/>
                <a:gd name="connsiteY2" fmla="*/ 138863 h 180784"/>
                <a:gd name="connsiteX3" fmla="*/ 60262 w 178164"/>
                <a:gd name="connsiteY3" fmla="*/ 180784 h 180784"/>
                <a:gd name="connsiteX4" fmla="*/ 0 w 178164"/>
                <a:gd name="connsiteY4" fmla="*/ 180784 h 180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164" h="180784">
                  <a:moveTo>
                    <a:pt x="178164" y="0"/>
                  </a:moveTo>
                  <a:lnTo>
                    <a:pt x="102183" y="75981"/>
                  </a:lnTo>
                  <a:lnTo>
                    <a:pt x="102183" y="138863"/>
                  </a:lnTo>
                  <a:lnTo>
                    <a:pt x="60262" y="180784"/>
                  </a:lnTo>
                  <a:lnTo>
                    <a:pt x="0" y="180784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7" name="Полилиния 476"/>
            <p:cNvSpPr/>
            <p:nvPr/>
          </p:nvSpPr>
          <p:spPr>
            <a:xfrm>
              <a:off x="1579895" y="4354535"/>
              <a:ext cx="34060" cy="204364"/>
            </a:xfrm>
            <a:custGeom>
              <a:avLst/>
              <a:gdLst>
                <a:gd name="connsiteX0" fmla="*/ 34060 w 34060"/>
                <a:gd name="connsiteY0" fmla="*/ 0 h 204364"/>
                <a:gd name="connsiteX1" fmla="*/ 34060 w 34060"/>
                <a:gd name="connsiteY1" fmla="*/ 170304 h 204364"/>
                <a:gd name="connsiteX2" fmla="*/ 0 w 34060"/>
                <a:gd name="connsiteY2" fmla="*/ 204364 h 204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4060" h="204364">
                  <a:moveTo>
                    <a:pt x="34060" y="0"/>
                  </a:moveTo>
                  <a:lnTo>
                    <a:pt x="34060" y="170304"/>
                  </a:lnTo>
                  <a:lnTo>
                    <a:pt x="0" y="204364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8" name="Полилиния 477"/>
            <p:cNvSpPr/>
            <p:nvPr/>
          </p:nvSpPr>
          <p:spPr>
            <a:xfrm>
              <a:off x="1260248" y="4558900"/>
              <a:ext cx="319647" cy="78602"/>
            </a:xfrm>
            <a:custGeom>
              <a:avLst/>
              <a:gdLst>
                <a:gd name="connsiteX0" fmla="*/ 319647 w 319647"/>
                <a:gd name="connsiteY0" fmla="*/ 0 h 78602"/>
                <a:gd name="connsiteX1" fmla="*/ 241045 w 319647"/>
                <a:gd name="connsiteY1" fmla="*/ 78602 h 78602"/>
                <a:gd name="connsiteX2" fmla="*/ 0 w 319647"/>
                <a:gd name="connsiteY2" fmla="*/ 78602 h 78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9647" h="78602">
                  <a:moveTo>
                    <a:pt x="319647" y="0"/>
                  </a:moveTo>
                  <a:lnTo>
                    <a:pt x="241045" y="78602"/>
                  </a:lnTo>
                  <a:lnTo>
                    <a:pt x="0" y="7860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79" name="Полилиния 478"/>
            <p:cNvSpPr/>
            <p:nvPr/>
          </p:nvSpPr>
          <p:spPr>
            <a:xfrm>
              <a:off x="1121385" y="4435757"/>
              <a:ext cx="133623" cy="191264"/>
            </a:xfrm>
            <a:custGeom>
              <a:avLst/>
              <a:gdLst>
                <a:gd name="connsiteX0" fmla="*/ 0 w 133623"/>
                <a:gd name="connsiteY0" fmla="*/ 0 h 191264"/>
                <a:gd name="connsiteX1" fmla="*/ 133623 w 133623"/>
                <a:gd name="connsiteY1" fmla="*/ 133623 h 191264"/>
                <a:gd name="connsiteX2" fmla="*/ 133623 w 133623"/>
                <a:gd name="connsiteY2" fmla="*/ 191264 h 191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623" h="191264">
                  <a:moveTo>
                    <a:pt x="0" y="0"/>
                  </a:moveTo>
                  <a:lnTo>
                    <a:pt x="133623" y="133623"/>
                  </a:lnTo>
                  <a:lnTo>
                    <a:pt x="133623" y="191264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0" name="Полилиния 479"/>
            <p:cNvSpPr/>
            <p:nvPr/>
          </p:nvSpPr>
          <p:spPr>
            <a:xfrm>
              <a:off x="945841" y="4634881"/>
              <a:ext cx="301307" cy="110043"/>
            </a:xfrm>
            <a:custGeom>
              <a:avLst/>
              <a:gdLst>
                <a:gd name="connsiteX0" fmla="*/ 0 w 301307"/>
                <a:gd name="connsiteY0" fmla="*/ 110043 h 110043"/>
                <a:gd name="connsiteX1" fmla="*/ 191264 w 301307"/>
                <a:gd name="connsiteY1" fmla="*/ 110043 h 110043"/>
                <a:gd name="connsiteX2" fmla="*/ 301307 w 301307"/>
                <a:gd name="connsiteY2" fmla="*/ 0 h 110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1307" h="110043">
                  <a:moveTo>
                    <a:pt x="0" y="110043"/>
                  </a:moveTo>
                  <a:lnTo>
                    <a:pt x="191264" y="110043"/>
                  </a:lnTo>
                  <a:lnTo>
                    <a:pt x="301307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1" name="Полилиния 480"/>
            <p:cNvSpPr/>
            <p:nvPr/>
          </p:nvSpPr>
          <p:spPr>
            <a:xfrm>
              <a:off x="972041" y="4747544"/>
              <a:ext cx="432310" cy="104802"/>
            </a:xfrm>
            <a:custGeom>
              <a:avLst/>
              <a:gdLst>
                <a:gd name="connsiteX0" fmla="*/ 0 w 432310"/>
                <a:gd name="connsiteY0" fmla="*/ 104802 h 104802"/>
                <a:gd name="connsiteX1" fmla="*/ 154584 w 432310"/>
                <a:gd name="connsiteY1" fmla="*/ 104802 h 104802"/>
                <a:gd name="connsiteX2" fmla="*/ 259386 w 432310"/>
                <a:gd name="connsiteY2" fmla="*/ 0 h 104802"/>
                <a:gd name="connsiteX3" fmla="*/ 432310 w 432310"/>
                <a:gd name="connsiteY3" fmla="*/ 0 h 104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2310" h="104802">
                  <a:moveTo>
                    <a:pt x="0" y="104802"/>
                  </a:moveTo>
                  <a:lnTo>
                    <a:pt x="154584" y="104802"/>
                  </a:lnTo>
                  <a:lnTo>
                    <a:pt x="259386" y="0"/>
                  </a:lnTo>
                  <a:lnTo>
                    <a:pt x="43231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2" name="Полилиния 481"/>
            <p:cNvSpPr/>
            <p:nvPr/>
          </p:nvSpPr>
          <p:spPr>
            <a:xfrm>
              <a:off x="1396491" y="4582481"/>
              <a:ext cx="400868" cy="165063"/>
            </a:xfrm>
            <a:custGeom>
              <a:avLst/>
              <a:gdLst>
                <a:gd name="connsiteX0" fmla="*/ 0 w 400868"/>
                <a:gd name="connsiteY0" fmla="*/ 165063 h 165063"/>
                <a:gd name="connsiteX1" fmla="*/ 136243 w 400868"/>
                <a:gd name="connsiteY1" fmla="*/ 165063 h 165063"/>
                <a:gd name="connsiteX2" fmla="*/ 220085 w 400868"/>
                <a:gd name="connsiteY2" fmla="*/ 81221 h 165063"/>
                <a:gd name="connsiteX3" fmla="*/ 319647 w 400868"/>
                <a:gd name="connsiteY3" fmla="*/ 81221 h 165063"/>
                <a:gd name="connsiteX4" fmla="*/ 400868 w 400868"/>
                <a:gd name="connsiteY4" fmla="*/ 0 h 165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0868" h="165063">
                  <a:moveTo>
                    <a:pt x="0" y="165063"/>
                  </a:moveTo>
                  <a:lnTo>
                    <a:pt x="136243" y="165063"/>
                  </a:lnTo>
                  <a:lnTo>
                    <a:pt x="220085" y="81221"/>
                  </a:lnTo>
                  <a:lnTo>
                    <a:pt x="319647" y="81221"/>
                  </a:lnTo>
                  <a:lnTo>
                    <a:pt x="400868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3" name="Полилиния 482"/>
            <p:cNvSpPr/>
            <p:nvPr/>
          </p:nvSpPr>
          <p:spPr>
            <a:xfrm>
              <a:off x="1574654" y="4577240"/>
              <a:ext cx="220085" cy="0"/>
            </a:xfrm>
            <a:custGeom>
              <a:avLst/>
              <a:gdLst>
                <a:gd name="connsiteX0" fmla="*/ 220085 w 220085"/>
                <a:gd name="connsiteY0" fmla="*/ 0 h 0"/>
                <a:gd name="connsiteX1" fmla="*/ 0 w 22008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0085">
                  <a:moveTo>
                    <a:pt x="220085" y="0"/>
                  </a:move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4" name="Полилиния 483"/>
            <p:cNvSpPr/>
            <p:nvPr/>
          </p:nvSpPr>
          <p:spPr>
            <a:xfrm>
              <a:off x="1595615" y="4577240"/>
              <a:ext cx="199124" cy="285586"/>
            </a:xfrm>
            <a:custGeom>
              <a:avLst/>
              <a:gdLst>
                <a:gd name="connsiteX0" fmla="*/ 199124 w 199124"/>
                <a:gd name="connsiteY0" fmla="*/ 0 h 285586"/>
                <a:gd name="connsiteX1" fmla="*/ 199124 w 199124"/>
                <a:gd name="connsiteY1" fmla="*/ 117903 h 285586"/>
                <a:gd name="connsiteX2" fmla="*/ 31441 w 199124"/>
                <a:gd name="connsiteY2" fmla="*/ 285586 h 285586"/>
                <a:gd name="connsiteX3" fmla="*/ 0 w 199124"/>
                <a:gd name="connsiteY3" fmla="*/ 285586 h 285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9124" h="285586">
                  <a:moveTo>
                    <a:pt x="199124" y="0"/>
                  </a:moveTo>
                  <a:lnTo>
                    <a:pt x="199124" y="117903"/>
                  </a:lnTo>
                  <a:lnTo>
                    <a:pt x="31441" y="285586"/>
                  </a:lnTo>
                  <a:lnTo>
                    <a:pt x="0" y="285586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5" name="Полилиния 484"/>
            <p:cNvSpPr/>
            <p:nvPr/>
          </p:nvSpPr>
          <p:spPr>
            <a:xfrm>
              <a:off x="1370290" y="4868066"/>
              <a:ext cx="222705" cy="57641"/>
            </a:xfrm>
            <a:custGeom>
              <a:avLst/>
              <a:gdLst>
                <a:gd name="connsiteX0" fmla="*/ 222705 w 222705"/>
                <a:gd name="connsiteY0" fmla="*/ 0 h 57641"/>
                <a:gd name="connsiteX1" fmla="*/ 57641 w 222705"/>
                <a:gd name="connsiteY1" fmla="*/ 0 h 57641"/>
                <a:gd name="connsiteX2" fmla="*/ 0 w 222705"/>
                <a:gd name="connsiteY2" fmla="*/ 57641 h 57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2705" h="57641">
                  <a:moveTo>
                    <a:pt x="222705" y="0"/>
                  </a:moveTo>
                  <a:lnTo>
                    <a:pt x="57641" y="0"/>
                  </a:lnTo>
                  <a:lnTo>
                    <a:pt x="0" y="57641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6" name="Полилиния 485"/>
            <p:cNvSpPr/>
            <p:nvPr/>
          </p:nvSpPr>
          <p:spPr>
            <a:xfrm>
              <a:off x="1165926" y="4928328"/>
              <a:ext cx="199124" cy="138863"/>
            </a:xfrm>
            <a:custGeom>
              <a:avLst/>
              <a:gdLst>
                <a:gd name="connsiteX0" fmla="*/ 199124 w 199124"/>
                <a:gd name="connsiteY0" fmla="*/ 0 h 138863"/>
                <a:gd name="connsiteX1" fmla="*/ 83841 w 199124"/>
                <a:gd name="connsiteY1" fmla="*/ 115283 h 138863"/>
                <a:gd name="connsiteX2" fmla="*/ 60261 w 199124"/>
                <a:gd name="connsiteY2" fmla="*/ 138863 h 138863"/>
                <a:gd name="connsiteX3" fmla="*/ 0 w 199124"/>
                <a:gd name="connsiteY3" fmla="*/ 138863 h 138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9124" h="138863">
                  <a:moveTo>
                    <a:pt x="199124" y="0"/>
                  </a:moveTo>
                  <a:lnTo>
                    <a:pt x="83841" y="115283"/>
                  </a:lnTo>
                  <a:lnTo>
                    <a:pt x="60261" y="138863"/>
                  </a:lnTo>
                  <a:lnTo>
                    <a:pt x="0" y="138863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7" name="Полилиния 486"/>
            <p:cNvSpPr/>
            <p:nvPr/>
          </p:nvSpPr>
          <p:spPr>
            <a:xfrm>
              <a:off x="1370290" y="4928328"/>
              <a:ext cx="227945" cy="62881"/>
            </a:xfrm>
            <a:custGeom>
              <a:avLst/>
              <a:gdLst>
                <a:gd name="connsiteX0" fmla="*/ 0 w 227945"/>
                <a:gd name="connsiteY0" fmla="*/ 0 h 62881"/>
                <a:gd name="connsiteX1" fmla="*/ 62881 w 227945"/>
                <a:gd name="connsiteY1" fmla="*/ 62881 h 62881"/>
                <a:gd name="connsiteX2" fmla="*/ 227945 w 227945"/>
                <a:gd name="connsiteY2" fmla="*/ 62881 h 62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7945" h="62881">
                  <a:moveTo>
                    <a:pt x="0" y="0"/>
                  </a:moveTo>
                  <a:lnTo>
                    <a:pt x="62881" y="62881"/>
                  </a:lnTo>
                  <a:lnTo>
                    <a:pt x="227945" y="62881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8" name="Полилиния 487"/>
            <p:cNvSpPr/>
            <p:nvPr/>
          </p:nvSpPr>
          <p:spPr>
            <a:xfrm>
              <a:off x="1595615" y="4865446"/>
              <a:ext cx="123143" cy="123143"/>
            </a:xfrm>
            <a:custGeom>
              <a:avLst/>
              <a:gdLst>
                <a:gd name="connsiteX0" fmla="*/ 0 w 123143"/>
                <a:gd name="connsiteY0" fmla="*/ 123143 h 123143"/>
                <a:gd name="connsiteX1" fmla="*/ 123143 w 123143"/>
                <a:gd name="connsiteY1" fmla="*/ 0 h 123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3143" h="123143">
                  <a:moveTo>
                    <a:pt x="0" y="123143"/>
                  </a:moveTo>
                  <a:lnTo>
                    <a:pt x="123143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89" name="Полилиния 488"/>
            <p:cNvSpPr/>
            <p:nvPr/>
          </p:nvSpPr>
          <p:spPr>
            <a:xfrm>
              <a:off x="1721378" y="4666322"/>
              <a:ext cx="337987" cy="196504"/>
            </a:xfrm>
            <a:custGeom>
              <a:avLst/>
              <a:gdLst>
                <a:gd name="connsiteX0" fmla="*/ 0 w 337987"/>
                <a:gd name="connsiteY0" fmla="*/ 196504 h 196504"/>
                <a:gd name="connsiteX1" fmla="*/ 196504 w 337987"/>
                <a:gd name="connsiteY1" fmla="*/ 0 h 196504"/>
                <a:gd name="connsiteX2" fmla="*/ 337987 w 337987"/>
                <a:gd name="connsiteY2" fmla="*/ 0 h 196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7987" h="196504">
                  <a:moveTo>
                    <a:pt x="0" y="196504"/>
                  </a:moveTo>
                  <a:lnTo>
                    <a:pt x="196504" y="0"/>
                  </a:lnTo>
                  <a:lnTo>
                    <a:pt x="337987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0" name="Полилиния 489"/>
            <p:cNvSpPr/>
            <p:nvPr/>
          </p:nvSpPr>
          <p:spPr>
            <a:xfrm>
              <a:off x="1789499" y="4168511"/>
              <a:ext cx="0" cy="180784"/>
            </a:xfrm>
            <a:custGeom>
              <a:avLst/>
              <a:gdLst>
                <a:gd name="connsiteX0" fmla="*/ 0 w 0"/>
                <a:gd name="connsiteY0" fmla="*/ 0 h 180784"/>
                <a:gd name="connsiteX1" fmla="*/ 0 w 0"/>
                <a:gd name="connsiteY1" fmla="*/ 180784 h 180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80784">
                  <a:moveTo>
                    <a:pt x="0" y="0"/>
                  </a:moveTo>
                  <a:lnTo>
                    <a:pt x="0" y="180784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1" name="Полилиния 490"/>
            <p:cNvSpPr/>
            <p:nvPr/>
          </p:nvSpPr>
          <p:spPr>
            <a:xfrm>
              <a:off x="1792119" y="4351915"/>
              <a:ext cx="136243" cy="73362"/>
            </a:xfrm>
            <a:custGeom>
              <a:avLst/>
              <a:gdLst>
                <a:gd name="connsiteX0" fmla="*/ 0 w 136243"/>
                <a:gd name="connsiteY0" fmla="*/ 0 h 73362"/>
                <a:gd name="connsiteX1" fmla="*/ 73362 w 136243"/>
                <a:gd name="connsiteY1" fmla="*/ 73362 h 73362"/>
                <a:gd name="connsiteX2" fmla="*/ 136243 w 136243"/>
                <a:gd name="connsiteY2" fmla="*/ 73362 h 7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243" h="73362">
                  <a:moveTo>
                    <a:pt x="0" y="0"/>
                  </a:moveTo>
                  <a:lnTo>
                    <a:pt x="73362" y="73362"/>
                  </a:lnTo>
                  <a:lnTo>
                    <a:pt x="136243" y="7336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2" name="Полилиния 491"/>
            <p:cNvSpPr/>
            <p:nvPr/>
          </p:nvSpPr>
          <p:spPr>
            <a:xfrm>
              <a:off x="1920502" y="4425277"/>
              <a:ext cx="133623" cy="243665"/>
            </a:xfrm>
            <a:custGeom>
              <a:avLst/>
              <a:gdLst>
                <a:gd name="connsiteX0" fmla="*/ 0 w 133623"/>
                <a:gd name="connsiteY0" fmla="*/ 0 h 243665"/>
                <a:gd name="connsiteX1" fmla="*/ 133623 w 133623"/>
                <a:gd name="connsiteY1" fmla="*/ 133623 h 243665"/>
                <a:gd name="connsiteX2" fmla="*/ 133623 w 133623"/>
                <a:gd name="connsiteY2" fmla="*/ 243665 h 2436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623" h="243665">
                  <a:moveTo>
                    <a:pt x="0" y="0"/>
                  </a:moveTo>
                  <a:lnTo>
                    <a:pt x="133623" y="133623"/>
                  </a:lnTo>
                  <a:lnTo>
                    <a:pt x="133623" y="243665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3" name="Полилиния 492"/>
            <p:cNvSpPr/>
            <p:nvPr/>
          </p:nvSpPr>
          <p:spPr>
            <a:xfrm>
              <a:off x="2209513" y="4312256"/>
              <a:ext cx="90152" cy="90152"/>
            </a:xfrm>
            <a:custGeom>
              <a:avLst/>
              <a:gdLst>
                <a:gd name="connsiteX0" fmla="*/ 0 w 378639"/>
                <a:gd name="connsiteY0" fmla="*/ 110758 h 110758"/>
                <a:gd name="connsiteX1" fmla="*/ 110758 w 378639"/>
                <a:gd name="connsiteY1" fmla="*/ 0 h 110758"/>
                <a:gd name="connsiteX2" fmla="*/ 288487 w 378639"/>
                <a:gd name="connsiteY2" fmla="*/ 0 h 110758"/>
                <a:gd name="connsiteX3" fmla="*/ 378639 w 378639"/>
                <a:gd name="connsiteY3" fmla="*/ 90152 h 110758"/>
                <a:gd name="connsiteX0" fmla="*/ 0 w 267881"/>
                <a:gd name="connsiteY0" fmla="*/ 0 h 90152"/>
                <a:gd name="connsiteX1" fmla="*/ 177729 w 267881"/>
                <a:gd name="connsiteY1" fmla="*/ 0 h 90152"/>
                <a:gd name="connsiteX2" fmla="*/ 267881 w 267881"/>
                <a:gd name="connsiteY2" fmla="*/ 90152 h 90152"/>
                <a:gd name="connsiteX0" fmla="*/ 0 w 90152"/>
                <a:gd name="connsiteY0" fmla="*/ 0 h 90152"/>
                <a:gd name="connsiteX1" fmla="*/ 90152 w 90152"/>
                <a:gd name="connsiteY1" fmla="*/ 90152 h 9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0152" h="90152">
                  <a:moveTo>
                    <a:pt x="0" y="0"/>
                  </a:moveTo>
                  <a:lnTo>
                    <a:pt x="90152" y="90152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4" name="Полилиния 493"/>
            <p:cNvSpPr/>
            <p:nvPr/>
          </p:nvSpPr>
          <p:spPr>
            <a:xfrm>
              <a:off x="1921528" y="4180482"/>
              <a:ext cx="425003" cy="239547"/>
            </a:xfrm>
            <a:custGeom>
              <a:avLst/>
              <a:gdLst>
                <a:gd name="connsiteX0" fmla="*/ 0 w 425003"/>
                <a:gd name="connsiteY0" fmla="*/ 239547 h 239547"/>
                <a:gd name="connsiteX1" fmla="*/ 108182 w 425003"/>
                <a:gd name="connsiteY1" fmla="*/ 131365 h 239547"/>
                <a:gd name="connsiteX2" fmla="*/ 293638 w 425003"/>
                <a:gd name="connsiteY2" fmla="*/ 131365 h 239547"/>
                <a:gd name="connsiteX3" fmla="*/ 425003 w 425003"/>
                <a:gd name="connsiteY3" fmla="*/ 0 h 239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5003" h="239547">
                  <a:moveTo>
                    <a:pt x="0" y="239547"/>
                  </a:moveTo>
                  <a:lnTo>
                    <a:pt x="108182" y="131365"/>
                  </a:lnTo>
                  <a:lnTo>
                    <a:pt x="293638" y="131365"/>
                  </a:lnTo>
                  <a:lnTo>
                    <a:pt x="425003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5" name="Полилиния 494"/>
            <p:cNvSpPr/>
            <p:nvPr/>
          </p:nvSpPr>
          <p:spPr>
            <a:xfrm>
              <a:off x="2433638" y="4888706"/>
              <a:ext cx="0" cy="188119"/>
            </a:xfrm>
            <a:custGeom>
              <a:avLst/>
              <a:gdLst>
                <a:gd name="connsiteX0" fmla="*/ 0 w 0"/>
                <a:gd name="connsiteY0" fmla="*/ 188119 h 188119"/>
                <a:gd name="connsiteX1" fmla="*/ 0 w 0"/>
                <a:gd name="connsiteY1" fmla="*/ 0 h 188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88119">
                  <a:moveTo>
                    <a:pt x="0" y="188119"/>
                  </a:moveTo>
                  <a:lnTo>
                    <a:pt x="0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96" name="Полилиния 495"/>
            <p:cNvSpPr/>
            <p:nvPr/>
          </p:nvSpPr>
          <p:spPr>
            <a:xfrm>
              <a:off x="1590675" y="4869656"/>
              <a:ext cx="135731" cy="0"/>
            </a:xfrm>
            <a:custGeom>
              <a:avLst/>
              <a:gdLst>
                <a:gd name="connsiteX0" fmla="*/ 0 w 135731"/>
                <a:gd name="connsiteY0" fmla="*/ 0 h 0"/>
                <a:gd name="connsiteX1" fmla="*/ 135731 w 135731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5731">
                  <a:moveTo>
                    <a:pt x="0" y="0"/>
                  </a:moveTo>
                  <a:lnTo>
                    <a:pt x="135731" y="0"/>
                  </a:lnTo>
                </a:path>
              </a:pathLst>
            </a:custGeom>
            <a:noFill/>
            <a:ln w="11430" cap="rnd">
              <a:solidFill>
                <a:schemeClr val="accent1"/>
              </a:solidFill>
              <a:prstDash val="sysDot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409" name="Полилиния 408"/>
          <p:cNvSpPr/>
          <p:nvPr/>
        </p:nvSpPr>
        <p:spPr>
          <a:xfrm>
            <a:off x="2339951" y="4071495"/>
            <a:ext cx="4509572" cy="1049873"/>
          </a:xfrm>
          <a:custGeom>
            <a:avLst/>
            <a:gdLst>
              <a:gd name="connsiteX0" fmla="*/ 0 w 4509572"/>
              <a:gd name="connsiteY0" fmla="*/ 99151 h 1035585"/>
              <a:gd name="connsiteX1" fmla="*/ 422314 w 4509572"/>
              <a:gd name="connsiteY1" fmla="*/ 99151 h 1035585"/>
              <a:gd name="connsiteX2" fmla="*/ 473726 w 4509572"/>
              <a:gd name="connsiteY2" fmla="*/ 47739 h 1035585"/>
              <a:gd name="connsiteX3" fmla="*/ 793215 w 4509572"/>
              <a:gd name="connsiteY3" fmla="*/ 47739 h 1035585"/>
              <a:gd name="connsiteX4" fmla="*/ 840954 w 4509572"/>
              <a:gd name="connsiteY4" fmla="*/ 0 h 1035585"/>
              <a:gd name="connsiteX5" fmla="*/ 1380781 w 4509572"/>
              <a:gd name="connsiteY5" fmla="*/ 0 h 1035585"/>
              <a:gd name="connsiteX6" fmla="*/ 1443210 w 4509572"/>
              <a:gd name="connsiteY6" fmla="*/ 62429 h 1035585"/>
              <a:gd name="connsiteX7" fmla="*/ 1634169 w 4509572"/>
              <a:gd name="connsiteY7" fmla="*/ 62429 h 1035585"/>
              <a:gd name="connsiteX8" fmla="*/ 1770043 w 4509572"/>
              <a:gd name="connsiteY8" fmla="*/ 198303 h 1035585"/>
              <a:gd name="connsiteX9" fmla="*/ 2350266 w 4509572"/>
              <a:gd name="connsiteY9" fmla="*/ 198303 h 1035585"/>
              <a:gd name="connsiteX10" fmla="*/ 2486140 w 4509572"/>
              <a:gd name="connsiteY10" fmla="*/ 62429 h 1035585"/>
              <a:gd name="connsiteX11" fmla="*/ 2699133 w 4509572"/>
              <a:gd name="connsiteY11" fmla="*/ 62429 h 1035585"/>
              <a:gd name="connsiteX12" fmla="*/ 3033311 w 4509572"/>
              <a:gd name="connsiteY12" fmla="*/ 396607 h 1035585"/>
              <a:gd name="connsiteX13" fmla="*/ 3084723 w 4509572"/>
              <a:gd name="connsiteY13" fmla="*/ 396607 h 1035585"/>
              <a:gd name="connsiteX14" fmla="*/ 3125118 w 4509572"/>
              <a:gd name="connsiteY14" fmla="*/ 356212 h 1035585"/>
              <a:gd name="connsiteX15" fmla="*/ 3198564 w 4509572"/>
              <a:gd name="connsiteY15" fmla="*/ 356212 h 1035585"/>
              <a:gd name="connsiteX16" fmla="*/ 3257321 w 4509572"/>
              <a:gd name="connsiteY16" fmla="*/ 297455 h 1035585"/>
              <a:gd name="connsiteX17" fmla="*/ 3455625 w 4509572"/>
              <a:gd name="connsiteY17" fmla="*/ 297455 h 1035585"/>
              <a:gd name="connsiteX18" fmla="*/ 3642912 w 4509572"/>
              <a:gd name="connsiteY18" fmla="*/ 110168 h 1035585"/>
              <a:gd name="connsiteX19" fmla="*/ 4182738 w 4509572"/>
              <a:gd name="connsiteY19" fmla="*/ 110168 h 1035585"/>
              <a:gd name="connsiteX20" fmla="*/ 4509572 w 4509572"/>
              <a:gd name="connsiteY20" fmla="*/ 437002 h 1035585"/>
              <a:gd name="connsiteX21" fmla="*/ 4509572 w 4509572"/>
              <a:gd name="connsiteY21" fmla="*/ 807903 h 1035585"/>
              <a:gd name="connsiteX22" fmla="*/ 4285562 w 4509572"/>
              <a:gd name="connsiteY22" fmla="*/ 1031913 h 1035585"/>
              <a:gd name="connsiteX23" fmla="*/ 4285562 w 4509572"/>
              <a:gd name="connsiteY23" fmla="*/ 1035585 h 1035585"/>
              <a:gd name="connsiteX0" fmla="*/ 0 w 4509572"/>
              <a:gd name="connsiteY0" fmla="*/ 99151 h 1371342"/>
              <a:gd name="connsiteX1" fmla="*/ 422314 w 4509572"/>
              <a:gd name="connsiteY1" fmla="*/ 99151 h 1371342"/>
              <a:gd name="connsiteX2" fmla="*/ 473726 w 4509572"/>
              <a:gd name="connsiteY2" fmla="*/ 47739 h 1371342"/>
              <a:gd name="connsiteX3" fmla="*/ 793215 w 4509572"/>
              <a:gd name="connsiteY3" fmla="*/ 47739 h 1371342"/>
              <a:gd name="connsiteX4" fmla="*/ 840954 w 4509572"/>
              <a:gd name="connsiteY4" fmla="*/ 0 h 1371342"/>
              <a:gd name="connsiteX5" fmla="*/ 1380781 w 4509572"/>
              <a:gd name="connsiteY5" fmla="*/ 0 h 1371342"/>
              <a:gd name="connsiteX6" fmla="*/ 1443210 w 4509572"/>
              <a:gd name="connsiteY6" fmla="*/ 62429 h 1371342"/>
              <a:gd name="connsiteX7" fmla="*/ 1634169 w 4509572"/>
              <a:gd name="connsiteY7" fmla="*/ 62429 h 1371342"/>
              <a:gd name="connsiteX8" fmla="*/ 1770043 w 4509572"/>
              <a:gd name="connsiteY8" fmla="*/ 198303 h 1371342"/>
              <a:gd name="connsiteX9" fmla="*/ 2350266 w 4509572"/>
              <a:gd name="connsiteY9" fmla="*/ 198303 h 1371342"/>
              <a:gd name="connsiteX10" fmla="*/ 2486140 w 4509572"/>
              <a:gd name="connsiteY10" fmla="*/ 62429 h 1371342"/>
              <a:gd name="connsiteX11" fmla="*/ 2699133 w 4509572"/>
              <a:gd name="connsiteY11" fmla="*/ 62429 h 1371342"/>
              <a:gd name="connsiteX12" fmla="*/ 3033311 w 4509572"/>
              <a:gd name="connsiteY12" fmla="*/ 396607 h 1371342"/>
              <a:gd name="connsiteX13" fmla="*/ 3084723 w 4509572"/>
              <a:gd name="connsiteY13" fmla="*/ 396607 h 1371342"/>
              <a:gd name="connsiteX14" fmla="*/ 3125118 w 4509572"/>
              <a:gd name="connsiteY14" fmla="*/ 356212 h 1371342"/>
              <a:gd name="connsiteX15" fmla="*/ 3198564 w 4509572"/>
              <a:gd name="connsiteY15" fmla="*/ 356212 h 1371342"/>
              <a:gd name="connsiteX16" fmla="*/ 3257321 w 4509572"/>
              <a:gd name="connsiteY16" fmla="*/ 297455 h 1371342"/>
              <a:gd name="connsiteX17" fmla="*/ 3455625 w 4509572"/>
              <a:gd name="connsiteY17" fmla="*/ 297455 h 1371342"/>
              <a:gd name="connsiteX18" fmla="*/ 3642912 w 4509572"/>
              <a:gd name="connsiteY18" fmla="*/ 110168 h 1371342"/>
              <a:gd name="connsiteX19" fmla="*/ 4182738 w 4509572"/>
              <a:gd name="connsiteY19" fmla="*/ 110168 h 1371342"/>
              <a:gd name="connsiteX20" fmla="*/ 4509572 w 4509572"/>
              <a:gd name="connsiteY20" fmla="*/ 437002 h 1371342"/>
              <a:gd name="connsiteX21" fmla="*/ 4509572 w 4509572"/>
              <a:gd name="connsiteY21" fmla="*/ 807903 h 1371342"/>
              <a:gd name="connsiteX22" fmla="*/ 4285562 w 4509572"/>
              <a:gd name="connsiteY22" fmla="*/ 1031913 h 1371342"/>
              <a:gd name="connsiteX23" fmla="*/ 4223649 w 4509572"/>
              <a:gd name="connsiteY23" fmla="*/ 1371342 h 1371342"/>
              <a:gd name="connsiteX0" fmla="*/ 0 w 4509572"/>
              <a:gd name="connsiteY0" fmla="*/ 99151 h 1371342"/>
              <a:gd name="connsiteX1" fmla="*/ 422314 w 4509572"/>
              <a:gd name="connsiteY1" fmla="*/ 99151 h 1371342"/>
              <a:gd name="connsiteX2" fmla="*/ 473726 w 4509572"/>
              <a:gd name="connsiteY2" fmla="*/ 47739 h 1371342"/>
              <a:gd name="connsiteX3" fmla="*/ 793215 w 4509572"/>
              <a:gd name="connsiteY3" fmla="*/ 47739 h 1371342"/>
              <a:gd name="connsiteX4" fmla="*/ 840954 w 4509572"/>
              <a:gd name="connsiteY4" fmla="*/ 0 h 1371342"/>
              <a:gd name="connsiteX5" fmla="*/ 1380781 w 4509572"/>
              <a:gd name="connsiteY5" fmla="*/ 0 h 1371342"/>
              <a:gd name="connsiteX6" fmla="*/ 1443210 w 4509572"/>
              <a:gd name="connsiteY6" fmla="*/ 62429 h 1371342"/>
              <a:gd name="connsiteX7" fmla="*/ 1634169 w 4509572"/>
              <a:gd name="connsiteY7" fmla="*/ 62429 h 1371342"/>
              <a:gd name="connsiteX8" fmla="*/ 1770043 w 4509572"/>
              <a:gd name="connsiteY8" fmla="*/ 198303 h 1371342"/>
              <a:gd name="connsiteX9" fmla="*/ 2350266 w 4509572"/>
              <a:gd name="connsiteY9" fmla="*/ 198303 h 1371342"/>
              <a:gd name="connsiteX10" fmla="*/ 2486140 w 4509572"/>
              <a:gd name="connsiteY10" fmla="*/ 62429 h 1371342"/>
              <a:gd name="connsiteX11" fmla="*/ 2699133 w 4509572"/>
              <a:gd name="connsiteY11" fmla="*/ 62429 h 1371342"/>
              <a:gd name="connsiteX12" fmla="*/ 3033311 w 4509572"/>
              <a:gd name="connsiteY12" fmla="*/ 396607 h 1371342"/>
              <a:gd name="connsiteX13" fmla="*/ 3084723 w 4509572"/>
              <a:gd name="connsiteY13" fmla="*/ 396607 h 1371342"/>
              <a:gd name="connsiteX14" fmla="*/ 3125118 w 4509572"/>
              <a:gd name="connsiteY14" fmla="*/ 356212 h 1371342"/>
              <a:gd name="connsiteX15" fmla="*/ 3198564 w 4509572"/>
              <a:gd name="connsiteY15" fmla="*/ 356212 h 1371342"/>
              <a:gd name="connsiteX16" fmla="*/ 3257321 w 4509572"/>
              <a:gd name="connsiteY16" fmla="*/ 297455 h 1371342"/>
              <a:gd name="connsiteX17" fmla="*/ 3455625 w 4509572"/>
              <a:gd name="connsiteY17" fmla="*/ 297455 h 1371342"/>
              <a:gd name="connsiteX18" fmla="*/ 3642912 w 4509572"/>
              <a:gd name="connsiteY18" fmla="*/ 110168 h 1371342"/>
              <a:gd name="connsiteX19" fmla="*/ 4182738 w 4509572"/>
              <a:gd name="connsiteY19" fmla="*/ 110168 h 1371342"/>
              <a:gd name="connsiteX20" fmla="*/ 4509572 w 4509572"/>
              <a:gd name="connsiteY20" fmla="*/ 437002 h 1371342"/>
              <a:gd name="connsiteX21" fmla="*/ 4509572 w 4509572"/>
              <a:gd name="connsiteY21" fmla="*/ 807903 h 1371342"/>
              <a:gd name="connsiteX22" fmla="*/ 4342712 w 4509572"/>
              <a:gd name="connsiteY22" fmla="*/ 1041438 h 1371342"/>
              <a:gd name="connsiteX23" fmla="*/ 4223649 w 4509572"/>
              <a:gd name="connsiteY23" fmla="*/ 1371342 h 1371342"/>
              <a:gd name="connsiteX0" fmla="*/ 0 w 4509572"/>
              <a:gd name="connsiteY0" fmla="*/ 99151 h 1049873"/>
              <a:gd name="connsiteX1" fmla="*/ 422314 w 4509572"/>
              <a:gd name="connsiteY1" fmla="*/ 99151 h 1049873"/>
              <a:gd name="connsiteX2" fmla="*/ 473726 w 4509572"/>
              <a:gd name="connsiteY2" fmla="*/ 47739 h 1049873"/>
              <a:gd name="connsiteX3" fmla="*/ 793215 w 4509572"/>
              <a:gd name="connsiteY3" fmla="*/ 47739 h 1049873"/>
              <a:gd name="connsiteX4" fmla="*/ 840954 w 4509572"/>
              <a:gd name="connsiteY4" fmla="*/ 0 h 1049873"/>
              <a:gd name="connsiteX5" fmla="*/ 1380781 w 4509572"/>
              <a:gd name="connsiteY5" fmla="*/ 0 h 1049873"/>
              <a:gd name="connsiteX6" fmla="*/ 1443210 w 4509572"/>
              <a:gd name="connsiteY6" fmla="*/ 62429 h 1049873"/>
              <a:gd name="connsiteX7" fmla="*/ 1634169 w 4509572"/>
              <a:gd name="connsiteY7" fmla="*/ 62429 h 1049873"/>
              <a:gd name="connsiteX8" fmla="*/ 1770043 w 4509572"/>
              <a:gd name="connsiteY8" fmla="*/ 198303 h 1049873"/>
              <a:gd name="connsiteX9" fmla="*/ 2350266 w 4509572"/>
              <a:gd name="connsiteY9" fmla="*/ 198303 h 1049873"/>
              <a:gd name="connsiteX10" fmla="*/ 2486140 w 4509572"/>
              <a:gd name="connsiteY10" fmla="*/ 62429 h 1049873"/>
              <a:gd name="connsiteX11" fmla="*/ 2699133 w 4509572"/>
              <a:gd name="connsiteY11" fmla="*/ 62429 h 1049873"/>
              <a:gd name="connsiteX12" fmla="*/ 3033311 w 4509572"/>
              <a:gd name="connsiteY12" fmla="*/ 396607 h 1049873"/>
              <a:gd name="connsiteX13" fmla="*/ 3084723 w 4509572"/>
              <a:gd name="connsiteY13" fmla="*/ 396607 h 1049873"/>
              <a:gd name="connsiteX14" fmla="*/ 3125118 w 4509572"/>
              <a:gd name="connsiteY14" fmla="*/ 356212 h 1049873"/>
              <a:gd name="connsiteX15" fmla="*/ 3198564 w 4509572"/>
              <a:gd name="connsiteY15" fmla="*/ 356212 h 1049873"/>
              <a:gd name="connsiteX16" fmla="*/ 3257321 w 4509572"/>
              <a:gd name="connsiteY16" fmla="*/ 297455 h 1049873"/>
              <a:gd name="connsiteX17" fmla="*/ 3455625 w 4509572"/>
              <a:gd name="connsiteY17" fmla="*/ 297455 h 1049873"/>
              <a:gd name="connsiteX18" fmla="*/ 3642912 w 4509572"/>
              <a:gd name="connsiteY18" fmla="*/ 110168 h 1049873"/>
              <a:gd name="connsiteX19" fmla="*/ 4182738 w 4509572"/>
              <a:gd name="connsiteY19" fmla="*/ 110168 h 1049873"/>
              <a:gd name="connsiteX20" fmla="*/ 4509572 w 4509572"/>
              <a:gd name="connsiteY20" fmla="*/ 437002 h 1049873"/>
              <a:gd name="connsiteX21" fmla="*/ 4509572 w 4509572"/>
              <a:gd name="connsiteY21" fmla="*/ 807903 h 1049873"/>
              <a:gd name="connsiteX22" fmla="*/ 4342712 w 4509572"/>
              <a:gd name="connsiteY22" fmla="*/ 1041438 h 1049873"/>
              <a:gd name="connsiteX23" fmla="*/ 4416530 w 4509572"/>
              <a:gd name="connsiteY23" fmla="*/ 1049873 h 1049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509572" h="1049873">
                <a:moveTo>
                  <a:pt x="0" y="99151"/>
                </a:moveTo>
                <a:lnTo>
                  <a:pt x="422314" y="99151"/>
                </a:lnTo>
                <a:lnTo>
                  <a:pt x="473726" y="47739"/>
                </a:lnTo>
                <a:lnTo>
                  <a:pt x="793215" y="47739"/>
                </a:lnTo>
                <a:lnTo>
                  <a:pt x="840954" y="0"/>
                </a:lnTo>
                <a:lnTo>
                  <a:pt x="1380781" y="0"/>
                </a:lnTo>
                <a:lnTo>
                  <a:pt x="1443210" y="62429"/>
                </a:lnTo>
                <a:lnTo>
                  <a:pt x="1634169" y="62429"/>
                </a:lnTo>
                <a:lnTo>
                  <a:pt x="1770043" y="198303"/>
                </a:lnTo>
                <a:lnTo>
                  <a:pt x="2350266" y="198303"/>
                </a:lnTo>
                <a:lnTo>
                  <a:pt x="2486140" y="62429"/>
                </a:lnTo>
                <a:lnTo>
                  <a:pt x="2699133" y="62429"/>
                </a:lnTo>
                <a:lnTo>
                  <a:pt x="3033311" y="396607"/>
                </a:lnTo>
                <a:lnTo>
                  <a:pt x="3084723" y="396607"/>
                </a:lnTo>
                <a:lnTo>
                  <a:pt x="3125118" y="356212"/>
                </a:lnTo>
                <a:lnTo>
                  <a:pt x="3198564" y="356212"/>
                </a:lnTo>
                <a:lnTo>
                  <a:pt x="3257321" y="297455"/>
                </a:lnTo>
                <a:lnTo>
                  <a:pt x="3455625" y="297455"/>
                </a:lnTo>
                <a:lnTo>
                  <a:pt x="3642912" y="110168"/>
                </a:lnTo>
                <a:lnTo>
                  <a:pt x="4182738" y="110168"/>
                </a:lnTo>
                <a:lnTo>
                  <a:pt x="4509572" y="437002"/>
                </a:lnTo>
                <a:lnTo>
                  <a:pt x="4509572" y="807903"/>
                </a:lnTo>
                <a:lnTo>
                  <a:pt x="4342712" y="1041438"/>
                </a:lnTo>
                <a:lnTo>
                  <a:pt x="4416530" y="1049873"/>
                </a:lnTo>
              </a:path>
            </a:pathLst>
          </a:custGeom>
          <a:noFill/>
          <a:ln w="38100" cap="rnd">
            <a:solidFill>
              <a:schemeClr val="accent1"/>
            </a:solidFill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6" name="Полилиния 205"/>
          <p:cNvSpPr/>
          <p:nvPr/>
        </p:nvSpPr>
        <p:spPr>
          <a:xfrm>
            <a:off x="2340495" y="4069034"/>
            <a:ext cx="4509572" cy="1052253"/>
          </a:xfrm>
          <a:custGeom>
            <a:avLst/>
            <a:gdLst>
              <a:gd name="connsiteX0" fmla="*/ 0 w 4509572"/>
              <a:gd name="connsiteY0" fmla="*/ 99151 h 1035585"/>
              <a:gd name="connsiteX1" fmla="*/ 422314 w 4509572"/>
              <a:gd name="connsiteY1" fmla="*/ 99151 h 1035585"/>
              <a:gd name="connsiteX2" fmla="*/ 473726 w 4509572"/>
              <a:gd name="connsiteY2" fmla="*/ 47739 h 1035585"/>
              <a:gd name="connsiteX3" fmla="*/ 793215 w 4509572"/>
              <a:gd name="connsiteY3" fmla="*/ 47739 h 1035585"/>
              <a:gd name="connsiteX4" fmla="*/ 840954 w 4509572"/>
              <a:gd name="connsiteY4" fmla="*/ 0 h 1035585"/>
              <a:gd name="connsiteX5" fmla="*/ 1380781 w 4509572"/>
              <a:gd name="connsiteY5" fmla="*/ 0 h 1035585"/>
              <a:gd name="connsiteX6" fmla="*/ 1443210 w 4509572"/>
              <a:gd name="connsiteY6" fmla="*/ 62429 h 1035585"/>
              <a:gd name="connsiteX7" fmla="*/ 1634169 w 4509572"/>
              <a:gd name="connsiteY7" fmla="*/ 62429 h 1035585"/>
              <a:gd name="connsiteX8" fmla="*/ 1770043 w 4509572"/>
              <a:gd name="connsiteY8" fmla="*/ 198303 h 1035585"/>
              <a:gd name="connsiteX9" fmla="*/ 2350266 w 4509572"/>
              <a:gd name="connsiteY9" fmla="*/ 198303 h 1035585"/>
              <a:gd name="connsiteX10" fmla="*/ 2486140 w 4509572"/>
              <a:gd name="connsiteY10" fmla="*/ 62429 h 1035585"/>
              <a:gd name="connsiteX11" fmla="*/ 2699133 w 4509572"/>
              <a:gd name="connsiteY11" fmla="*/ 62429 h 1035585"/>
              <a:gd name="connsiteX12" fmla="*/ 3033311 w 4509572"/>
              <a:gd name="connsiteY12" fmla="*/ 396607 h 1035585"/>
              <a:gd name="connsiteX13" fmla="*/ 3084723 w 4509572"/>
              <a:gd name="connsiteY13" fmla="*/ 396607 h 1035585"/>
              <a:gd name="connsiteX14" fmla="*/ 3125118 w 4509572"/>
              <a:gd name="connsiteY14" fmla="*/ 356212 h 1035585"/>
              <a:gd name="connsiteX15" fmla="*/ 3198564 w 4509572"/>
              <a:gd name="connsiteY15" fmla="*/ 356212 h 1035585"/>
              <a:gd name="connsiteX16" fmla="*/ 3257321 w 4509572"/>
              <a:gd name="connsiteY16" fmla="*/ 297455 h 1035585"/>
              <a:gd name="connsiteX17" fmla="*/ 3455625 w 4509572"/>
              <a:gd name="connsiteY17" fmla="*/ 297455 h 1035585"/>
              <a:gd name="connsiteX18" fmla="*/ 3642912 w 4509572"/>
              <a:gd name="connsiteY18" fmla="*/ 110168 h 1035585"/>
              <a:gd name="connsiteX19" fmla="*/ 4182738 w 4509572"/>
              <a:gd name="connsiteY19" fmla="*/ 110168 h 1035585"/>
              <a:gd name="connsiteX20" fmla="*/ 4509572 w 4509572"/>
              <a:gd name="connsiteY20" fmla="*/ 437002 h 1035585"/>
              <a:gd name="connsiteX21" fmla="*/ 4509572 w 4509572"/>
              <a:gd name="connsiteY21" fmla="*/ 807903 h 1035585"/>
              <a:gd name="connsiteX22" fmla="*/ 4285562 w 4509572"/>
              <a:gd name="connsiteY22" fmla="*/ 1031913 h 1035585"/>
              <a:gd name="connsiteX23" fmla="*/ 4285562 w 4509572"/>
              <a:gd name="connsiteY23" fmla="*/ 1035585 h 1035585"/>
              <a:gd name="connsiteX0" fmla="*/ 0 w 4911830"/>
              <a:gd name="connsiteY0" fmla="*/ 99151 h 1102260"/>
              <a:gd name="connsiteX1" fmla="*/ 422314 w 4911830"/>
              <a:gd name="connsiteY1" fmla="*/ 99151 h 1102260"/>
              <a:gd name="connsiteX2" fmla="*/ 473726 w 4911830"/>
              <a:gd name="connsiteY2" fmla="*/ 47739 h 1102260"/>
              <a:gd name="connsiteX3" fmla="*/ 793215 w 4911830"/>
              <a:gd name="connsiteY3" fmla="*/ 47739 h 1102260"/>
              <a:gd name="connsiteX4" fmla="*/ 840954 w 4911830"/>
              <a:gd name="connsiteY4" fmla="*/ 0 h 1102260"/>
              <a:gd name="connsiteX5" fmla="*/ 1380781 w 4911830"/>
              <a:gd name="connsiteY5" fmla="*/ 0 h 1102260"/>
              <a:gd name="connsiteX6" fmla="*/ 1443210 w 4911830"/>
              <a:gd name="connsiteY6" fmla="*/ 62429 h 1102260"/>
              <a:gd name="connsiteX7" fmla="*/ 1634169 w 4911830"/>
              <a:gd name="connsiteY7" fmla="*/ 62429 h 1102260"/>
              <a:gd name="connsiteX8" fmla="*/ 1770043 w 4911830"/>
              <a:gd name="connsiteY8" fmla="*/ 198303 h 1102260"/>
              <a:gd name="connsiteX9" fmla="*/ 2350266 w 4911830"/>
              <a:gd name="connsiteY9" fmla="*/ 198303 h 1102260"/>
              <a:gd name="connsiteX10" fmla="*/ 2486140 w 4911830"/>
              <a:gd name="connsiteY10" fmla="*/ 62429 h 1102260"/>
              <a:gd name="connsiteX11" fmla="*/ 2699133 w 4911830"/>
              <a:gd name="connsiteY11" fmla="*/ 62429 h 1102260"/>
              <a:gd name="connsiteX12" fmla="*/ 3033311 w 4911830"/>
              <a:gd name="connsiteY12" fmla="*/ 396607 h 1102260"/>
              <a:gd name="connsiteX13" fmla="*/ 3084723 w 4911830"/>
              <a:gd name="connsiteY13" fmla="*/ 396607 h 1102260"/>
              <a:gd name="connsiteX14" fmla="*/ 3125118 w 4911830"/>
              <a:gd name="connsiteY14" fmla="*/ 356212 h 1102260"/>
              <a:gd name="connsiteX15" fmla="*/ 3198564 w 4911830"/>
              <a:gd name="connsiteY15" fmla="*/ 356212 h 1102260"/>
              <a:gd name="connsiteX16" fmla="*/ 3257321 w 4911830"/>
              <a:gd name="connsiteY16" fmla="*/ 297455 h 1102260"/>
              <a:gd name="connsiteX17" fmla="*/ 3455625 w 4911830"/>
              <a:gd name="connsiteY17" fmla="*/ 297455 h 1102260"/>
              <a:gd name="connsiteX18" fmla="*/ 3642912 w 4911830"/>
              <a:gd name="connsiteY18" fmla="*/ 110168 h 1102260"/>
              <a:gd name="connsiteX19" fmla="*/ 4182738 w 4911830"/>
              <a:gd name="connsiteY19" fmla="*/ 110168 h 1102260"/>
              <a:gd name="connsiteX20" fmla="*/ 4509572 w 4911830"/>
              <a:gd name="connsiteY20" fmla="*/ 437002 h 1102260"/>
              <a:gd name="connsiteX21" fmla="*/ 4509572 w 4911830"/>
              <a:gd name="connsiteY21" fmla="*/ 807903 h 1102260"/>
              <a:gd name="connsiteX22" fmla="*/ 4285562 w 4911830"/>
              <a:gd name="connsiteY22" fmla="*/ 1031913 h 1102260"/>
              <a:gd name="connsiteX23" fmla="*/ 4911830 w 4911830"/>
              <a:gd name="connsiteY23" fmla="*/ 1102260 h 1102260"/>
              <a:gd name="connsiteX0" fmla="*/ 0 w 4911830"/>
              <a:gd name="connsiteY0" fmla="*/ 99151 h 1102260"/>
              <a:gd name="connsiteX1" fmla="*/ 422314 w 4911830"/>
              <a:gd name="connsiteY1" fmla="*/ 99151 h 1102260"/>
              <a:gd name="connsiteX2" fmla="*/ 473726 w 4911830"/>
              <a:gd name="connsiteY2" fmla="*/ 47739 h 1102260"/>
              <a:gd name="connsiteX3" fmla="*/ 793215 w 4911830"/>
              <a:gd name="connsiteY3" fmla="*/ 47739 h 1102260"/>
              <a:gd name="connsiteX4" fmla="*/ 840954 w 4911830"/>
              <a:gd name="connsiteY4" fmla="*/ 0 h 1102260"/>
              <a:gd name="connsiteX5" fmla="*/ 1380781 w 4911830"/>
              <a:gd name="connsiteY5" fmla="*/ 0 h 1102260"/>
              <a:gd name="connsiteX6" fmla="*/ 1443210 w 4911830"/>
              <a:gd name="connsiteY6" fmla="*/ 62429 h 1102260"/>
              <a:gd name="connsiteX7" fmla="*/ 1634169 w 4911830"/>
              <a:gd name="connsiteY7" fmla="*/ 62429 h 1102260"/>
              <a:gd name="connsiteX8" fmla="*/ 1770043 w 4911830"/>
              <a:gd name="connsiteY8" fmla="*/ 198303 h 1102260"/>
              <a:gd name="connsiteX9" fmla="*/ 2350266 w 4911830"/>
              <a:gd name="connsiteY9" fmla="*/ 198303 h 1102260"/>
              <a:gd name="connsiteX10" fmla="*/ 2486140 w 4911830"/>
              <a:gd name="connsiteY10" fmla="*/ 62429 h 1102260"/>
              <a:gd name="connsiteX11" fmla="*/ 2699133 w 4911830"/>
              <a:gd name="connsiteY11" fmla="*/ 62429 h 1102260"/>
              <a:gd name="connsiteX12" fmla="*/ 3033311 w 4911830"/>
              <a:gd name="connsiteY12" fmla="*/ 396607 h 1102260"/>
              <a:gd name="connsiteX13" fmla="*/ 3084723 w 4911830"/>
              <a:gd name="connsiteY13" fmla="*/ 396607 h 1102260"/>
              <a:gd name="connsiteX14" fmla="*/ 3125118 w 4911830"/>
              <a:gd name="connsiteY14" fmla="*/ 356212 h 1102260"/>
              <a:gd name="connsiteX15" fmla="*/ 3198564 w 4911830"/>
              <a:gd name="connsiteY15" fmla="*/ 356212 h 1102260"/>
              <a:gd name="connsiteX16" fmla="*/ 3257321 w 4911830"/>
              <a:gd name="connsiteY16" fmla="*/ 297455 h 1102260"/>
              <a:gd name="connsiteX17" fmla="*/ 3455625 w 4911830"/>
              <a:gd name="connsiteY17" fmla="*/ 297455 h 1102260"/>
              <a:gd name="connsiteX18" fmla="*/ 3642912 w 4911830"/>
              <a:gd name="connsiteY18" fmla="*/ 110168 h 1102260"/>
              <a:gd name="connsiteX19" fmla="*/ 4182738 w 4911830"/>
              <a:gd name="connsiteY19" fmla="*/ 110168 h 1102260"/>
              <a:gd name="connsiteX20" fmla="*/ 4509572 w 4911830"/>
              <a:gd name="connsiteY20" fmla="*/ 437002 h 1102260"/>
              <a:gd name="connsiteX21" fmla="*/ 4509572 w 4911830"/>
              <a:gd name="connsiteY21" fmla="*/ 807903 h 1102260"/>
              <a:gd name="connsiteX22" fmla="*/ 4337949 w 4911830"/>
              <a:gd name="connsiteY22" fmla="*/ 1050963 h 1102260"/>
              <a:gd name="connsiteX23" fmla="*/ 4911830 w 4911830"/>
              <a:gd name="connsiteY23" fmla="*/ 1102260 h 1102260"/>
              <a:gd name="connsiteX0" fmla="*/ 0 w 4509572"/>
              <a:gd name="connsiteY0" fmla="*/ 99151 h 1052253"/>
              <a:gd name="connsiteX1" fmla="*/ 422314 w 4509572"/>
              <a:gd name="connsiteY1" fmla="*/ 99151 h 1052253"/>
              <a:gd name="connsiteX2" fmla="*/ 473726 w 4509572"/>
              <a:gd name="connsiteY2" fmla="*/ 47739 h 1052253"/>
              <a:gd name="connsiteX3" fmla="*/ 793215 w 4509572"/>
              <a:gd name="connsiteY3" fmla="*/ 47739 h 1052253"/>
              <a:gd name="connsiteX4" fmla="*/ 840954 w 4509572"/>
              <a:gd name="connsiteY4" fmla="*/ 0 h 1052253"/>
              <a:gd name="connsiteX5" fmla="*/ 1380781 w 4509572"/>
              <a:gd name="connsiteY5" fmla="*/ 0 h 1052253"/>
              <a:gd name="connsiteX6" fmla="*/ 1443210 w 4509572"/>
              <a:gd name="connsiteY6" fmla="*/ 62429 h 1052253"/>
              <a:gd name="connsiteX7" fmla="*/ 1634169 w 4509572"/>
              <a:gd name="connsiteY7" fmla="*/ 62429 h 1052253"/>
              <a:gd name="connsiteX8" fmla="*/ 1770043 w 4509572"/>
              <a:gd name="connsiteY8" fmla="*/ 198303 h 1052253"/>
              <a:gd name="connsiteX9" fmla="*/ 2350266 w 4509572"/>
              <a:gd name="connsiteY9" fmla="*/ 198303 h 1052253"/>
              <a:gd name="connsiteX10" fmla="*/ 2486140 w 4509572"/>
              <a:gd name="connsiteY10" fmla="*/ 62429 h 1052253"/>
              <a:gd name="connsiteX11" fmla="*/ 2699133 w 4509572"/>
              <a:gd name="connsiteY11" fmla="*/ 62429 h 1052253"/>
              <a:gd name="connsiteX12" fmla="*/ 3033311 w 4509572"/>
              <a:gd name="connsiteY12" fmla="*/ 396607 h 1052253"/>
              <a:gd name="connsiteX13" fmla="*/ 3084723 w 4509572"/>
              <a:gd name="connsiteY13" fmla="*/ 396607 h 1052253"/>
              <a:gd name="connsiteX14" fmla="*/ 3125118 w 4509572"/>
              <a:gd name="connsiteY14" fmla="*/ 356212 h 1052253"/>
              <a:gd name="connsiteX15" fmla="*/ 3198564 w 4509572"/>
              <a:gd name="connsiteY15" fmla="*/ 356212 h 1052253"/>
              <a:gd name="connsiteX16" fmla="*/ 3257321 w 4509572"/>
              <a:gd name="connsiteY16" fmla="*/ 297455 h 1052253"/>
              <a:gd name="connsiteX17" fmla="*/ 3455625 w 4509572"/>
              <a:gd name="connsiteY17" fmla="*/ 297455 h 1052253"/>
              <a:gd name="connsiteX18" fmla="*/ 3642912 w 4509572"/>
              <a:gd name="connsiteY18" fmla="*/ 110168 h 1052253"/>
              <a:gd name="connsiteX19" fmla="*/ 4182738 w 4509572"/>
              <a:gd name="connsiteY19" fmla="*/ 110168 h 1052253"/>
              <a:gd name="connsiteX20" fmla="*/ 4509572 w 4509572"/>
              <a:gd name="connsiteY20" fmla="*/ 437002 h 1052253"/>
              <a:gd name="connsiteX21" fmla="*/ 4509572 w 4509572"/>
              <a:gd name="connsiteY21" fmla="*/ 807903 h 1052253"/>
              <a:gd name="connsiteX22" fmla="*/ 4337949 w 4509572"/>
              <a:gd name="connsiteY22" fmla="*/ 1050963 h 1052253"/>
              <a:gd name="connsiteX23" fmla="*/ 4435580 w 4509572"/>
              <a:gd name="connsiteY23" fmla="*/ 1052253 h 1052253"/>
              <a:gd name="connsiteX0" fmla="*/ 0 w 4509572"/>
              <a:gd name="connsiteY0" fmla="*/ 99151 h 1052253"/>
              <a:gd name="connsiteX1" fmla="*/ 422314 w 4509572"/>
              <a:gd name="connsiteY1" fmla="*/ 99151 h 1052253"/>
              <a:gd name="connsiteX2" fmla="*/ 473726 w 4509572"/>
              <a:gd name="connsiteY2" fmla="*/ 47739 h 1052253"/>
              <a:gd name="connsiteX3" fmla="*/ 793215 w 4509572"/>
              <a:gd name="connsiteY3" fmla="*/ 47739 h 1052253"/>
              <a:gd name="connsiteX4" fmla="*/ 840954 w 4509572"/>
              <a:gd name="connsiteY4" fmla="*/ 0 h 1052253"/>
              <a:gd name="connsiteX5" fmla="*/ 1380781 w 4509572"/>
              <a:gd name="connsiteY5" fmla="*/ 0 h 1052253"/>
              <a:gd name="connsiteX6" fmla="*/ 1443210 w 4509572"/>
              <a:gd name="connsiteY6" fmla="*/ 62429 h 1052253"/>
              <a:gd name="connsiteX7" fmla="*/ 1634169 w 4509572"/>
              <a:gd name="connsiteY7" fmla="*/ 62429 h 1052253"/>
              <a:gd name="connsiteX8" fmla="*/ 1770043 w 4509572"/>
              <a:gd name="connsiteY8" fmla="*/ 198303 h 1052253"/>
              <a:gd name="connsiteX9" fmla="*/ 2350266 w 4509572"/>
              <a:gd name="connsiteY9" fmla="*/ 198303 h 1052253"/>
              <a:gd name="connsiteX10" fmla="*/ 2486140 w 4509572"/>
              <a:gd name="connsiteY10" fmla="*/ 62429 h 1052253"/>
              <a:gd name="connsiteX11" fmla="*/ 2699133 w 4509572"/>
              <a:gd name="connsiteY11" fmla="*/ 62429 h 1052253"/>
              <a:gd name="connsiteX12" fmla="*/ 3033311 w 4509572"/>
              <a:gd name="connsiteY12" fmla="*/ 396607 h 1052253"/>
              <a:gd name="connsiteX13" fmla="*/ 3084723 w 4509572"/>
              <a:gd name="connsiteY13" fmla="*/ 396607 h 1052253"/>
              <a:gd name="connsiteX14" fmla="*/ 3125118 w 4509572"/>
              <a:gd name="connsiteY14" fmla="*/ 356212 h 1052253"/>
              <a:gd name="connsiteX15" fmla="*/ 3198564 w 4509572"/>
              <a:gd name="connsiteY15" fmla="*/ 356212 h 1052253"/>
              <a:gd name="connsiteX16" fmla="*/ 3257321 w 4509572"/>
              <a:gd name="connsiteY16" fmla="*/ 297455 h 1052253"/>
              <a:gd name="connsiteX17" fmla="*/ 3455625 w 4509572"/>
              <a:gd name="connsiteY17" fmla="*/ 297455 h 1052253"/>
              <a:gd name="connsiteX18" fmla="*/ 3642912 w 4509572"/>
              <a:gd name="connsiteY18" fmla="*/ 110168 h 1052253"/>
              <a:gd name="connsiteX19" fmla="*/ 4182738 w 4509572"/>
              <a:gd name="connsiteY19" fmla="*/ 110168 h 1052253"/>
              <a:gd name="connsiteX20" fmla="*/ 4509572 w 4509572"/>
              <a:gd name="connsiteY20" fmla="*/ 437002 h 1052253"/>
              <a:gd name="connsiteX21" fmla="*/ 4509572 w 4509572"/>
              <a:gd name="connsiteY21" fmla="*/ 807903 h 1052253"/>
              <a:gd name="connsiteX22" fmla="*/ 4337949 w 4509572"/>
              <a:gd name="connsiteY22" fmla="*/ 1036676 h 1052253"/>
              <a:gd name="connsiteX23" fmla="*/ 4435580 w 4509572"/>
              <a:gd name="connsiteY23" fmla="*/ 1052253 h 1052253"/>
              <a:gd name="connsiteX0" fmla="*/ 0 w 4509572"/>
              <a:gd name="connsiteY0" fmla="*/ 99151 h 1061778"/>
              <a:gd name="connsiteX1" fmla="*/ 422314 w 4509572"/>
              <a:gd name="connsiteY1" fmla="*/ 99151 h 1061778"/>
              <a:gd name="connsiteX2" fmla="*/ 473726 w 4509572"/>
              <a:gd name="connsiteY2" fmla="*/ 47739 h 1061778"/>
              <a:gd name="connsiteX3" fmla="*/ 793215 w 4509572"/>
              <a:gd name="connsiteY3" fmla="*/ 47739 h 1061778"/>
              <a:gd name="connsiteX4" fmla="*/ 840954 w 4509572"/>
              <a:gd name="connsiteY4" fmla="*/ 0 h 1061778"/>
              <a:gd name="connsiteX5" fmla="*/ 1380781 w 4509572"/>
              <a:gd name="connsiteY5" fmla="*/ 0 h 1061778"/>
              <a:gd name="connsiteX6" fmla="*/ 1443210 w 4509572"/>
              <a:gd name="connsiteY6" fmla="*/ 62429 h 1061778"/>
              <a:gd name="connsiteX7" fmla="*/ 1634169 w 4509572"/>
              <a:gd name="connsiteY7" fmla="*/ 62429 h 1061778"/>
              <a:gd name="connsiteX8" fmla="*/ 1770043 w 4509572"/>
              <a:gd name="connsiteY8" fmla="*/ 198303 h 1061778"/>
              <a:gd name="connsiteX9" fmla="*/ 2350266 w 4509572"/>
              <a:gd name="connsiteY9" fmla="*/ 198303 h 1061778"/>
              <a:gd name="connsiteX10" fmla="*/ 2486140 w 4509572"/>
              <a:gd name="connsiteY10" fmla="*/ 62429 h 1061778"/>
              <a:gd name="connsiteX11" fmla="*/ 2699133 w 4509572"/>
              <a:gd name="connsiteY11" fmla="*/ 62429 h 1061778"/>
              <a:gd name="connsiteX12" fmla="*/ 3033311 w 4509572"/>
              <a:gd name="connsiteY12" fmla="*/ 396607 h 1061778"/>
              <a:gd name="connsiteX13" fmla="*/ 3084723 w 4509572"/>
              <a:gd name="connsiteY13" fmla="*/ 396607 h 1061778"/>
              <a:gd name="connsiteX14" fmla="*/ 3125118 w 4509572"/>
              <a:gd name="connsiteY14" fmla="*/ 356212 h 1061778"/>
              <a:gd name="connsiteX15" fmla="*/ 3198564 w 4509572"/>
              <a:gd name="connsiteY15" fmla="*/ 356212 h 1061778"/>
              <a:gd name="connsiteX16" fmla="*/ 3257321 w 4509572"/>
              <a:gd name="connsiteY16" fmla="*/ 297455 h 1061778"/>
              <a:gd name="connsiteX17" fmla="*/ 3455625 w 4509572"/>
              <a:gd name="connsiteY17" fmla="*/ 297455 h 1061778"/>
              <a:gd name="connsiteX18" fmla="*/ 3642912 w 4509572"/>
              <a:gd name="connsiteY18" fmla="*/ 110168 h 1061778"/>
              <a:gd name="connsiteX19" fmla="*/ 4182738 w 4509572"/>
              <a:gd name="connsiteY19" fmla="*/ 110168 h 1061778"/>
              <a:gd name="connsiteX20" fmla="*/ 4509572 w 4509572"/>
              <a:gd name="connsiteY20" fmla="*/ 437002 h 1061778"/>
              <a:gd name="connsiteX21" fmla="*/ 4509572 w 4509572"/>
              <a:gd name="connsiteY21" fmla="*/ 807903 h 1061778"/>
              <a:gd name="connsiteX22" fmla="*/ 4337949 w 4509572"/>
              <a:gd name="connsiteY22" fmla="*/ 1036676 h 1061778"/>
              <a:gd name="connsiteX23" fmla="*/ 4411767 w 4509572"/>
              <a:gd name="connsiteY23" fmla="*/ 1061778 h 1061778"/>
              <a:gd name="connsiteX0" fmla="*/ 0 w 4509572"/>
              <a:gd name="connsiteY0" fmla="*/ 99151 h 1210573"/>
              <a:gd name="connsiteX1" fmla="*/ 422314 w 4509572"/>
              <a:gd name="connsiteY1" fmla="*/ 99151 h 1210573"/>
              <a:gd name="connsiteX2" fmla="*/ 473726 w 4509572"/>
              <a:gd name="connsiteY2" fmla="*/ 47739 h 1210573"/>
              <a:gd name="connsiteX3" fmla="*/ 793215 w 4509572"/>
              <a:gd name="connsiteY3" fmla="*/ 47739 h 1210573"/>
              <a:gd name="connsiteX4" fmla="*/ 840954 w 4509572"/>
              <a:gd name="connsiteY4" fmla="*/ 0 h 1210573"/>
              <a:gd name="connsiteX5" fmla="*/ 1380781 w 4509572"/>
              <a:gd name="connsiteY5" fmla="*/ 0 h 1210573"/>
              <a:gd name="connsiteX6" fmla="*/ 1443210 w 4509572"/>
              <a:gd name="connsiteY6" fmla="*/ 62429 h 1210573"/>
              <a:gd name="connsiteX7" fmla="*/ 1634169 w 4509572"/>
              <a:gd name="connsiteY7" fmla="*/ 62429 h 1210573"/>
              <a:gd name="connsiteX8" fmla="*/ 1770043 w 4509572"/>
              <a:gd name="connsiteY8" fmla="*/ 198303 h 1210573"/>
              <a:gd name="connsiteX9" fmla="*/ 2350266 w 4509572"/>
              <a:gd name="connsiteY9" fmla="*/ 198303 h 1210573"/>
              <a:gd name="connsiteX10" fmla="*/ 2486140 w 4509572"/>
              <a:gd name="connsiteY10" fmla="*/ 62429 h 1210573"/>
              <a:gd name="connsiteX11" fmla="*/ 2699133 w 4509572"/>
              <a:gd name="connsiteY11" fmla="*/ 62429 h 1210573"/>
              <a:gd name="connsiteX12" fmla="*/ 3033311 w 4509572"/>
              <a:gd name="connsiteY12" fmla="*/ 396607 h 1210573"/>
              <a:gd name="connsiteX13" fmla="*/ 3084723 w 4509572"/>
              <a:gd name="connsiteY13" fmla="*/ 396607 h 1210573"/>
              <a:gd name="connsiteX14" fmla="*/ 3125118 w 4509572"/>
              <a:gd name="connsiteY14" fmla="*/ 356212 h 1210573"/>
              <a:gd name="connsiteX15" fmla="*/ 3198564 w 4509572"/>
              <a:gd name="connsiteY15" fmla="*/ 356212 h 1210573"/>
              <a:gd name="connsiteX16" fmla="*/ 3257321 w 4509572"/>
              <a:gd name="connsiteY16" fmla="*/ 297455 h 1210573"/>
              <a:gd name="connsiteX17" fmla="*/ 3455625 w 4509572"/>
              <a:gd name="connsiteY17" fmla="*/ 297455 h 1210573"/>
              <a:gd name="connsiteX18" fmla="*/ 3642912 w 4509572"/>
              <a:gd name="connsiteY18" fmla="*/ 110168 h 1210573"/>
              <a:gd name="connsiteX19" fmla="*/ 4182738 w 4509572"/>
              <a:gd name="connsiteY19" fmla="*/ 110168 h 1210573"/>
              <a:gd name="connsiteX20" fmla="*/ 4509572 w 4509572"/>
              <a:gd name="connsiteY20" fmla="*/ 437002 h 1210573"/>
              <a:gd name="connsiteX21" fmla="*/ 4509572 w 4509572"/>
              <a:gd name="connsiteY21" fmla="*/ 807903 h 1210573"/>
              <a:gd name="connsiteX22" fmla="*/ 4337949 w 4509572"/>
              <a:gd name="connsiteY22" fmla="*/ 1036676 h 1210573"/>
              <a:gd name="connsiteX23" fmla="*/ 4411767 w 4509572"/>
              <a:gd name="connsiteY23" fmla="*/ 1061778 h 1210573"/>
              <a:gd name="connsiteX0" fmla="*/ 0 w 4509572"/>
              <a:gd name="connsiteY0" fmla="*/ 99151 h 1061778"/>
              <a:gd name="connsiteX1" fmla="*/ 422314 w 4509572"/>
              <a:gd name="connsiteY1" fmla="*/ 99151 h 1061778"/>
              <a:gd name="connsiteX2" fmla="*/ 473726 w 4509572"/>
              <a:gd name="connsiteY2" fmla="*/ 47739 h 1061778"/>
              <a:gd name="connsiteX3" fmla="*/ 793215 w 4509572"/>
              <a:gd name="connsiteY3" fmla="*/ 47739 h 1061778"/>
              <a:gd name="connsiteX4" fmla="*/ 840954 w 4509572"/>
              <a:gd name="connsiteY4" fmla="*/ 0 h 1061778"/>
              <a:gd name="connsiteX5" fmla="*/ 1380781 w 4509572"/>
              <a:gd name="connsiteY5" fmla="*/ 0 h 1061778"/>
              <a:gd name="connsiteX6" fmla="*/ 1443210 w 4509572"/>
              <a:gd name="connsiteY6" fmla="*/ 62429 h 1061778"/>
              <a:gd name="connsiteX7" fmla="*/ 1634169 w 4509572"/>
              <a:gd name="connsiteY7" fmla="*/ 62429 h 1061778"/>
              <a:gd name="connsiteX8" fmla="*/ 1770043 w 4509572"/>
              <a:gd name="connsiteY8" fmla="*/ 198303 h 1061778"/>
              <a:gd name="connsiteX9" fmla="*/ 2350266 w 4509572"/>
              <a:gd name="connsiteY9" fmla="*/ 198303 h 1061778"/>
              <a:gd name="connsiteX10" fmla="*/ 2486140 w 4509572"/>
              <a:gd name="connsiteY10" fmla="*/ 62429 h 1061778"/>
              <a:gd name="connsiteX11" fmla="*/ 2699133 w 4509572"/>
              <a:gd name="connsiteY11" fmla="*/ 62429 h 1061778"/>
              <a:gd name="connsiteX12" fmla="*/ 3033311 w 4509572"/>
              <a:gd name="connsiteY12" fmla="*/ 396607 h 1061778"/>
              <a:gd name="connsiteX13" fmla="*/ 3084723 w 4509572"/>
              <a:gd name="connsiteY13" fmla="*/ 396607 h 1061778"/>
              <a:gd name="connsiteX14" fmla="*/ 3125118 w 4509572"/>
              <a:gd name="connsiteY14" fmla="*/ 356212 h 1061778"/>
              <a:gd name="connsiteX15" fmla="*/ 3198564 w 4509572"/>
              <a:gd name="connsiteY15" fmla="*/ 356212 h 1061778"/>
              <a:gd name="connsiteX16" fmla="*/ 3257321 w 4509572"/>
              <a:gd name="connsiteY16" fmla="*/ 297455 h 1061778"/>
              <a:gd name="connsiteX17" fmla="*/ 3455625 w 4509572"/>
              <a:gd name="connsiteY17" fmla="*/ 297455 h 1061778"/>
              <a:gd name="connsiteX18" fmla="*/ 3642912 w 4509572"/>
              <a:gd name="connsiteY18" fmla="*/ 110168 h 1061778"/>
              <a:gd name="connsiteX19" fmla="*/ 4182738 w 4509572"/>
              <a:gd name="connsiteY19" fmla="*/ 110168 h 1061778"/>
              <a:gd name="connsiteX20" fmla="*/ 4509572 w 4509572"/>
              <a:gd name="connsiteY20" fmla="*/ 437002 h 1061778"/>
              <a:gd name="connsiteX21" fmla="*/ 4509572 w 4509572"/>
              <a:gd name="connsiteY21" fmla="*/ 807903 h 1061778"/>
              <a:gd name="connsiteX22" fmla="*/ 4337949 w 4509572"/>
              <a:gd name="connsiteY22" fmla="*/ 1036676 h 1061778"/>
              <a:gd name="connsiteX23" fmla="*/ 4411767 w 4509572"/>
              <a:gd name="connsiteY23" fmla="*/ 1061778 h 1061778"/>
              <a:gd name="connsiteX0" fmla="*/ 0 w 4509572"/>
              <a:gd name="connsiteY0" fmla="*/ 99151 h 1052253"/>
              <a:gd name="connsiteX1" fmla="*/ 422314 w 4509572"/>
              <a:gd name="connsiteY1" fmla="*/ 99151 h 1052253"/>
              <a:gd name="connsiteX2" fmla="*/ 473726 w 4509572"/>
              <a:gd name="connsiteY2" fmla="*/ 47739 h 1052253"/>
              <a:gd name="connsiteX3" fmla="*/ 793215 w 4509572"/>
              <a:gd name="connsiteY3" fmla="*/ 47739 h 1052253"/>
              <a:gd name="connsiteX4" fmla="*/ 840954 w 4509572"/>
              <a:gd name="connsiteY4" fmla="*/ 0 h 1052253"/>
              <a:gd name="connsiteX5" fmla="*/ 1380781 w 4509572"/>
              <a:gd name="connsiteY5" fmla="*/ 0 h 1052253"/>
              <a:gd name="connsiteX6" fmla="*/ 1443210 w 4509572"/>
              <a:gd name="connsiteY6" fmla="*/ 62429 h 1052253"/>
              <a:gd name="connsiteX7" fmla="*/ 1634169 w 4509572"/>
              <a:gd name="connsiteY7" fmla="*/ 62429 h 1052253"/>
              <a:gd name="connsiteX8" fmla="*/ 1770043 w 4509572"/>
              <a:gd name="connsiteY8" fmla="*/ 198303 h 1052253"/>
              <a:gd name="connsiteX9" fmla="*/ 2350266 w 4509572"/>
              <a:gd name="connsiteY9" fmla="*/ 198303 h 1052253"/>
              <a:gd name="connsiteX10" fmla="*/ 2486140 w 4509572"/>
              <a:gd name="connsiteY10" fmla="*/ 62429 h 1052253"/>
              <a:gd name="connsiteX11" fmla="*/ 2699133 w 4509572"/>
              <a:gd name="connsiteY11" fmla="*/ 62429 h 1052253"/>
              <a:gd name="connsiteX12" fmla="*/ 3033311 w 4509572"/>
              <a:gd name="connsiteY12" fmla="*/ 396607 h 1052253"/>
              <a:gd name="connsiteX13" fmla="*/ 3084723 w 4509572"/>
              <a:gd name="connsiteY13" fmla="*/ 396607 h 1052253"/>
              <a:gd name="connsiteX14" fmla="*/ 3125118 w 4509572"/>
              <a:gd name="connsiteY14" fmla="*/ 356212 h 1052253"/>
              <a:gd name="connsiteX15" fmla="*/ 3198564 w 4509572"/>
              <a:gd name="connsiteY15" fmla="*/ 356212 h 1052253"/>
              <a:gd name="connsiteX16" fmla="*/ 3257321 w 4509572"/>
              <a:gd name="connsiteY16" fmla="*/ 297455 h 1052253"/>
              <a:gd name="connsiteX17" fmla="*/ 3455625 w 4509572"/>
              <a:gd name="connsiteY17" fmla="*/ 297455 h 1052253"/>
              <a:gd name="connsiteX18" fmla="*/ 3642912 w 4509572"/>
              <a:gd name="connsiteY18" fmla="*/ 110168 h 1052253"/>
              <a:gd name="connsiteX19" fmla="*/ 4182738 w 4509572"/>
              <a:gd name="connsiteY19" fmla="*/ 110168 h 1052253"/>
              <a:gd name="connsiteX20" fmla="*/ 4509572 w 4509572"/>
              <a:gd name="connsiteY20" fmla="*/ 437002 h 1052253"/>
              <a:gd name="connsiteX21" fmla="*/ 4509572 w 4509572"/>
              <a:gd name="connsiteY21" fmla="*/ 807903 h 1052253"/>
              <a:gd name="connsiteX22" fmla="*/ 4337949 w 4509572"/>
              <a:gd name="connsiteY22" fmla="*/ 1036676 h 1052253"/>
              <a:gd name="connsiteX23" fmla="*/ 4426055 w 4509572"/>
              <a:gd name="connsiteY23" fmla="*/ 1052253 h 1052253"/>
              <a:gd name="connsiteX0" fmla="*/ 0 w 4509572"/>
              <a:gd name="connsiteY0" fmla="*/ 99151 h 1054568"/>
              <a:gd name="connsiteX1" fmla="*/ 422314 w 4509572"/>
              <a:gd name="connsiteY1" fmla="*/ 99151 h 1054568"/>
              <a:gd name="connsiteX2" fmla="*/ 473726 w 4509572"/>
              <a:gd name="connsiteY2" fmla="*/ 47739 h 1054568"/>
              <a:gd name="connsiteX3" fmla="*/ 793215 w 4509572"/>
              <a:gd name="connsiteY3" fmla="*/ 47739 h 1054568"/>
              <a:gd name="connsiteX4" fmla="*/ 840954 w 4509572"/>
              <a:gd name="connsiteY4" fmla="*/ 0 h 1054568"/>
              <a:gd name="connsiteX5" fmla="*/ 1380781 w 4509572"/>
              <a:gd name="connsiteY5" fmla="*/ 0 h 1054568"/>
              <a:gd name="connsiteX6" fmla="*/ 1443210 w 4509572"/>
              <a:gd name="connsiteY6" fmla="*/ 62429 h 1054568"/>
              <a:gd name="connsiteX7" fmla="*/ 1634169 w 4509572"/>
              <a:gd name="connsiteY7" fmla="*/ 62429 h 1054568"/>
              <a:gd name="connsiteX8" fmla="*/ 1770043 w 4509572"/>
              <a:gd name="connsiteY8" fmla="*/ 198303 h 1054568"/>
              <a:gd name="connsiteX9" fmla="*/ 2350266 w 4509572"/>
              <a:gd name="connsiteY9" fmla="*/ 198303 h 1054568"/>
              <a:gd name="connsiteX10" fmla="*/ 2486140 w 4509572"/>
              <a:gd name="connsiteY10" fmla="*/ 62429 h 1054568"/>
              <a:gd name="connsiteX11" fmla="*/ 2699133 w 4509572"/>
              <a:gd name="connsiteY11" fmla="*/ 62429 h 1054568"/>
              <a:gd name="connsiteX12" fmla="*/ 3033311 w 4509572"/>
              <a:gd name="connsiteY12" fmla="*/ 396607 h 1054568"/>
              <a:gd name="connsiteX13" fmla="*/ 3084723 w 4509572"/>
              <a:gd name="connsiteY13" fmla="*/ 396607 h 1054568"/>
              <a:gd name="connsiteX14" fmla="*/ 3125118 w 4509572"/>
              <a:gd name="connsiteY14" fmla="*/ 356212 h 1054568"/>
              <a:gd name="connsiteX15" fmla="*/ 3198564 w 4509572"/>
              <a:gd name="connsiteY15" fmla="*/ 356212 h 1054568"/>
              <a:gd name="connsiteX16" fmla="*/ 3257321 w 4509572"/>
              <a:gd name="connsiteY16" fmla="*/ 297455 h 1054568"/>
              <a:gd name="connsiteX17" fmla="*/ 3455625 w 4509572"/>
              <a:gd name="connsiteY17" fmla="*/ 297455 h 1054568"/>
              <a:gd name="connsiteX18" fmla="*/ 3642912 w 4509572"/>
              <a:gd name="connsiteY18" fmla="*/ 110168 h 1054568"/>
              <a:gd name="connsiteX19" fmla="*/ 4182738 w 4509572"/>
              <a:gd name="connsiteY19" fmla="*/ 110168 h 1054568"/>
              <a:gd name="connsiteX20" fmla="*/ 4509572 w 4509572"/>
              <a:gd name="connsiteY20" fmla="*/ 437002 h 1054568"/>
              <a:gd name="connsiteX21" fmla="*/ 4509572 w 4509572"/>
              <a:gd name="connsiteY21" fmla="*/ 807903 h 1054568"/>
              <a:gd name="connsiteX22" fmla="*/ 4342711 w 4509572"/>
              <a:gd name="connsiteY22" fmla="*/ 1046201 h 1054568"/>
              <a:gd name="connsiteX23" fmla="*/ 4426055 w 4509572"/>
              <a:gd name="connsiteY23" fmla="*/ 1052253 h 1054568"/>
              <a:gd name="connsiteX0" fmla="*/ 0 w 4509572"/>
              <a:gd name="connsiteY0" fmla="*/ 99151 h 1052253"/>
              <a:gd name="connsiteX1" fmla="*/ 422314 w 4509572"/>
              <a:gd name="connsiteY1" fmla="*/ 99151 h 1052253"/>
              <a:gd name="connsiteX2" fmla="*/ 473726 w 4509572"/>
              <a:gd name="connsiteY2" fmla="*/ 47739 h 1052253"/>
              <a:gd name="connsiteX3" fmla="*/ 793215 w 4509572"/>
              <a:gd name="connsiteY3" fmla="*/ 47739 h 1052253"/>
              <a:gd name="connsiteX4" fmla="*/ 840954 w 4509572"/>
              <a:gd name="connsiteY4" fmla="*/ 0 h 1052253"/>
              <a:gd name="connsiteX5" fmla="*/ 1380781 w 4509572"/>
              <a:gd name="connsiteY5" fmla="*/ 0 h 1052253"/>
              <a:gd name="connsiteX6" fmla="*/ 1443210 w 4509572"/>
              <a:gd name="connsiteY6" fmla="*/ 62429 h 1052253"/>
              <a:gd name="connsiteX7" fmla="*/ 1634169 w 4509572"/>
              <a:gd name="connsiteY7" fmla="*/ 62429 h 1052253"/>
              <a:gd name="connsiteX8" fmla="*/ 1770043 w 4509572"/>
              <a:gd name="connsiteY8" fmla="*/ 198303 h 1052253"/>
              <a:gd name="connsiteX9" fmla="*/ 2350266 w 4509572"/>
              <a:gd name="connsiteY9" fmla="*/ 198303 h 1052253"/>
              <a:gd name="connsiteX10" fmla="*/ 2486140 w 4509572"/>
              <a:gd name="connsiteY10" fmla="*/ 62429 h 1052253"/>
              <a:gd name="connsiteX11" fmla="*/ 2699133 w 4509572"/>
              <a:gd name="connsiteY11" fmla="*/ 62429 h 1052253"/>
              <a:gd name="connsiteX12" fmla="*/ 3033311 w 4509572"/>
              <a:gd name="connsiteY12" fmla="*/ 396607 h 1052253"/>
              <a:gd name="connsiteX13" fmla="*/ 3084723 w 4509572"/>
              <a:gd name="connsiteY13" fmla="*/ 396607 h 1052253"/>
              <a:gd name="connsiteX14" fmla="*/ 3125118 w 4509572"/>
              <a:gd name="connsiteY14" fmla="*/ 356212 h 1052253"/>
              <a:gd name="connsiteX15" fmla="*/ 3198564 w 4509572"/>
              <a:gd name="connsiteY15" fmla="*/ 356212 h 1052253"/>
              <a:gd name="connsiteX16" fmla="*/ 3257321 w 4509572"/>
              <a:gd name="connsiteY16" fmla="*/ 297455 h 1052253"/>
              <a:gd name="connsiteX17" fmla="*/ 3455625 w 4509572"/>
              <a:gd name="connsiteY17" fmla="*/ 297455 h 1052253"/>
              <a:gd name="connsiteX18" fmla="*/ 3642912 w 4509572"/>
              <a:gd name="connsiteY18" fmla="*/ 110168 h 1052253"/>
              <a:gd name="connsiteX19" fmla="*/ 4182738 w 4509572"/>
              <a:gd name="connsiteY19" fmla="*/ 110168 h 1052253"/>
              <a:gd name="connsiteX20" fmla="*/ 4509572 w 4509572"/>
              <a:gd name="connsiteY20" fmla="*/ 437002 h 1052253"/>
              <a:gd name="connsiteX21" fmla="*/ 4509572 w 4509572"/>
              <a:gd name="connsiteY21" fmla="*/ 807903 h 1052253"/>
              <a:gd name="connsiteX22" fmla="*/ 4347473 w 4509572"/>
              <a:gd name="connsiteY22" fmla="*/ 1039058 h 1052253"/>
              <a:gd name="connsiteX23" fmla="*/ 4426055 w 4509572"/>
              <a:gd name="connsiteY23" fmla="*/ 1052253 h 1052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509572" h="1052253">
                <a:moveTo>
                  <a:pt x="0" y="99151"/>
                </a:moveTo>
                <a:lnTo>
                  <a:pt x="422314" y="99151"/>
                </a:lnTo>
                <a:lnTo>
                  <a:pt x="473726" y="47739"/>
                </a:lnTo>
                <a:lnTo>
                  <a:pt x="793215" y="47739"/>
                </a:lnTo>
                <a:lnTo>
                  <a:pt x="840954" y="0"/>
                </a:lnTo>
                <a:lnTo>
                  <a:pt x="1380781" y="0"/>
                </a:lnTo>
                <a:lnTo>
                  <a:pt x="1443210" y="62429"/>
                </a:lnTo>
                <a:lnTo>
                  <a:pt x="1634169" y="62429"/>
                </a:lnTo>
                <a:lnTo>
                  <a:pt x="1770043" y="198303"/>
                </a:lnTo>
                <a:lnTo>
                  <a:pt x="2350266" y="198303"/>
                </a:lnTo>
                <a:lnTo>
                  <a:pt x="2486140" y="62429"/>
                </a:lnTo>
                <a:lnTo>
                  <a:pt x="2699133" y="62429"/>
                </a:lnTo>
                <a:lnTo>
                  <a:pt x="3033311" y="396607"/>
                </a:lnTo>
                <a:lnTo>
                  <a:pt x="3084723" y="396607"/>
                </a:lnTo>
                <a:lnTo>
                  <a:pt x="3125118" y="356212"/>
                </a:lnTo>
                <a:lnTo>
                  <a:pt x="3198564" y="356212"/>
                </a:lnTo>
                <a:lnTo>
                  <a:pt x="3257321" y="297455"/>
                </a:lnTo>
                <a:lnTo>
                  <a:pt x="3455625" y="297455"/>
                </a:lnTo>
                <a:lnTo>
                  <a:pt x="3642912" y="110168"/>
                </a:lnTo>
                <a:lnTo>
                  <a:pt x="4182738" y="110168"/>
                </a:lnTo>
                <a:lnTo>
                  <a:pt x="4509572" y="437002"/>
                </a:lnTo>
                <a:lnTo>
                  <a:pt x="4509572" y="807903"/>
                </a:lnTo>
                <a:lnTo>
                  <a:pt x="4347473" y="1039058"/>
                </a:lnTo>
                <a:cubicBezTo>
                  <a:pt x="4372079" y="1047425"/>
                  <a:pt x="4415737" y="1051029"/>
                  <a:pt x="4426055" y="1052253"/>
                </a:cubicBezTo>
              </a:path>
            </a:pathLst>
          </a:custGeom>
          <a:noFill/>
          <a:ln w="19050" cap="rnd">
            <a:solidFill>
              <a:schemeClr val="accent3"/>
            </a:solidFill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География бизнеса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ТрансКонтейнер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788988" y="847124"/>
            <a:ext cx="1203856" cy="1223049"/>
            <a:chOff x="773874" y="847124"/>
            <a:chExt cx="1203856" cy="1223049"/>
          </a:xfrm>
        </p:grpSpPr>
        <p:sp>
          <p:nvSpPr>
            <p:cNvPr id="6" name="TextBox 5"/>
            <p:cNvSpPr txBox="1"/>
            <p:nvPr/>
          </p:nvSpPr>
          <p:spPr>
            <a:xfrm>
              <a:off x="830630" y="847124"/>
              <a:ext cx="997068" cy="83099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400" b="1" dirty="0" smtClean="0">
                  <a:solidFill>
                    <a:schemeClr val="accent2"/>
                  </a:solidFill>
                </a:rPr>
                <a:t>90</a:t>
              </a:r>
              <a:endParaRPr lang="ru-RU" sz="5400" b="1" dirty="0">
                <a:solidFill>
                  <a:schemeClr val="accent2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73874" y="1731619"/>
              <a:ext cx="1203856" cy="33855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ru-RU" sz="1000" dirty="0" smtClean="0"/>
                <a:t>ОФИСОВ ПРОДАЖ</a:t>
              </a:r>
              <a:br>
                <a:rPr lang="ru-RU" sz="1000" dirty="0" smtClean="0"/>
              </a:br>
              <a:r>
                <a:rPr lang="ru-RU" sz="1000" dirty="0" smtClean="0"/>
                <a:t>В РОССИИ</a:t>
              </a:r>
              <a:endParaRPr lang="ru-RU" sz="1000" dirty="0"/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533572" y="854681"/>
            <a:ext cx="1127141" cy="1392326"/>
            <a:chOff x="523049" y="847124"/>
            <a:chExt cx="1127141" cy="1392326"/>
          </a:xfrm>
        </p:grpSpPr>
        <p:sp>
          <p:nvSpPr>
            <p:cNvPr id="9" name="TextBox 8"/>
            <p:cNvSpPr txBox="1"/>
            <p:nvPr/>
          </p:nvSpPr>
          <p:spPr>
            <a:xfrm>
              <a:off x="523049" y="847124"/>
              <a:ext cx="997068" cy="83099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400" b="1" dirty="0" smtClean="0">
                  <a:solidFill>
                    <a:schemeClr val="accent2"/>
                  </a:solidFill>
                </a:rPr>
                <a:t>41</a:t>
              </a:r>
              <a:endParaRPr lang="ru-RU" sz="5400" b="1" dirty="0">
                <a:solidFill>
                  <a:schemeClr val="accent2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45720" y="1731619"/>
              <a:ext cx="1104470" cy="50783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ru-RU" sz="1000" dirty="0" smtClean="0"/>
                <a:t>КОНТЕЙНЕРНЫЙ</a:t>
              </a:r>
              <a:br>
                <a:rPr lang="ru-RU" sz="1000" dirty="0" smtClean="0"/>
              </a:br>
              <a:r>
                <a:rPr lang="ru-RU" sz="1000" dirty="0" smtClean="0"/>
                <a:t>ТЕРМИНАЛ</a:t>
              </a:r>
            </a:p>
            <a:p>
              <a:pPr>
                <a:lnSpc>
                  <a:spcPct val="110000"/>
                </a:lnSpc>
              </a:pPr>
              <a:r>
                <a:rPr lang="ru-RU" sz="1000" dirty="0" smtClean="0"/>
                <a:t>В РОССИИ</a:t>
              </a:r>
              <a:endParaRPr lang="ru-RU" sz="10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4168157" y="854681"/>
            <a:ext cx="1474763" cy="1223049"/>
            <a:chOff x="545720" y="847124"/>
            <a:chExt cx="1474763" cy="1223049"/>
          </a:xfrm>
        </p:grpSpPr>
        <p:sp>
          <p:nvSpPr>
            <p:cNvPr id="12" name="TextBox 11"/>
            <p:cNvSpPr txBox="1"/>
            <p:nvPr/>
          </p:nvSpPr>
          <p:spPr>
            <a:xfrm>
              <a:off x="860417" y="847124"/>
              <a:ext cx="498534" cy="83099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400" b="1" dirty="0" smtClean="0">
                  <a:solidFill>
                    <a:schemeClr val="accent2"/>
                  </a:solidFill>
                </a:rPr>
                <a:t>4</a:t>
              </a:r>
              <a:endParaRPr lang="ru-RU" sz="5400" b="1" dirty="0">
                <a:solidFill>
                  <a:schemeClr val="accent2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45720" y="1731619"/>
              <a:ext cx="1474763" cy="33855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ru-RU" sz="1000" dirty="0" smtClean="0"/>
                <a:t>ПРЕДСТАВИТЕЛЬСТВА</a:t>
              </a:r>
              <a:br>
                <a:rPr lang="ru-RU" sz="1000" dirty="0" smtClean="0"/>
              </a:br>
              <a:r>
                <a:rPr lang="ru-RU" sz="1000" dirty="0" smtClean="0"/>
                <a:t>ЗА РУБЕЖОМ</a:t>
              </a:r>
              <a:endParaRPr lang="ru-RU" sz="1000" dirty="0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7334051" y="847124"/>
            <a:ext cx="1537280" cy="1392326"/>
            <a:chOff x="545720" y="847124"/>
            <a:chExt cx="1537280" cy="1392326"/>
          </a:xfrm>
        </p:grpSpPr>
        <p:sp>
          <p:nvSpPr>
            <p:cNvPr id="15" name="TextBox 14"/>
            <p:cNvSpPr txBox="1"/>
            <p:nvPr/>
          </p:nvSpPr>
          <p:spPr>
            <a:xfrm>
              <a:off x="714248" y="847124"/>
              <a:ext cx="997068" cy="83099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400" b="1" dirty="0" smtClean="0">
                  <a:solidFill>
                    <a:schemeClr val="accent2"/>
                  </a:solidFill>
                </a:rPr>
                <a:t>11</a:t>
              </a:r>
              <a:endParaRPr lang="ru-RU" sz="5400" b="1" dirty="0">
                <a:solidFill>
                  <a:schemeClr val="accent2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45720" y="1731619"/>
              <a:ext cx="1537280" cy="50783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ru-RU" sz="1000" dirty="0" smtClean="0"/>
                <a:t>ОПЕРАЦИОННЫХ</a:t>
              </a:r>
              <a:br>
                <a:rPr lang="ru-RU" sz="1000" dirty="0" smtClean="0"/>
              </a:br>
              <a:r>
                <a:rPr lang="ru-RU" sz="1000" dirty="0" smtClean="0"/>
                <a:t>КОМПАНИЙ В СОСТАВЕ</a:t>
              </a:r>
              <a:br>
                <a:rPr lang="ru-RU" sz="1000" dirty="0" smtClean="0"/>
              </a:br>
              <a:r>
                <a:rPr lang="ru-RU" sz="1000" dirty="0" smtClean="0"/>
                <a:t>ГРУППЫ</a:t>
              </a:r>
              <a:endParaRPr lang="ru-RU" sz="1000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5728285" y="854681"/>
            <a:ext cx="1413043" cy="1223049"/>
            <a:chOff x="656057" y="847124"/>
            <a:chExt cx="1413043" cy="1223049"/>
          </a:xfrm>
        </p:grpSpPr>
        <p:sp>
          <p:nvSpPr>
            <p:cNvPr id="18" name="TextBox 17"/>
            <p:cNvSpPr txBox="1"/>
            <p:nvPr/>
          </p:nvSpPr>
          <p:spPr>
            <a:xfrm>
              <a:off x="656057" y="847124"/>
              <a:ext cx="997068" cy="83099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sz="5400" b="1" dirty="0" smtClean="0">
                  <a:solidFill>
                    <a:schemeClr val="accent2"/>
                  </a:solidFill>
                </a:rPr>
                <a:t>1</a:t>
              </a:r>
              <a:r>
                <a:rPr lang="ru-RU" sz="5400" b="1" dirty="0" smtClean="0">
                  <a:solidFill>
                    <a:schemeClr val="accent2"/>
                  </a:solidFill>
                </a:rPr>
                <a:t>4</a:t>
              </a:r>
              <a:endParaRPr lang="ru-RU" sz="5400" b="1" dirty="0">
                <a:solidFill>
                  <a:schemeClr val="accent2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73874" y="1731619"/>
              <a:ext cx="1295226" cy="33855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ru-RU" sz="1000" dirty="0" smtClean="0"/>
                <a:t>ФИЛИАЛОВ</a:t>
              </a:r>
              <a:br>
                <a:rPr lang="ru-RU" sz="1000" dirty="0" smtClean="0"/>
              </a:br>
              <a:r>
                <a:rPr lang="ru-RU" sz="1000" dirty="0" smtClean="0"/>
                <a:t>НА ВСЕЙ СЕТИ РЖД</a:t>
              </a:r>
              <a:endParaRPr lang="ru-RU" sz="1000" dirty="0"/>
            </a:p>
          </p:txBody>
        </p:sp>
      </p:grpSp>
      <p:cxnSp>
        <p:nvCxnSpPr>
          <p:cNvPr id="20" name="Прямая соединительная линия 19"/>
          <p:cNvCxnSpPr/>
          <p:nvPr/>
        </p:nvCxnSpPr>
        <p:spPr>
          <a:xfrm>
            <a:off x="538163" y="2292540"/>
            <a:ext cx="8340725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8" name="Группа 407"/>
          <p:cNvGrpSpPr/>
          <p:nvPr/>
        </p:nvGrpSpPr>
        <p:grpSpPr>
          <a:xfrm>
            <a:off x="625458" y="2692263"/>
            <a:ext cx="8171193" cy="3554840"/>
            <a:chOff x="625458" y="2692263"/>
            <a:chExt cx="8171193" cy="3554840"/>
          </a:xfrm>
        </p:grpSpPr>
        <p:sp>
          <p:nvSpPr>
            <p:cNvPr id="127" name="Овал 126"/>
            <p:cNvSpPr>
              <a:spLocks noChangeAspect="1"/>
            </p:cNvSpPr>
            <p:nvPr/>
          </p:nvSpPr>
          <p:spPr>
            <a:xfrm>
              <a:off x="4411714" y="4924742"/>
              <a:ext cx="41770" cy="41770"/>
            </a:xfrm>
            <a:prstGeom prst="ellipse">
              <a:avLst/>
            </a:prstGeom>
            <a:solidFill>
              <a:schemeClr val="accent4"/>
            </a:solidFill>
            <a:ln w="508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414042"/>
                </a:solidFill>
              </a:endParaRPr>
            </a:p>
          </p:txBody>
        </p:sp>
        <p:sp>
          <p:nvSpPr>
            <p:cNvPr id="156" name="Овал 155"/>
            <p:cNvSpPr>
              <a:spLocks noChangeAspect="1"/>
            </p:cNvSpPr>
            <p:nvPr/>
          </p:nvSpPr>
          <p:spPr>
            <a:xfrm>
              <a:off x="1702629" y="4841941"/>
              <a:ext cx="41770" cy="41770"/>
            </a:xfrm>
            <a:prstGeom prst="ellipse">
              <a:avLst/>
            </a:prstGeom>
            <a:solidFill>
              <a:schemeClr val="accent4"/>
            </a:solidFill>
            <a:ln w="508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414042"/>
                </a:solidFill>
              </a:endParaRPr>
            </a:p>
          </p:txBody>
        </p:sp>
        <p:grpSp>
          <p:nvGrpSpPr>
            <p:cNvPr id="223" name="Группа 222"/>
            <p:cNvGrpSpPr/>
            <p:nvPr/>
          </p:nvGrpSpPr>
          <p:grpSpPr>
            <a:xfrm>
              <a:off x="3161652" y="3573486"/>
              <a:ext cx="307322" cy="76944"/>
              <a:chOff x="3161652" y="3573486"/>
              <a:chExt cx="307322" cy="76944"/>
            </a:xfrm>
          </p:grpSpPr>
          <p:sp>
            <p:nvSpPr>
              <p:cNvPr id="186" name="Овал 185"/>
              <p:cNvSpPr>
                <a:spLocks noChangeAspect="1"/>
              </p:cNvSpPr>
              <p:nvPr/>
            </p:nvSpPr>
            <p:spPr>
              <a:xfrm>
                <a:off x="3161652" y="3599795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19" name="TextBox 218"/>
              <p:cNvSpPr txBox="1"/>
              <p:nvPr/>
            </p:nvSpPr>
            <p:spPr>
              <a:xfrm>
                <a:off x="3239744" y="3573486"/>
                <a:ext cx="22923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Печора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24" name="Группа 223"/>
            <p:cNvGrpSpPr/>
            <p:nvPr/>
          </p:nvGrpSpPr>
          <p:grpSpPr>
            <a:xfrm>
              <a:off x="3130741" y="3429000"/>
              <a:ext cx="329909" cy="76944"/>
              <a:chOff x="3130741" y="3429000"/>
              <a:chExt cx="329909" cy="76944"/>
            </a:xfrm>
          </p:grpSpPr>
          <p:sp>
            <p:nvSpPr>
              <p:cNvPr id="188" name="Овал 187"/>
              <p:cNvSpPr>
                <a:spLocks noChangeAspect="1"/>
              </p:cNvSpPr>
              <p:nvPr/>
            </p:nvSpPr>
            <p:spPr>
              <a:xfrm>
                <a:off x="3130741" y="3440840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3212184" y="3429000"/>
                <a:ext cx="24846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Воркута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26" name="Группа 225"/>
            <p:cNvGrpSpPr/>
            <p:nvPr/>
          </p:nvGrpSpPr>
          <p:grpSpPr>
            <a:xfrm>
              <a:off x="3586918" y="3948527"/>
              <a:ext cx="477509" cy="147108"/>
              <a:chOff x="3586918" y="3948527"/>
              <a:chExt cx="477509" cy="147108"/>
            </a:xfrm>
          </p:grpSpPr>
          <p:sp>
            <p:nvSpPr>
              <p:cNvPr id="210" name="Овал 209"/>
              <p:cNvSpPr>
                <a:spLocks noChangeAspect="1"/>
              </p:cNvSpPr>
              <p:nvPr/>
            </p:nvSpPr>
            <p:spPr>
              <a:xfrm>
                <a:off x="3586918" y="4045235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3649249" y="3948527"/>
                <a:ext cx="41517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Екатеринбург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25" name="Группа 224"/>
            <p:cNvGrpSpPr/>
            <p:nvPr/>
          </p:nvGrpSpPr>
          <p:grpSpPr>
            <a:xfrm>
              <a:off x="2555702" y="3995627"/>
              <a:ext cx="359280" cy="109409"/>
              <a:chOff x="2555702" y="3995627"/>
              <a:chExt cx="359280" cy="109409"/>
            </a:xfrm>
          </p:grpSpPr>
          <p:sp>
            <p:nvSpPr>
              <p:cNvPr id="181" name="Овал 180"/>
              <p:cNvSpPr>
                <a:spLocks noChangeAspect="1"/>
              </p:cNvSpPr>
              <p:nvPr/>
            </p:nvSpPr>
            <p:spPr>
              <a:xfrm>
                <a:off x="2555702" y="4063266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22" name="TextBox 221"/>
              <p:cNvSpPr txBox="1"/>
              <p:nvPr/>
            </p:nvSpPr>
            <p:spPr>
              <a:xfrm>
                <a:off x="2612014" y="3995627"/>
                <a:ext cx="30296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Кострома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28" name="Группа 227"/>
            <p:cNvGrpSpPr/>
            <p:nvPr/>
          </p:nvGrpSpPr>
          <p:grpSpPr>
            <a:xfrm>
              <a:off x="2414001" y="3526521"/>
              <a:ext cx="451669" cy="77849"/>
              <a:chOff x="2414001" y="3526521"/>
              <a:chExt cx="451669" cy="77849"/>
            </a:xfrm>
          </p:grpSpPr>
          <p:sp>
            <p:nvSpPr>
              <p:cNvPr id="185" name="Овал 184"/>
              <p:cNvSpPr>
                <a:spLocks noChangeAspect="1"/>
              </p:cNvSpPr>
              <p:nvPr/>
            </p:nvSpPr>
            <p:spPr>
              <a:xfrm>
                <a:off x="2414001" y="3526521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2477743" y="3527426"/>
                <a:ext cx="387927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Архангельск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30" name="Группа 229"/>
            <p:cNvGrpSpPr/>
            <p:nvPr/>
          </p:nvGrpSpPr>
          <p:grpSpPr>
            <a:xfrm>
              <a:off x="2008154" y="3832054"/>
              <a:ext cx="551967" cy="147141"/>
              <a:chOff x="2008154" y="3832054"/>
              <a:chExt cx="551967" cy="147141"/>
            </a:xfrm>
          </p:grpSpPr>
          <p:sp>
            <p:nvSpPr>
              <p:cNvPr id="183" name="Овал 182"/>
              <p:cNvSpPr>
                <a:spLocks noChangeAspect="1"/>
              </p:cNvSpPr>
              <p:nvPr/>
            </p:nvSpPr>
            <p:spPr>
              <a:xfrm>
                <a:off x="2008154" y="3937425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29" name="TextBox 228"/>
              <p:cNvSpPr txBox="1"/>
              <p:nvPr/>
            </p:nvSpPr>
            <p:spPr>
              <a:xfrm>
                <a:off x="2027924" y="3832054"/>
                <a:ext cx="532197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Санкт-Петербург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32" name="Группа 231"/>
            <p:cNvGrpSpPr/>
            <p:nvPr/>
          </p:nvGrpSpPr>
          <p:grpSpPr>
            <a:xfrm>
              <a:off x="2298883" y="3920514"/>
              <a:ext cx="328616" cy="156219"/>
              <a:chOff x="2298883" y="3920514"/>
              <a:chExt cx="328616" cy="156219"/>
            </a:xfrm>
          </p:grpSpPr>
          <p:sp>
            <p:nvSpPr>
              <p:cNvPr id="182" name="Овал 181"/>
              <p:cNvSpPr>
                <a:spLocks noChangeAspect="1"/>
              </p:cNvSpPr>
              <p:nvPr/>
            </p:nvSpPr>
            <p:spPr>
              <a:xfrm>
                <a:off x="2436169" y="403496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31" name="TextBox 230"/>
              <p:cNvSpPr txBox="1"/>
              <p:nvPr/>
            </p:nvSpPr>
            <p:spPr>
              <a:xfrm>
                <a:off x="2298883" y="3920514"/>
                <a:ext cx="32861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Ярославль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34" name="Группа 233"/>
            <p:cNvGrpSpPr/>
            <p:nvPr/>
          </p:nvGrpSpPr>
          <p:grpSpPr>
            <a:xfrm>
              <a:off x="2021081" y="4060872"/>
              <a:ext cx="390838" cy="170828"/>
              <a:chOff x="2021081" y="4060872"/>
              <a:chExt cx="390838" cy="170828"/>
            </a:xfrm>
          </p:grpSpPr>
          <p:sp>
            <p:nvSpPr>
              <p:cNvPr id="208" name="Овал 207"/>
              <p:cNvSpPr>
                <a:spLocks noChangeAspect="1"/>
              </p:cNvSpPr>
              <p:nvPr/>
            </p:nvSpPr>
            <p:spPr>
              <a:xfrm>
                <a:off x="2289519" y="4109300"/>
                <a:ext cx="122400" cy="122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800" dirty="0" smtClean="0">
                    <a:solidFill>
                      <a:srgbClr val="414042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2021081" y="4060872"/>
                <a:ext cx="24045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Москва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36" name="Группа 235"/>
            <p:cNvGrpSpPr/>
            <p:nvPr/>
          </p:nvGrpSpPr>
          <p:grpSpPr>
            <a:xfrm>
              <a:off x="2739644" y="4141553"/>
              <a:ext cx="607383" cy="141081"/>
              <a:chOff x="2739644" y="4141553"/>
              <a:chExt cx="607383" cy="141081"/>
            </a:xfrm>
          </p:grpSpPr>
          <p:sp>
            <p:nvSpPr>
              <p:cNvPr id="209" name="Овал 208"/>
              <p:cNvSpPr>
                <a:spLocks noChangeAspect="1"/>
              </p:cNvSpPr>
              <p:nvPr/>
            </p:nvSpPr>
            <p:spPr>
              <a:xfrm>
                <a:off x="2739644" y="4141553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35" name="TextBox 234"/>
              <p:cNvSpPr txBox="1"/>
              <p:nvPr/>
            </p:nvSpPr>
            <p:spPr>
              <a:xfrm>
                <a:off x="2793990" y="4205690"/>
                <a:ext cx="553037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Нижний Новгород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38" name="Группа 237"/>
            <p:cNvGrpSpPr/>
            <p:nvPr/>
          </p:nvGrpSpPr>
          <p:grpSpPr>
            <a:xfrm>
              <a:off x="2512867" y="4281050"/>
              <a:ext cx="285554" cy="110097"/>
              <a:chOff x="2512867" y="4281050"/>
              <a:chExt cx="285554" cy="110097"/>
            </a:xfrm>
          </p:grpSpPr>
          <p:sp>
            <p:nvSpPr>
              <p:cNvPr id="176" name="Овал 175"/>
              <p:cNvSpPr>
                <a:spLocks noChangeAspect="1"/>
              </p:cNvSpPr>
              <p:nvPr/>
            </p:nvSpPr>
            <p:spPr>
              <a:xfrm>
                <a:off x="2512867" y="434937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37" name="TextBox 236"/>
              <p:cNvSpPr txBox="1"/>
              <p:nvPr/>
            </p:nvSpPr>
            <p:spPr>
              <a:xfrm>
                <a:off x="2577207" y="4281050"/>
                <a:ext cx="22121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Рязань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40" name="Группа 239"/>
            <p:cNvGrpSpPr/>
            <p:nvPr/>
          </p:nvGrpSpPr>
          <p:grpSpPr>
            <a:xfrm>
              <a:off x="2785521" y="4389143"/>
              <a:ext cx="333658" cy="99681"/>
              <a:chOff x="2785521" y="4389143"/>
              <a:chExt cx="333658" cy="99681"/>
            </a:xfrm>
          </p:grpSpPr>
          <p:sp>
            <p:nvSpPr>
              <p:cNvPr id="141" name="Овал 140"/>
              <p:cNvSpPr>
                <a:spLocks noChangeAspect="1"/>
              </p:cNvSpPr>
              <p:nvPr/>
            </p:nvSpPr>
            <p:spPr>
              <a:xfrm>
                <a:off x="2785521" y="438914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39" name="TextBox 238"/>
              <p:cNvSpPr txBox="1"/>
              <p:nvPr/>
            </p:nvSpPr>
            <p:spPr>
              <a:xfrm>
                <a:off x="2881935" y="4411880"/>
                <a:ext cx="23724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Самара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42" name="Группа 241"/>
            <p:cNvGrpSpPr/>
            <p:nvPr/>
          </p:nvGrpSpPr>
          <p:grpSpPr>
            <a:xfrm>
              <a:off x="2487709" y="4420433"/>
              <a:ext cx="258035" cy="76944"/>
              <a:chOff x="2487709" y="4420433"/>
              <a:chExt cx="258035" cy="76944"/>
            </a:xfrm>
          </p:grpSpPr>
          <p:sp>
            <p:nvSpPr>
              <p:cNvPr id="178" name="Овал 177"/>
              <p:cNvSpPr>
                <a:spLocks noChangeAspect="1"/>
              </p:cNvSpPr>
              <p:nvPr/>
            </p:nvSpPr>
            <p:spPr>
              <a:xfrm>
                <a:off x="2703974" y="4454098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41" name="TextBox 240"/>
              <p:cNvSpPr txBox="1"/>
              <p:nvPr/>
            </p:nvSpPr>
            <p:spPr>
              <a:xfrm>
                <a:off x="2487709" y="4420433"/>
                <a:ext cx="19236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Пенза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44" name="Группа 243"/>
            <p:cNvGrpSpPr/>
            <p:nvPr/>
          </p:nvGrpSpPr>
          <p:grpSpPr>
            <a:xfrm>
              <a:off x="3256715" y="4554594"/>
              <a:ext cx="199164" cy="115696"/>
              <a:chOff x="3256715" y="4554594"/>
              <a:chExt cx="199164" cy="115696"/>
            </a:xfrm>
          </p:grpSpPr>
          <p:sp>
            <p:nvSpPr>
              <p:cNvPr id="140" name="Овал 139"/>
              <p:cNvSpPr>
                <a:spLocks noChangeAspect="1"/>
              </p:cNvSpPr>
              <p:nvPr/>
            </p:nvSpPr>
            <p:spPr>
              <a:xfrm>
                <a:off x="3256715" y="4554594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43" name="TextBox 242"/>
              <p:cNvSpPr txBox="1"/>
              <p:nvPr/>
            </p:nvSpPr>
            <p:spPr>
              <a:xfrm>
                <a:off x="3305197" y="4593346"/>
                <a:ext cx="150682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Орск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49" name="Группа 248"/>
            <p:cNvGrpSpPr/>
            <p:nvPr/>
          </p:nvGrpSpPr>
          <p:grpSpPr>
            <a:xfrm>
              <a:off x="3674811" y="4500284"/>
              <a:ext cx="312841" cy="76944"/>
              <a:chOff x="3674811" y="4500284"/>
              <a:chExt cx="312841" cy="76944"/>
            </a:xfrm>
          </p:grpSpPr>
          <p:sp>
            <p:nvSpPr>
              <p:cNvPr id="136" name="Овал 135"/>
              <p:cNvSpPr>
                <a:spLocks noChangeAspect="1"/>
              </p:cNvSpPr>
              <p:nvPr/>
            </p:nvSpPr>
            <p:spPr>
              <a:xfrm>
                <a:off x="3945882" y="451523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48" name="TextBox 247"/>
              <p:cNvSpPr txBox="1"/>
              <p:nvPr/>
            </p:nvSpPr>
            <p:spPr>
              <a:xfrm>
                <a:off x="3674811" y="4500284"/>
                <a:ext cx="22121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Астана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51" name="Группа 250"/>
            <p:cNvGrpSpPr/>
            <p:nvPr/>
          </p:nvGrpSpPr>
          <p:grpSpPr>
            <a:xfrm>
              <a:off x="3237307" y="4661157"/>
              <a:ext cx="267481" cy="118714"/>
              <a:chOff x="3237307" y="4661157"/>
              <a:chExt cx="267481" cy="118714"/>
            </a:xfrm>
          </p:grpSpPr>
          <p:sp>
            <p:nvSpPr>
              <p:cNvPr id="135" name="Овал 134"/>
              <p:cNvSpPr>
                <a:spLocks noChangeAspect="1"/>
              </p:cNvSpPr>
              <p:nvPr/>
            </p:nvSpPr>
            <p:spPr>
              <a:xfrm>
                <a:off x="3237307" y="466115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414042"/>
                  </a:solidFill>
                </a:endParaRPr>
              </a:p>
            </p:txBody>
          </p:sp>
          <p:sp>
            <p:nvSpPr>
              <p:cNvPr id="250" name="TextBox 249"/>
              <p:cNvSpPr txBox="1"/>
              <p:nvPr/>
            </p:nvSpPr>
            <p:spPr>
              <a:xfrm>
                <a:off x="3286780" y="4702927"/>
                <a:ext cx="21800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Актобе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53" name="Группа 252"/>
            <p:cNvGrpSpPr/>
            <p:nvPr/>
          </p:nvGrpSpPr>
          <p:grpSpPr>
            <a:xfrm>
              <a:off x="3191299" y="4111700"/>
              <a:ext cx="332956" cy="106518"/>
              <a:chOff x="3191299" y="4111700"/>
              <a:chExt cx="332956" cy="106518"/>
            </a:xfrm>
          </p:grpSpPr>
          <p:sp>
            <p:nvSpPr>
              <p:cNvPr id="148" name="Овал 147"/>
              <p:cNvSpPr>
                <a:spLocks noChangeAspect="1"/>
              </p:cNvSpPr>
              <p:nvPr/>
            </p:nvSpPr>
            <p:spPr>
              <a:xfrm>
                <a:off x="3191299" y="4176448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52" name="TextBox 251"/>
              <p:cNvSpPr txBox="1"/>
              <p:nvPr/>
            </p:nvSpPr>
            <p:spPr>
              <a:xfrm>
                <a:off x="3283805" y="4111700"/>
                <a:ext cx="24045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Елабуга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55" name="Группа 254"/>
            <p:cNvGrpSpPr/>
            <p:nvPr/>
          </p:nvGrpSpPr>
          <p:grpSpPr>
            <a:xfrm>
              <a:off x="3594947" y="4132673"/>
              <a:ext cx="379323" cy="130241"/>
              <a:chOff x="3594947" y="4132673"/>
              <a:chExt cx="379323" cy="130241"/>
            </a:xfrm>
          </p:grpSpPr>
          <p:sp>
            <p:nvSpPr>
              <p:cNvPr id="189" name="Овал 188"/>
              <p:cNvSpPr>
                <a:spLocks noChangeAspect="1"/>
              </p:cNvSpPr>
              <p:nvPr/>
            </p:nvSpPr>
            <p:spPr>
              <a:xfrm>
                <a:off x="3594947" y="413267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54" name="TextBox 253"/>
              <p:cNvSpPr txBox="1"/>
              <p:nvPr/>
            </p:nvSpPr>
            <p:spPr>
              <a:xfrm>
                <a:off x="3645654" y="4185970"/>
                <a:ext cx="32861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Челябинск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57" name="Группа 256"/>
            <p:cNvGrpSpPr/>
            <p:nvPr/>
          </p:nvGrpSpPr>
          <p:grpSpPr>
            <a:xfrm>
              <a:off x="3837585" y="4963859"/>
              <a:ext cx="341330" cy="106971"/>
              <a:chOff x="3837585" y="4963859"/>
              <a:chExt cx="341330" cy="106971"/>
            </a:xfrm>
          </p:grpSpPr>
          <p:sp>
            <p:nvSpPr>
              <p:cNvPr id="129" name="Овал 128"/>
              <p:cNvSpPr>
                <a:spLocks noChangeAspect="1"/>
              </p:cNvSpPr>
              <p:nvPr/>
            </p:nvSpPr>
            <p:spPr>
              <a:xfrm>
                <a:off x="4137145" y="5029060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56" name="TextBox 255"/>
              <p:cNvSpPr txBox="1"/>
              <p:nvPr/>
            </p:nvSpPr>
            <p:spPr>
              <a:xfrm>
                <a:off x="3837585" y="4963859"/>
                <a:ext cx="31258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Алма-Ата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59" name="Группа 258"/>
            <p:cNvGrpSpPr/>
            <p:nvPr/>
          </p:nvGrpSpPr>
          <p:grpSpPr>
            <a:xfrm>
              <a:off x="3096299" y="5057737"/>
              <a:ext cx="235886" cy="108865"/>
              <a:chOff x="3096299" y="5057737"/>
              <a:chExt cx="235886" cy="108865"/>
            </a:xfrm>
          </p:grpSpPr>
          <p:sp>
            <p:nvSpPr>
              <p:cNvPr id="134" name="Овал 133"/>
              <p:cNvSpPr>
                <a:spLocks noChangeAspect="1"/>
              </p:cNvSpPr>
              <p:nvPr/>
            </p:nvSpPr>
            <p:spPr>
              <a:xfrm>
                <a:off x="3096299" y="5124832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58" name="TextBox 257"/>
              <p:cNvSpPr txBox="1"/>
              <p:nvPr/>
            </p:nvSpPr>
            <p:spPr>
              <a:xfrm>
                <a:off x="3155855" y="5057737"/>
                <a:ext cx="17633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Актау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61" name="Группа 260"/>
            <p:cNvGrpSpPr/>
            <p:nvPr/>
          </p:nvGrpSpPr>
          <p:grpSpPr>
            <a:xfrm>
              <a:off x="2927827" y="5292441"/>
              <a:ext cx="226888" cy="76944"/>
              <a:chOff x="2927827" y="5292441"/>
              <a:chExt cx="226888" cy="76944"/>
            </a:xfrm>
          </p:grpSpPr>
          <p:sp>
            <p:nvSpPr>
              <p:cNvPr id="137" name="Овал 136"/>
              <p:cNvSpPr>
                <a:spLocks noChangeAspect="1"/>
              </p:cNvSpPr>
              <p:nvPr/>
            </p:nvSpPr>
            <p:spPr>
              <a:xfrm>
                <a:off x="2927827" y="531362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60" name="TextBox 259"/>
              <p:cNvSpPr txBox="1"/>
              <p:nvPr/>
            </p:nvSpPr>
            <p:spPr>
              <a:xfrm>
                <a:off x="3010445" y="5292441"/>
                <a:ext cx="14427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Баку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63" name="Группа 262"/>
            <p:cNvGrpSpPr/>
            <p:nvPr/>
          </p:nvGrpSpPr>
          <p:grpSpPr>
            <a:xfrm>
              <a:off x="2849294" y="5469520"/>
              <a:ext cx="221214" cy="162250"/>
              <a:chOff x="2849294" y="5469520"/>
              <a:chExt cx="221214" cy="162250"/>
            </a:xfrm>
          </p:grpSpPr>
          <p:sp>
            <p:nvSpPr>
              <p:cNvPr id="174" name="Овал 173"/>
              <p:cNvSpPr>
                <a:spLocks noChangeAspect="1"/>
              </p:cNvSpPr>
              <p:nvPr/>
            </p:nvSpPr>
            <p:spPr>
              <a:xfrm>
                <a:off x="2883674" y="5469520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62" name="TextBox 261"/>
              <p:cNvSpPr txBox="1"/>
              <p:nvPr/>
            </p:nvSpPr>
            <p:spPr>
              <a:xfrm>
                <a:off x="2849294" y="5554826"/>
                <a:ext cx="22121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Энзели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65" name="Группа 264"/>
            <p:cNvGrpSpPr/>
            <p:nvPr/>
          </p:nvGrpSpPr>
          <p:grpSpPr>
            <a:xfrm>
              <a:off x="3759934" y="5301546"/>
              <a:ext cx="311059" cy="117465"/>
              <a:chOff x="3759934" y="5301546"/>
              <a:chExt cx="311059" cy="117465"/>
            </a:xfrm>
          </p:grpSpPr>
          <p:sp>
            <p:nvSpPr>
              <p:cNvPr id="132" name="Овал 131"/>
              <p:cNvSpPr>
                <a:spLocks noChangeAspect="1"/>
              </p:cNvSpPr>
              <p:nvPr/>
            </p:nvSpPr>
            <p:spPr>
              <a:xfrm>
                <a:off x="3759934" y="5301546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64" name="TextBox 263"/>
              <p:cNvSpPr txBox="1"/>
              <p:nvPr/>
            </p:nvSpPr>
            <p:spPr>
              <a:xfrm>
                <a:off x="3804895" y="5342067"/>
                <a:ext cx="26609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Ташкент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67" name="Группа 266"/>
            <p:cNvGrpSpPr/>
            <p:nvPr/>
          </p:nvGrpSpPr>
          <p:grpSpPr>
            <a:xfrm>
              <a:off x="4089181" y="5265816"/>
              <a:ext cx="338244" cy="108780"/>
              <a:chOff x="4089181" y="5265816"/>
              <a:chExt cx="338244" cy="108780"/>
            </a:xfrm>
          </p:grpSpPr>
          <p:sp>
            <p:nvSpPr>
              <p:cNvPr id="130" name="Овал 129"/>
              <p:cNvSpPr>
                <a:spLocks noChangeAspect="1"/>
              </p:cNvSpPr>
              <p:nvPr/>
            </p:nvSpPr>
            <p:spPr>
              <a:xfrm>
                <a:off x="4089181" y="5265816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66" name="TextBox 265"/>
              <p:cNvSpPr txBox="1"/>
              <p:nvPr/>
            </p:nvSpPr>
            <p:spPr>
              <a:xfrm>
                <a:off x="4188577" y="5297652"/>
                <a:ext cx="23884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Бишкек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69" name="Группа 268"/>
            <p:cNvGrpSpPr/>
            <p:nvPr/>
          </p:nvGrpSpPr>
          <p:grpSpPr>
            <a:xfrm>
              <a:off x="4453819" y="5079810"/>
              <a:ext cx="361609" cy="76944"/>
              <a:chOff x="4453819" y="5079810"/>
              <a:chExt cx="361609" cy="76944"/>
            </a:xfrm>
          </p:grpSpPr>
          <p:sp>
            <p:nvSpPr>
              <p:cNvPr id="128" name="Овал 127"/>
              <p:cNvSpPr>
                <a:spLocks noChangeAspect="1"/>
              </p:cNvSpPr>
              <p:nvPr/>
            </p:nvSpPr>
            <p:spPr>
              <a:xfrm>
                <a:off x="4773658" y="5092914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68" name="TextBox 267"/>
              <p:cNvSpPr txBox="1"/>
              <p:nvPr/>
            </p:nvSpPr>
            <p:spPr>
              <a:xfrm>
                <a:off x="4453819" y="5079810"/>
                <a:ext cx="22762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Урумчи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71" name="Группа 270"/>
            <p:cNvGrpSpPr/>
            <p:nvPr/>
          </p:nvGrpSpPr>
          <p:grpSpPr>
            <a:xfrm>
              <a:off x="2812075" y="4915781"/>
              <a:ext cx="374966" cy="88026"/>
              <a:chOff x="2812075" y="4915781"/>
              <a:chExt cx="374966" cy="88026"/>
            </a:xfrm>
          </p:grpSpPr>
          <p:sp>
            <p:nvSpPr>
              <p:cNvPr id="142" name="Овал 141"/>
              <p:cNvSpPr>
                <a:spLocks noChangeAspect="1"/>
              </p:cNvSpPr>
              <p:nvPr/>
            </p:nvSpPr>
            <p:spPr>
              <a:xfrm>
                <a:off x="2812075" y="4915781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70" name="TextBox 269"/>
              <p:cNvSpPr txBox="1"/>
              <p:nvPr/>
            </p:nvSpPr>
            <p:spPr>
              <a:xfrm>
                <a:off x="2863234" y="4926863"/>
                <a:ext cx="323807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Астрахань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73" name="Группа 272"/>
            <p:cNvGrpSpPr/>
            <p:nvPr/>
          </p:nvGrpSpPr>
          <p:grpSpPr>
            <a:xfrm>
              <a:off x="2701512" y="4559032"/>
              <a:ext cx="344195" cy="76944"/>
              <a:chOff x="2701512" y="4559032"/>
              <a:chExt cx="344195" cy="76944"/>
            </a:xfrm>
          </p:grpSpPr>
          <p:sp>
            <p:nvSpPr>
              <p:cNvPr id="179" name="Овал 178"/>
              <p:cNvSpPr>
                <a:spLocks noChangeAspect="1"/>
              </p:cNvSpPr>
              <p:nvPr/>
            </p:nvSpPr>
            <p:spPr>
              <a:xfrm>
                <a:off x="2701512" y="4581396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72" name="TextBox 271"/>
              <p:cNvSpPr txBox="1"/>
              <p:nvPr/>
            </p:nvSpPr>
            <p:spPr>
              <a:xfrm>
                <a:off x="2790829" y="4559032"/>
                <a:ext cx="25487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Саратов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75" name="Группа 274"/>
            <p:cNvGrpSpPr/>
            <p:nvPr/>
          </p:nvGrpSpPr>
          <p:grpSpPr>
            <a:xfrm>
              <a:off x="2415284" y="4794536"/>
              <a:ext cx="596979" cy="118197"/>
              <a:chOff x="2415284" y="4794536"/>
              <a:chExt cx="596979" cy="118197"/>
            </a:xfrm>
          </p:grpSpPr>
          <p:sp>
            <p:nvSpPr>
              <p:cNvPr id="180" name="Овал 179"/>
              <p:cNvSpPr>
                <a:spLocks noChangeAspect="1"/>
              </p:cNvSpPr>
              <p:nvPr/>
            </p:nvSpPr>
            <p:spPr>
              <a:xfrm>
                <a:off x="2415284" y="487096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74" name="TextBox 273"/>
              <p:cNvSpPr txBox="1"/>
              <p:nvPr/>
            </p:nvSpPr>
            <p:spPr>
              <a:xfrm>
                <a:off x="2496096" y="4794536"/>
                <a:ext cx="516167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Ростов-на-Дону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77" name="Группа 276"/>
            <p:cNvGrpSpPr/>
            <p:nvPr/>
          </p:nvGrpSpPr>
          <p:grpSpPr>
            <a:xfrm>
              <a:off x="2342568" y="5165470"/>
              <a:ext cx="272858" cy="121027"/>
              <a:chOff x="2342568" y="5165470"/>
              <a:chExt cx="272858" cy="121027"/>
            </a:xfrm>
          </p:grpSpPr>
          <p:sp>
            <p:nvSpPr>
              <p:cNvPr id="139" name="Овал 138"/>
              <p:cNvSpPr>
                <a:spLocks noChangeAspect="1"/>
              </p:cNvSpPr>
              <p:nvPr/>
            </p:nvSpPr>
            <p:spPr>
              <a:xfrm>
                <a:off x="2573656" y="524472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76" name="TextBox 275"/>
              <p:cNvSpPr txBox="1"/>
              <p:nvPr/>
            </p:nvSpPr>
            <p:spPr>
              <a:xfrm>
                <a:off x="2342568" y="5165470"/>
                <a:ext cx="219612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Ереван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79" name="Группа 278"/>
            <p:cNvGrpSpPr/>
            <p:nvPr/>
          </p:nvGrpSpPr>
          <p:grpSpPr>
            <a:xfrm>
              <a:off x="2671832" y="5159119"/>
              <a:ext cx="272540" cy="84427"/>
              <a:chOff x="2671832" y="5159119"/>
              <a:chExt cx="272540" cy="84427"/>
            </a:xfrm>
          </p:grpSpPr>
          <p:sp>
            <p:nvSpPr>
              <p:cNvPr id="138" name="Овал 137"/>
              <p:cNvSpPr>
                <a:spLocks noChangeAspect="1"/>
              </p:cNvSpPr>
              <p:nvPr/>
            </p:nvSpPr>
            <p:spPr>
              <a:xfrm>
                <a:off x="2671832" y="5159119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78" name="TextBox 277"/>
              <p:cNvSpPr txBox="1"/>
              <p:nvPr/>
            </p:nvSpPr>
            <p:spPr>
              <a:xfrm>
                <a:off x="2726364" y="5166602"/>
                <a:ext cx="21800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Сухуми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81" name="Группа 280"/>
            <p:cNvGrpSpPr/>
            <p:nvPr/>
          </p:nvGrpSpPr>
          <p:grpSpPr>
            <a:xfrm>
              <a:off x="3447108" y="5119176"/>
              <a:ext cx="354966" cy="76944"/>
              <a:chOff x="3447108" y="5119176"/>
              <a:chExt cx="354966" cy="76944"/>
            </a:xfrm>
          </p:grpSpPr>
          <p:sp>
            <p:nvSpPr>
              <p:cNvPr id="131" name="Овал 130"/>
              <p:cNvSpPr>
                <a:spLocks noChangeAspect="1"/>
              </p:cNvSpPr>
              <p:nvPr/>
            </p:nvSpPr>
            <p:spPr>
              <a:xfrm>
                <a:off x="3760304" y="513676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80" name="TextBox 279"/>
              <p:cNvSpPr txBox="1"/>
              <p:nvPr/>
            </p:nvSpPr>
            <p:spPr>
              <a:xfrm>
                <a:off x="3447108" y="5119176"/>
                <a:ext cx="301365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Шымкент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83" name="Группа 282"/>
            <p:cNvGrpSpPr/>
            <p:nvPr/>
          </p:nvGrpSpPr>
          <p:grpSpPr>
            <a:xfrm>
              <a:off x="3587935" y="5459243"/>
              <a:ext cx="216406" cy="128864"/>
              <a:chOff x="3587935" y="5459243"/>
              <a:chExt cx="216406" cy="128864"/>
            </a:xfrm>
          </p:grpSpPr>
          <p:sp>
            <p:nvSpPr>
              <p:cNvPr id="133" name="Овал 132"/>
              <p:cNvSpPr>
                <a:spLocks noChangeAspect="1"/>
              </p:cNvSpPr>
              <p:nvPr/>
            </p:nvSpPr>
            <p:spPr>
              <a:xfrm>
                <a:off x="3724248" y="545924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82" name="TextBox 281"/>
              <p:cNvSpPr txBox="1"/>
              <p:nvPr/>
            </p:nvSpPr>
            <p:spPr>
              <a:xfrm>
                <a:off x="3587935" y="5511163"/>
                <a:ext cx="21640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Галаба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85" name="Группа 284"/>
            <p:cNvGrpSpPr/>
            <p:nvPr/>
          </p:nvGrpSpPr>
          <p:grpSpPr>
            <a:xfrm>
              <a:off x="2056896" y="5308312"/>
              <a:ext cx="350170" cy="82893"/>
              <a:chOff x="2056896" y="5308312"/>
              <a:chExt cx="350170" cy="82893"/>
            </a:xfrm>
          </p:grpSpPr>
          <p:sp>
            <p:nvSpPr>
              <p:cNvPr id="149" name="Овал 148"/>
              <p:cNvSpPr>
                <a:spLocks noChangeAspect="1"/>
              </p:cNvSpPr>
              <p:nvPr/>
            </p:nvSpPr>
            <p:spPr>
              <a:xfrm>
                <a:off x="2056896" y="5308312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84" name="TextBox 283"/>
              <p:cNvSpPr txBox="1"/>
              <p:nvPr/>
            </p:nvSpPr>
            <p:spPr>
              <a:xfrm>
                <a:off x="2150586" y="5314261"/>
                <a:ext cx="25648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Стамбул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87" name="Группа 286"/>
            <p:cNvGrpSpPr/>
            <p:nvPr/>
          </p:nvGrpSpPr>
          <p:grpSpPr>
            <a:xfrm>
              <a:off x="1914032" y="5542761"/>
              <a:ext cx="397404" cy="112281"/>
              <a:chOff x="1914032" y="5542761"/>
              <a:chExt cx="397404" cy="112281"/>
            </a:xfrm>
          </p:grpSpPr>
          <p:sp>
            <p:nvSpPr>
              <p:cNvPr id="150" name="Овал 149"/>
              <p:cNvSpPr>
                <a:spLocks noChangeAspect="1"/>
              </p:cNvSpPr>
              <p:nvPr/>
            </p:nvSpPr>
            <p:spPr>
              <a:xfrm>
                <a:off x="2269666" y="5542761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86" name="TextBox 285"/>
              <p:cNvSpPr txBox="1"/>
              <p:nvPr/>
            </p:nvSpPr>
            <p:spPr>
              <a:xfrm>
                <a:off x="1914032" y="5578098"/>
                <a:ext cx="24365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Мерсин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89" name="Группа 288"/>
            <p:cNvGrpSpPr/>
            <p:nvPr/>
          </p:nvGrpSpPr>
          <p:grpSpPr>
            <a:xfrm>
              <a:off x="1980815" y="5668645"/>
              <a:ext cx="351506" cy="97338"/>
              <a:chOff x="1980815" y="5668645"/>
              <a:chExt cx="351506" cy="97338"/>
            </a:xfrm>
          </p:grpSpPr>
          <p:sp>
            <p:nvSpPr>
              <p:cNvPr id="151" name="Овал 150"/>
              <p:cNvSpPr>
                <a:spLocks noChangeAspect="1"/>
              </p:cNvSpPr>
              <p:nvPr/>
            </p:nvSpPr>
            <p:spPr>
              <a:xfrm>
                <a:off x="2290551" y="5668645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88" name="TextBox 287"/>
              <p:cNvSpPr txBox="1"/>
              <p:nvPr/>
            </p:nvSpPr>
            <p:spPr>
              <a:xfrm>
                <a:off x="1980815" y="5689039"/>
                <a:ext cx="20678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Хайфа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91" name="Группа 290"/>
            <p:cNvGrpSpPr/>
            <p:nvPr/>
          </p:nvGrpSpPr>
          <p:grpSpPr>
            <a:xfrm>
              <a:off x="1940592" y="5758886"/>
              <a:ext cx="363387" cy="81912"/>
              <a:chOff x="1940592" y="5758886"/>
              <a:chExt cx="363387" cy="81912"/>
            </a:xfrm>
          </p:grpSpPr>
          <p:sp>
            <p:nvSpPr>
              <p:cNvPr id="152" name="Овал 151"/>
              <p:cNvSpPr>
                <a:spLocks noChangeAspect="1"/>
              </p:cNvSpPr>
              <p:nvPr/>
            </p:nvSpPr>
            <p:spPr>
              <a:xfrm>
                <a:off x="2262209" y="5758886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90" name="TextBox 289"/>
              <p:cNvSpPr txBox="1"/>
              <p:nvPr/>
            </p:nvSpPr>
            <p:spPr>
              <a:xfrm>
                <a:off x="1940592" y="5763854"/>
                <a:ext cx="20999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Ашдод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93" name="Группа 292"/>
            <p:cNvGrpSpPr/>
            <p:nvPr/>
          </p:nvGrpSpPr>
          <p:grpSpPr>
            <a:xfrm>
              <a:off x="1574668" y="4957144"/>
              <a:ext cx="362854" cy="76944"/>
              <a:chOff x="1574668" y="4957144"/>
              <a:chExt cx="362854" cy="76944"/>
            </a:xfrm>
          </p:grpSpPr>
          <p:sp>
            <p:nvSpPr>
              <p:cNvPr id="157" name="Овал 156"/>
              <p:cNvSpPr>
                <a:spLocks noChangeAspect="1"/>
              </p:cNvSpPr>
              <p:nvPr/>
            </p:nvSpPr>
            <p:spPr>
              <a:xfrm>
                <a:off x="1574668" y="496889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92" name="TextBox 291"/>
              <p:cNvSpPr txBox="1"/>
              <p:nvPr/>
            </p:nvSpPr>
            <p:spPr>
              <a:xfrm>
                <a:off x="1634554" y="4957144"/>
                <a:ext cx="30296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Будапешт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95" name="Группа 294"/>
            <p:cNvGrpSpPr/>
            <p:nvPr/>
          </p:nvGrpSpPr>
          <p:grpSpPr>
            <a:xfrm>
              <a:off x="2035860" y="4644127"/>
              <a:ext cx="198712" cy="121680"/>
              <a:chOff x="2035860" y="4644127"/>
              <a:chExt cx="198712" cy="121680"/>
            </a:xfrm>
          </p:grpSpPr>
          <p:sp>
            <p:nvSpPr>
              <p:cNvPr id="168" name="Овал 167"/>
              <p:cNvSpPr>
                <a:spLocks noChangeAspect="1"/>
              </p:cNvSpPr>
              <p:nvPr/>
            </p:nvSpPr>
            <p:spPr>
              <a:xfrm>
                <a:off x="2035860" y="464412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94" name="TextBox 293"/>
              <p:cNvSpPr txBox="1"/>
              <p:nvPr/>
            </p:nvSpPr>
            <p:spPr>
              <a:xfrm>
                <a:off x="2082286" y="4688863"/>
                <a:ext cx="15228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Киев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97" name="Группа 296"/>
            <p:cNvGrpSpPr/>
            <p:nvPr/>
          </p:nvGrpSpPr>
          <p:grpSpPr>
            <a:xfrm>
              <a:off x="1902284" y="4394209"/>
              <a:ext cx="289629" cy="76944"/>
              <a:chOff x="1902284" y="4394209"/>
              <a:chExt cx="289629" cy="76944"/>
            </a:xfrm>
          </p:grpSpPr>
          <p:sp>
            <p:nvSpPr>
              <p:cNvPr id="169" name="Овал 168"/>
              <p:cNvSpPr>
                <a:spLocks noChangeAspect="1"/>
              </p:cNvSpPr>
              <p:nvPr/>
            </p:nvSpPr>
            <p:spPr>
              <a:xfrm>
                <a:off x="1902284" y="4401768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96" name="TextBox 295"/>
              <p:cNvSpPr txBox="1"/>
              <p:nvPr/>
            </p:nvSpPr>
            <p:spPr>
              <a:xfrm>
                <a:off x="1986729" y="4394209"/>
                <a:ext cx="20518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Минск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99" name="Группа 298"/>
            <p:cNvGrpSpPr/>
            <p:nvPr/>
          </p:nvGrpSpPr>
          <p:grpSpPr>
            <a:xfrm>
              <a:off x="1773615" y="4553615"/>
              <a:ext cx="233989" cy="112536"/>
              <a:chOff x="1773615" y="4553615"/>
              <a:chExt cx="233989" cy="112536"/>
            </a:xfrm>
          </p:grpSpPr>
          <p:sp>
            <p:nvSpPr>
              <p:cNvPr id="167" name="Овал 166"/>
              <p:cNvSpPr>
                <a:spLocks noChangeAspect="1"/>
              </p:cNvSpPr>
              <p:nvPr/>
            </p:nvSpPr>
            <p:spPr>
              <a:xfrm>
                <a:off x="1773615" y="4553615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98" name="TextBox 297"/>
              <p:cNvSpPr txBox="1"/>
              <p:nvPr/>
            </p:nvSpPr>
            <p:spPr>
              <a:xfrm>
                <a:off x="1828068" y="4589207"/>
                <a:ext cx="17953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Брест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01" name="Группа 300"/>
            <p:cNvGrpSpPr/>
            <p:nvPr/>
          </p:nvGrpSpPr>
          <p:grpSpPr>
            <a:xfrm>
              <a:off x="2209257" y="4298552"/>
              <a:ext cx="209994" cy="129980"/>
              <a:chOff x="2209257" y="4298552"/>
              <a:chExt cx="209994" cy="129980"/>
            </a:xfrm>
          </p:grpSpPr>
          <p:sp>
            <p:nvSpPr>
              <p:cNvPr id="177" name="Овал 176"/>
              <p:cNvSpPr>
                <a:spLocks noChangeAspect="1"/>
              </p:cNvSpPr>
              <p:nvPr/>
            </p:nvSpPr>
            <p:spPr>
              <a:xfrm>
                <a:off x="2284503" y="4386762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00" name="TextBox 299"/>
              <p:cNvSpPr txBox="1"/>
              <p:nvPr/>
            </p:nvSpPr>
            <p:spPr>
              <a:xfrm>
                <a:off x="2209257" y="4298552"/>
                <a:ext cx="20999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Калуга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03" name="Группа 302"/>
            <p:cNvGrpSpPr/>
            <p:nvPr/>
          </p:nvGrpSpPr>
          <p:grpSpPr>
            <a:xfrm>
              <a:off x="2433941" y="4572922"/>
              <a:ext cx="297131" cy="137040"/>
              <a:chOff x="2433941" y="4572922"/>
              <a:chExt cx="297131" cy="137040"/>
            </a:xfrm>
          </p:grpSpPr>
          <p:sp>
            <p:nvSpPr>
              <p:cNvPr id="175" name="Овал 174"/>
              <p:cNvSpPr>
                <a:spLocks noChangeAspect="1"/>
              </p:cNvSpPr>
              <p:nvPr/>
            </p:nvSpPr>
            <p:spPr>
              <a:xfrm>
                <a:off x="2433941" y="4572922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02" name="TextBox 301"/>
              <p:cNvSpPr txBox="1"/>
              <p:nvPr/>
            </p:nvSpPr>
            <p:spPr>
              <a:xfrm>
                <a:off x="2455355" y="4633018"/>
                <a:ext cx="275717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Воронеж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05" name="Группа 304"/>
            <p:cNvGrpSpPr/>
            <p:nvPr/>
          </p:nvGrpSpPr>
          <p:grpSpPr>
            <a:xfrm>
              <a:off x="1665362" y="4229234"/>
              <a:ext cx="272510" cy="138565"/>
              <a:chOff x="1665362" y="4229234"/>
              <a:chExt cx="272510" cy="138565"/>
            </a:xfrm>
          </p:grpSpPr>
          <p:sp>
            <p:nvSpPr>
              <p:cNvPr id="170" name="Овал 169"/>
              <p:cNvSpPr>
                <a:spLocks noChangeAspect="1"/>
              </p:cNvSpPr>
              <p:nvPr/>
            </p:nvSpPr>
            <p:spPr>
              <a:xfrm>
                <a:off x="1769153" y="4326029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04" name="TextBox 303"/>
              <p:cNvSpPr txBox="1"/>
              <p:nvPr/>
            </p:nvSpPr>
            <p:spPr>
              <a:xfrm>
                <a:off x="1665362" y="4229234"/>
                <a:ext cx="27251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Вильнюс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08" name="Группа 307"/>
            <p:cNvGrpSpPr/>
            <p:nvPr/>
          </p:nvGrpSpPr>
          <p:grpSpPr>
            <a:xfrm>
              <a:off x="1606819" y="4086922"/>
              <a:ext cx="205945" cy="106977"/>
              <a:chOff x="1606819" y="4086922"/>
              <a:chExt cx="205945" cy="106977"/>
            </a:xfrm>
          </p:grpSpPr>
          <p:sp>
            <p:nvSpPr>
              <p:cNvPr id="171" name="Овал 170"/>
              <p:cNvSpPr>
                <a:spLocks noChangeAspect="1"/>
              </p:cNvSpPr>
              <p:nvPr/>
            </p:nvSpPr>
            <p:spPr>
              <a:xfrm>
                <a:off x="1770994" y="4152129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06" name="TextBox 305"/>
              <p:cNvSpPr txBox="1"/>
              <p:nvPr/>
            </p:nvSpPr>
            <p:spPr>
              <a:xfrm>
                <a:off x="1606819" y="4086922"/>
                <a:ext cx="14427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Рига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09" name="Группа 308"/>
            <p:cNvGrpSpPr/>
            <p:nvPr/>
          </p:nvGrpSpPr>
          <p:grpSpPr>
            <a:xfrm>
              <a:off x="1552754" y="3953742"/>
              <a:ext cx="294310" cy="90359"/>
              <a:chOff x="1552754" y="3953742"/>
              <a:chExt cx="294310" cy="90359"/>
            </a:xfrm>
          </p:grpSpPr>
          <p:sp>
            <p:nvSpPr>
              <p:cNvPr id="173" name="Овал 172"/>
              <p:cNvSpPr>
                <a:spLocks noChangeAspect="1"/>
              </p:cNvSpPr>
              <p:nvPr/>
            </p:nvSpPr>
            <p:spPr>
              <a:xfrm>
                <a:off x="1805294" y="3953742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07" name="TextBox 306"/>
              <p:cNvSpPr txBox="1"/>
              <p:nvPr/>
            </p:nvSpPr>
            <p:spPr>
              <a:xfrm>
                <a:off x="1552754" y="3967157"/>
                <a:ext cx="21640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Таллин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11" name="Группа 310"/>
            <p:cNvGrpSpPr/>
            <p:nvPr/>
          </p:nvGrpSpPr>
          <p:grpSpPr>
            <a:xfrm>
              <a:off x="1424076" y="3763183"/>
              <a:ext cx="420520" cy="114171"/>
              <a:chOff x="1424076" y="3763183"/>
              <a:chExt cx="420520" cy="114171"/>
            </a:xfrm>
          </p:grpSpPr>
          <p:sp>
            <p:nvSpPr>
              <p:cNvPr id="184" name="Овал 183"/>
              <p:cNvSpPr>
                <a:spLocks noChangeAspect="1"/>
              </p:cNvSpPr>
              <p:nvPr/>
            </p:nvSpPr>
            <p:spPr>
              <a:xfrm>
                <a:off x="1802826" y="3835584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10" name="TextBox 309"/>
              <p:cNvSpPr txBox="1"/>
              <p:nvPr/>
            </p:nvSpPr>
            <p:spPr>
              <a:xfrm>
                <a:off x="1424076" y="3763183"/>
                <a:ext cx="327013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Хельсинки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13" name="Группа 312"/>
            <p:cNvGrpSpPr/>
            <p:nvPr/>
          </p:nvGrpSpPr>
          <p:grpSpPr>
            <a:xfrm>
              <a:off x="1283995" y="4452306"/>
              <a:ext cx="310310" cy="137921"/>
              <a:chOff x="1283995" y="4452306"/>
              <a:chExt cx="310310" cy="137921"/>
            </a:xfrm>
          </p:grpSpPr>
          <p:sp>
            <p:nvSpPr>
              <p:cNvPr id="166" name="Овал 165"/>
              <p:cNvSpPr>
                <a:spLocks noChangeAspect="1"/>
              </p:cNvSpPr>
              <p:nvPr/>
            </p:nvSpPr>
            <p:spPr>
              <a:xfrm>
                <a:off x="1552535" y="454845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12" name="TextBox 311"/>
              <p:cNvSpPr txBox="1"/>
              <p:nvPr/>
            </p:nvSpPr>
            <p:spPr>
              <a:xfrm>
                <a:off x="1283995" y="4452306"/>
                <a:ext cx="283732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Варшава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15" name="Группа 314"/>
            <p:cNvGrpSpPr/>
            <p:nvPr/>
          </p:nvGrpSpPr>
          <p:grpSpPr>
            <a:xfrm>
              <a:off x="1345823" y="5046306"/>
              <a:ext cx="264739" cy="107292"/>
              <a:chOff x="1345823" y="5046306"/>
              <a:chExt cx="264739" cy="107292"/>
            </a:xfrm>
          </p:grpSpPr>
          <p:sp>
            <p:nvSpPr>
              <p:cNvPr id="153" name="Овал 152"/>
              <p:cNvSpPr>
                <a:spLocks noChangeAspect="1"/>
              </p:cNvSpPr>
              <p:nvPr/>
            </p:nvSpPr>
            <p:spPr>
              <a:xfrm>
                <a:off x="1345823" y="5046306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14" name="TextBox 313"/>
              <p:cNvSpPr txBox="1"/>
              <p:nvPr/>
            </p:nvSpPr>
            <p:spPr>
              <a:xfrm>
                <a:off x="1398966" y="5076654"/>
                <a:ext cx="21159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Триест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17" name="Группа 316"/>
            <p:cNvGrpSpPr/>
            <p:nvPr/>
          </p:nvGrpSpPr>
          <p:grpSpPr>
            <a:xfrm>
              <a:off x="823077" y="5050083"/>
              <a:ext cx="362932" cy="98097"/>
              <a:chOff x="823077" y="5050083"/>
              <a:chExt cx="362932" cy="98097"/>
            </a:xfrm>
          </p:grpSpPr>
          <p:sp>
            <p:nvSpPr>
              <p:cNvPr id="155" name="Овал 154"/>
              <p:cNvSpPr>
                <a:spLocks noChangeAspect="1"/>
              </p:cNvSpPr>
              <p:nvPr/>
            </p:nvSpPr>
            <p:spPr>
              <a:xfrm>
                <a:off x="1144239" y="505008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16" name="TextBox 315"/>
              <p:cNvSpPr txBox="1"/>
              <p:nvPr/>
            </p:nvSpPr>
            <p:spPr>
              <a:xfrm>
                <a:off x="823077" y="5071236"/>
                <a:ext cx="29335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Тарвизио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19" name="Группа 318"/>
            <p:cNvGrpSpPr/>
            <p:nvPr/>
          </p:nvGrpSpPr>
          <p:grpSpPr>
            <a:xfrm>
              <a:off x="695658" y="4813271"/>
              <a:ext cx="298791" cy="76944"/>
              <a:chOff x="695658" y="4813271"/>
              <a:chExt cx="298791" cy="76944"/>
            </a:xfrm>
          </p:grpSpPr>
          <p:sp>
            <p:nvSpPr>
              <p:cNvPr id="161" name="Овал 160"/>
              <p:cNvSpPr>
                <a:spLocks noChangeAspect="1"/>
              </p:cNvSpPr>
              <p:nvPr/>
            </p:nvSpPr>
            <p:spPr>
              <a:xfrm>
                <a:off x="952679" y="4833008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18" name="TextBox 317"/>
              <p:cNvSpPr txBox="1"/>
              <p:nvPr/>
            </p:nvSpPr>
            <p:spPr>
              <a:xfrm>
                <a:off x="695658" y="4813271"/>
                <a:ext cx="214802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Везуль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21" name="Группа 320"/>
            <p:cNvGrpSpPr/>
            <p:nvPr/>
          </p:nvGrpSpPr>
          <p:grpSpPr>
            <a:xfrm>
              <a:off x="1137625" y="4885220"/>
              <a:ext cx="253853" cy="76944"/>
              <a:chOff x="1137625" y="4885220"/>
              <a:chExt cx="253853" cy="76944"/>
            </a:xfrm>
          </p:grpSpPr>
          <p:sp>
            <p:nvSpPr>
              <p:cNvPr id="154" name="Овал 153"/>
              <p:cNvSpPr>
                <a:spLocks noChangeAspect="1"/>
              </p:cNvSpPr>
              <p:nvPr/>
            </p:nvSpPr>
            <p:spPr>
              <a:xfrm>
                <a:off x="1349708" y="4910990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20" name="TextBox 319"/>
              <p:cNvSpPr txBox="1"/>
              <p:nvPr/>
            </p:nvSpPr>
            <p:spPr>
              <a:xfrm>
                <a:off x="1137625" y="4885220"/>
                <a:ext cx="15388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Вена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23" name="Группа 322"/>
            <p:cNvGrpSpPr/>
            <p:nvPr/>
          </p:nvGrpSpPr>
          <p:grpSpPr>
            <a:xfrm>
              <a:off x="997493" y="4552625"/>
              <a:ext cx="276409" cy="104111"/>
              <a:chOff x="997493" y="4552625"/>
              <a:chExt cx="276409" cy="104111"/>
            </a:xfrm>
          </p:grpSpPr>
          <p:sp>
            <p:nvSpPr>
              <p:cNvPr id="164" name="Овал 163"/>
              <p:cNvSpPr>
                <a:spLocks noChangeAspect="1"/>
              </p:cNvSpPr>
              <p:nvPr/>
            </p:nvSpPr>
            <p:spPr>
              <a:xfrm>
                <a:off x="1232132" y="4614966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22" name="TextBox 321"/>
              <p:cNvSpPr txBox="1"/>
              <p:nvPr/>
            </p:nvSpPr>
            <p:spPr>
              <a:xfrm>
                <a:off x="997493" y="4552625"/>
                <a:ext cx="22281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Берлин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25" name="Группа 324"/>
            <p:cNvGrpSpPr/>
            <p:nvPr/>
          </p:nvGrpSpPr>
          <p:grpSpPr>
            <a:xfrm>
              <a:off x="858794" y="4338965"/>
              <a:ext cx="279470" cy="117752"/>
              <a:chOff x="858794" y="4338965"/>
              <a:chExt cx="279470" cy="117752"/>
            </a:xfrm>
          </p:grpSpPr>
          <p:sp>
            <p:nvSpPr>
              <p:cNvPr id="163" name="Овал 162"/>
              <p:cNvSpPr>
                <a:spLocks noChangeAspect="1"/>
              </p:cNvSpPr>
              <p:nvPr/>
            </p:nvSpPr>
            <p:spPr>
              <a:xfrm>
                <a:off x="1096494" y="441494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24" name="TextBox 323"/>
              <p:cNvSpPr txBox="1"/>
              <p:nvPr/>
            </p:nvSpPr>
            <p:spPr>
              <a:xfrm>
                <a:off x="858794" y="4338965"/>
                <a:ext cx="25006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Гамбург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27" name="Группа 326"/>
            <p:cNvGrpSpPr/>
            <p:nvPr/>
          </p:nvGrpSpPr>
          <p:grpSpPr>
            <a:xfrm>
              <a:off x="1156963" y="4292258"/>
              <a:ext cx="477953" cy="90495"/>
              <a:chOff x="1156963" y="4292258"/>
              <a:chExt cx="477953" cy="90495"/>
            </a:xfrm>
          </p:grpSpPr>
          <p:sp>
            <p:nvSpPr>
              <p:cNvPr id="172" name="Овал 171"/>
              <p:cNvSpPr>
                <a:spLocks noChangeAspect="1"/>
              </p:cNvSpPr>
              <p:nvPr/>
            </p:nvSpPr>
            <p:spPr>
              <a:xfrm>
                <a:off x="1593146" y="434098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26" name="TextBox 325"/>
              <p:cNvSpPr txBox="1"/>
              <p:nvPr/>
            </p:nvSpPr>
            <p:spPr>
              <a:xfrm>
                <a:off x="1156963" y="4292258"/>
                <a:ext cx="39914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Калининград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29" name="Группа 328"/>
            <p:cNvGrpSpPr/>
            <p:nvPr/>
          </p:nvGrpSpPr>
          <p:grpSpPr>
            <a:xfrm>
              <a:off x="1314618" y="4776410"/>
              <a:ext cx="296944" cy="116351"/>
              <a:chOff x="1314618" y="4776410"/>
              <a:chExt cx="296944" cy="116351"/>
            </a:xfrm>
          </p:grpSpPr>
          <p:sp>
            <p:nvSpPr>
              <p:cNvPr id="158" name="Овал 157"/>
              <p:cNvSpPr>
                <a:spLocks noChangeAspect="1"/>
              </p:cNvSpPr>
              <p:nvPr/>
            </p:nvSpPr>
            <p:spPr>
              <a:xfrm>
                <a:off x="1569792" y="4850991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28" name="TextBox 327"/>
              <p:cNvSpPr txBox="1"/>
              <p:nvPr/>
            </p:nvSpPr>
            <p:spPr>
              <a:xfrm>
                <a:off x="1314618" y="4776410"/>
                <a:ext cx="24846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Кошица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31" name="Группа 330"/>
            <p:cNvGrpSpPr/>
            <p:nvPr/>
          </p:nvGrpSpPr>
          <p:grpSpPr>
            <a:xfrm>
              <a:off x="1272224" y="4656215"/>
              <a:ext cx="185948" cy="109593"/>
              <a:chOff x="1272224" y="4656215"/>
              <a:chExt cx="185948" cy="109593"/>
            </a:xfrm>
          </p:grpSpPr>
          <p:sp>
            <p:nvSpPr>
              <p:cNvPr id="165" name="Овал 164"/>
              <p:cNvSpPr>
                <a:spLocks noChangeAspect="1"/>
              </p:cNvSpPr>
              <p:nvPr/>
            </p:nvSpPr>
            <p:spPr>
              <a:xfrm>
                <a:off x="1380922" y="4724038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30" name="TextBox 329"/>
              <p:cNvSpPr txBox="1"/>
              <p:nvPr/>
            </p:nvSpPr>
            <p:spPr>
              <a:xfrm>
                <a:off x="1272224" y="4656215"/>
                <a:ext cx="18594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Прага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33" name="Группа 332"/>
            <p:cNvGrpSpPr/>
            <p:nvPr/>
          </p:nvGrpSpPr>
          <p:grpSpPr>
            <a:xfrm>
              <a:off x="625458" y="4670600"/>
              <a:ext cx="344426" cy="98505"/>
              <a:chOff x="625458" y="4670600"/>
              <a:chExt cx="344426" cy="98505"/>
            </a:xfrm>
          </p:grpSpPr>
          <p:sp>
            <p:nvSpPr>
              <p:cNvPr id="162" name="Овал 161"/>
              <p:cNvSpPr>
                <a:spLocks noChangeAspect="1"/>
              </p:cNvSpPr>
              <p:nvPr/>
            </p:nvSpPr>
            <p:spPr>
              <a:xfrm>
                <a:off x="928114" y="4727335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32" name="TextBox 331"/>
              <p:cNvSpPr txBox="1"/>
              <p:nvPr/>
            </p:nvSpPr>
            <p:spPr>
              <a:xfrm>
                <a:off x="625458" y="4670600"/>
                <a:ext cx="282129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Дуйсбург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35" name="Группа 334"/>
            <p:cNvGrpSpPr/>
            <p:nvPr/>
          </p:nvGrpSpPr>
          <p:grpSpPr>
            <a:xfrm>
              <a:off x="2414001" y="4998100"/>
              <a:ext cx="495188" cy="96790"/>
              <a:chOff x="2414001" y="4998100"/>
              <a:chExt cx="495188" cy="96790"/>
            </a:xfrm>
          </p:grpSpPr>
          <p:sp>
            <p:nvSpPr>
              <p:cNvPr id="143" name="Овал 142"/>
              <p:cNvSpPr>
                <a:spLocks noChangeAspect="1"/>
              </p:cNvSpPr>
              <p:nvPr/>
            </p:nvSpPr>
            <p:spPr>
              <a:xfrm>
                <a:off x="2414001" y="5053120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34" name="TextBox 333"/>
              <p:cNvSpPr txBox="1"/>
              <p:nvPr/>
            </p:nvSpPr>
            <p:spPr>
              <a:xfrm>
                <a:off x="2465157" y="4998100"/>
                <a:ext cx="444032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Новороссийск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38" name="Группа 337"/>
            <p:cNvGrpSpPr/>
            <p:nvPr/>
          </p:nvGrpSpPr>
          <p:grpSpPr>
            <a:xfrm>
              <a:off x="2183817" y="3020353"/>
              <a:ext cx="381561" cy="76944"/>
              <a:chOff x="2183817" y="3020353"/>
              <a:chExt cx="381561" cy="76944"/>
            </a:xfrm>
          </p:grpSpPr>
          <p:sp>
            <p:nvSpPr>
              <p:cNvPr id="187" name="Овал 186"/>
              <p:cNvSpPr>
                <a:spLocks noChangeAspect="1"/>
              </p:cNvSpPr>
              <p:nvPr/>
            </p:nvSpPr>
            <p:spPr>
              <a:xfrm>
                <a:off x="2183817" y="3043528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37" name="TextBox 336"/>
              <p:cNvSpPr txBox="1"/>
              <p:nvPr/>
            </p:nvSpPr>
            <p:spPr>
              <a:xfrm>
                <a:off x="2246380" y="3020353"/>
                <a:ext cx="31899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Мурманск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40" name="Группа 339"/>
            <p:cNvGrpSpPr/>
            <p:nvPr/>
          </p:nvGrpSpPr>
          <p:grpSpPr>
            <a:xfrm>
              <a:off x="4374315" y="3831624"/>
              <a:ext cx="405560" cy="152995"/>
              <a:chOff x="4374315" y="3831624"/>
              <a:chExt cx="405560" cy="152995"/>
            </a:xfrm>
          </p:grpSpPr>
          <p:sp>
            <p:nvSpPr>
              <p:cNvPr id="124" name="Овал 123"/>
              <p:cNvSpPr>
                <a:spLocks noChangeAspect="1"/>
              </p:cNvSpPr>
              <p:nvPr/>
            </p:nvSpPr>
            <p:spPr>
              <a:xfrm>
                <a:off x="4453484" y="3942849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39" name="TextBox 338"/>
              <p:cNvSpPr txBox="1"/>
              <p:nvPr/>
            </p:nvSpPr>
            <p:spPr>
              <a:xfrm>
                <a:off x="4374315" y="3831624"/>
                <a:ext cx="40556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Лесосибирск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42" name="Группа 341"/>
            <p:cNvGrpSpPr/>
            <p:nvPr/>
          </p:nvGrpSpPr>
          <p:grpSpPr>
            <a:xfrm>
              <a:off x="4795277" y="3973586"/>
              <a:ext cx="421537" cy="191192"/>
              <a:chOff x="4795277" y="3973586"/>
              <a:chExt cx="421537" cy="191192"/>
            </a:xfrm>
          </p:grpSpPr>
          <p:sp>
            <p:nvSpPr>
              <p:cNvPr id="211" name="Овал 210"/>
              <p:cNvSpPr>
                <a:spLocks noChangeAspect="1"/>
              </p:cNvSpPr>
              <p:nvPr/>
            </p:nvSpPr>
            <p:spPr>
              <a:xfrm>
                <a:off x="4795277" y="4114378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41" name="TextBox 340"/>
              <p:cNvSpPr txBox="1"/>
              <p:nvPr/>
            </p:nvSpPr>
            <p:spPr>
              <a:xfrm>
                <a:off x="4849726" y="3973586"/>
                <a:ext cx="36708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Красноярск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44" name="Группа 343"/>
            <p:cNvGrpSpPr/>
            <p:nvPr/>
          </p:nvGrpSpPr>
          <p:grpSpPr>
            <a:xfrm>
              <a:off x="4368304" y="4242885"/>
              <a:ext cx="457930" cy="163812"/>
              <a:chOff x="4368304" y="4242885"/>
              <a:chExt cx="457930" cy="163812"/>
            </a:xfrm>
          </p:grpSpPr>
          <p:sp>
            <p:nvSpPr>
              <p:cNvPr id="207" name="Овал 206"/>
              <p:cNvSpPr>
                <a:spLocks noChangeAspect="1"/>
              </p:cNvSpPr>
              <p:nvPr/>
            </p:nvSpPr>
            <p:spPr>
              <a:xfrm>
                <a:off x="4368304" y="4242885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43" name="TextBox 342"/>
              <p:cNvSpPr txBox="1"/>
              <p:nvPr/>
            </p:nvSpPr>
            <p:spPr>
              <a:xfrm>
                <a:off x="4417468" y="4329753"/>
                <a:ext cx="40876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Новосибирск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46" name="Группа 345"/>
            <p:cNvGrpSpPr/>
            <p:nvPr/>
          </p:nvGrpSpPr>
          <p:grpSpPr>
            <a:xfrm>
              <a:off x="4501410" y="4498535"/>
              <a:ext cx="317579" cy="137205"/>
              <a:chOff x="4501410" y="4498535"/>
              <a:chExt cx="317579" cy="137205"/>
            </a:xfrm>
          </p:grpSpPr>
          <p:sp>
            <p:nvSpPr>
              <p:cNvPr id="125" name="Овал 124"/>
              <p:cNvSpPr>
                <a:spLocks noChangeAspect="1"/>
              </p:cNvSpPr>
              <p:nvPr/>
            </p:nvSpPr>
            <p:spPr>
              <a:xfrm>
                <a:off x="4501410" y="4593970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45" name="TextBox 344"/>
              <p:cNvSpPr txBox="1"/>
              <p:nvPr/>
            </p:nvSpPr>
            <p:spPr>
              <a:xfrm>
                <a:off x="4530448" y="4498535"/>
                <a:ext cx="288541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Рубцовск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48" name="Группа 347"/>
            <p:cNvGrpSpPr/>
            <p:nvPr/>
          </p:nvGrpSpPr>
          <p:grpSpPr>
            <a:xfrm>
              <a:off x="5029016" y="4422660"/>
              <a:ext cx="362489" cy="76944"/>
              <a:chOff x="5029016" y="4422660"/>
              <a:chExt cx="362489" cy="76944"/>
            </a:xfrm>
          </p:grpSpPr>
          <p:sp>
            <p:nvSpPr>
              <p:cNvPr id="212" name="Овал 211"/>
              <p:cNvSpPr>
                <a:spLocks noChangeAspect="1"/>
              </p:cNvSpPr>
              <p:nvPr/>
            </p:nvSpPr>
            <p:spPr>
              <a:xfrm>
                <a:off x="5341105" y="4437244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47" name="TextBox 346"/>
              <p:cNvSpPr txBox="1"/>
              <p:nvPr/>
            </p:nvSpPr>
            <p:spPr>
              <a:xfrm>
                <a:off x="5029016" y="4422660"/>
                <a:ext cx="24846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Иркутск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50" name="Группа 349"/>
            <p:cNvGrpSpPr/>
            <p:nvPr/>
          </p:nvGrpSpPr>
          <p:grpSpPr>
            <a:xfrm>
              <a:off x="5313751" y="4270082"/>
              <a:ext cx="298159" cy="179424"/>
              <a:chOff x="5313751" y="4270082"/>
              <a:chExt cx="298159" cy="179424"/>
            </a:xfrm>
          </p:grpSpPr>
          <p:sp>
            <p:nvSpPr>
              <p:cNvPr id="213" name="Овал 212"/>
              <p:cNvSpPr>
                <a:spLocks noChangeAspect="1"/>
              </p:cNvSpPr>
              <p:nvPr/>
            </p:nvSpPr>
            <p:spPr>
              <a:xfrm>
                <a:off x="5511845" y="4399106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49" name="TextBox 348"/>
              <p:cNvSpPr txBox="1"/>
              <p:nvPr/>
            </p:nvSpPr>
            <p:spPr>
              <a:xfrm>
                <a:off x="5313751" y="4270082"/>
                <a:ext cx="298159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Улан-Удэ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52" name="Группа 351"/>
            <p:cNvGrpSpPr/>
            <p:nvPr/>
          </p:nvGrpSpPr>
          <p:grpSpPr>
            <a:xfrm>
              <a:off x="5429948" y="4640381"/>
              <a:ext cx="312394" cy="86183"/>
              <a:chOff x="5429948" y="4640381"/>
              <a:chExt cx="312394" cy="86183"/>
            </a:xfrm>
          </p:grpSpPr>
          <p:sp>
            <p:nvSpPr>
              <p:cNvPr id="190" name="Овал 189"/>
              <p:cNvSpPr>
                <a:spLocks noChangeAspect="1"/>
              </p:cNvSpPr>
              <p:nvPr/>
            </p:nvSpPr>
            <p:spPr>
              <a:xfrm>
                <a:off x="5700572" y="4684794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1" name="TextBox 350"/>
              <p:cNvSpPr txBox="1"/>
              <p:nvPr/>
            </p:nvSpPr>
            <p:spPr>
              <a:xfrm>
                <a:off x="5429948" y="4640381"/>
                <a:ext cx="24205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Наушки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54" name="Группа 353"/>
            <p:cNvGrpSpPr/>
            <p:nvPr/>
          </p:nvGrpSpPr>
          <p:grpSpPr>
            <a:xfrm>
              <a:off x="5776907" y="4325512"/>
              <a:ext cx="258049" cy="76944"/>
              <a:chOff x="5776907" y="4325512"/>
              <a:chExt cx="258049" cy="76944"/>
            </a:xfrm>
          </p:grpSpPr>
          <p:sp>
            <p:nvSpPr>
              <p:cNvPr id="214" name="Овал 213"/>
              <p:cNvSpPr>
                <a:spLocks noChangeAspect="1"/>
              </p:cNvSpPr>
              <p:nvPr/>
            </p:nvSpPr>
            <p:spPr>
              <a:xfrm>
                <a:off x="5776907" y="4338252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3" name="TextBox 352"/>
              <p:cNvSpPr txBox="1"/>
              <p:nvPr/>
            </p:nvSpPr>
            <p:spPr>
              <a:xfrm>
                <a:off x="5885876" y="4325512"/>
                <a:ext cx="14908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Чита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56" name="Группа 355"/>
            <p:cNvGrpSpPr/>
            <p:nvPr/>
          </p:nvGrpSpPr>
          <p:grpSpPr>
            <a:xfrm>
              <a:off x="6188693" y="4048450"/>
              <a:ext cx="246526" cy="157804"/>
              <a:chOff x="6188693" y="4048450"/>
              <a:chExt cx="246526" cy="157804"/>
            </a:xfrm>
          </p:grpSpPr>
          <p:sp>
            <p:nvSpPr>
              <p:cNvPr id="215" name="Овал 214"/>
              <p:cNvSpPr>
                <a:spLocks noChangeAspect="1"/>
              </p:cNvSpPr>
              <p:nvPr/>
            </p:nvSpPr>
            <p:spPr>
              <a:xfrm>
                <a:off x="6188693" y="4155854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5" name="TextBox 354"/>
              <p:cNvSpPr txBox="1"/>
              <p:nvPr/>
            </p:nvSpPr>
            <p:spPr>
              <a:xfrm>
                <a:off x="6241255" y="4048450"/>
                <a:ext cx="19396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Тында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58" name="Группа 357"/>
            <p:cNvGrpSpPr/>
            <p:nvPr/>
          </p:nvGrpSpPr>
          <p:grpSpPr>
            <a:xfrm>
              <a:off x="6335135" y="3732061"/>
              <a:ext cx="270366" cy="111010"/>
              <a:chOff x="6335135" y="3732061"/>
              <a:chExt cx="270366" cy="111010"/>
            </a:xfrm>
          </p:grpSpPr>
          <p:sp>
            <p:nvSpPr>
              <p:cNvPr id="196" name="Овал 195"/>
              <p:cNvSpPr>
                <a:spLocks noChangeAspect="1"/>
              </p:cNvSpPr>
              <p:nvPr/>
            </p:nvSpPr>
            <p:spPr>
              <a:xfrm>
                <a:off x="6335135" y="3801301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7" name="TextBox 356"/>
              <p:cNvSpPr txBox="1"/>
              <p:nvPr/>
            </p:nvSpPr>
            <p:spPr>
              <a:xfrm>
                <a:off x="6398713" y="3732061"/>
                <a:ext cx="20678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Якутск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60" name="Группа 359"/>
            <p:cNvGrpSpPr/>
            <p:nvPr/>
          </p:nvGrpSpPr>
          <p:grpSpPr>
            <a:xfrm>
              <a:off x="4501410" y="4699148"/>
              <a:ext cx="650189" cy="104688"/>
              <a:chOff x="4501410" y="4699148"/>
              <a:chExt cx="650189" cy="104688"/>
            </a:xfrm>
          </p:grpSpPr>
          <p:sp>
            <p:nvSpPr>
              <p:cNvPr id="126" name="Овал 125"/>
              <p:cNvSpPr>
                <a:spLocks noChangeAspect="1"/>
              </p:cNvSpPr>
              <p:nvPr/>
            </p:nvSpPr>
            <p:spPr>
              <a:xfrm>
                <a:off x="4501410" y="4699148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9" name="TextBox 358"/>
              <p:cNvSpPr txBox="1"/>
              <p:nvPr/>
            </p:nvSpPr>
            <p:spPr>
              <a:xfrm>
                <a:off x="4566502" y="4726892"/>
                <a:ext cx="585097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Усть-Каменогорск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63" name="Группа 362"/>
            <p:cNvGrpSpPr/>
            <p:nvPr/>
          </p:nvGrpSpPr>
          <p:grpSpPr>
            <a:xfrm>
              <a:off x="5385469" y="4765101"/>
              <a:ext cx="412330" cy="104259"/>
              <a:chOff x="5385469" y="4765101"/>
              <a:chExt cx="412330" cy="104259"/>
            </a:xfrm>
          </p:grpSpPr>
          <p:sp>
            <p:nvSpPr>
              <p:cNvPr id="191" name="Овал 190"/>
              <p:cNvSpPr>
                <a:spLocks noChangeAspect="1"/>
              </p:cNvSpPr>
              <p:nvPr/>
            </p:nvSpPr>
            <p:spPr>
              <a:xfrm>
                <a:off x="5756029" y="4827590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61" name="TextBox 360"/>
              <p:cNvSpPr txBox="1"/>
              <p:nvPr/>
            </p:nvSpPr>
            <p:spPr>
              <a:xfrm>
                <a:off x="5385469" y="4765101"/>
                <a:ext cx="368691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Улан-Батор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64" name="Группа 363"/>
            <p:cNvGrpSpPr/>
            <p:nvPr/>
          </p:nvGrpSpPr>
          <p:grpSpPr>
            <a:xfrm>
              <a:off x="6010113" y="4615191"/>
              <a:ext cx="464914" cy="122429"/>
              <a:chOff x="6010113" y="4615191"/>
              <a:chExt cx="464914" cy="122429"/>
            </a:xfrm>
          </p:grpSpPr>
          <p:sp>
            <p:nvSpPr>
              <p:cNvPr id="202" name="Овал 201"/>
              <p:cNvSpPr>
                <a:spLocks noChangeAspect="1"/>
              </p:cNvSpPr>
              <p:nvPr/>
            </p:nvSpPr>
            <p:spPr>
              <a:xfrm>
                <a:off x="6010113" y="4615191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62" name="TextBox 361"/>
              <p:cNvSpPr txBox="1"/>
              <p:nvPr/>
            </p:nvSpPr>
            <p:spPr>
              <a:xfrm>
                <a:off x="6075879" y="4660676"/>
                <a:ext cx="39914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Забайкальск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66" name="Группа 365"/>
            <p:cNvGrpSpPr/>
            <p:nvPr/>
          </p:nvGrpSpPr>
          <p:grpSpPr>
            <a:xfrm>
              <a:off x="5756029" y="4949904"/>
              <a:ext cx="410255" cy="123610"/>
              <a:chOff x="5756029" y="4949904"/>
              <a:chExt cx="410255" cy="123610"/>
            </a:xfrm>
          </p:grpSpPr>
          <p:sp>
            <p:nvSpPr>
              <p:cNvPr id="192" name="Овал 191"/>
              <p:cNvSpPr>
                <a:spLocks noChangeAspect="1"/>
              </p:cNvSpPr>
              <p:nvPr/>
            </p:nvSpPr>
            <p:spPr>
              <a:xfrm>
                <a:off x="5756029" y="4949904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65" name="TextBox 364"/>
              <p:cNvSpPr txBox="1"/>
              <p:nvPr/>
            </p:nvSpPr>
            <p:spPr>
              <a:xfrm>
                <a:off x="5816829" y="4996570"/>
                <a:ext cx="349455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Замин</a:t>
                </a:r>
                <a:r>
                  <a:rPr lang="ru-RU" sz="500" dirty="0" smtClean="0">
                    <a:solidFill>
                      <a:srgbClr val="414042"/>
                    </a:solidFill>
                  </a:rPr>
                  <a:t>-Удэ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68" name="Группа 367"/>
            <p:cNvGrpSpPr/>
            <p:nvPr/>
          </p:nvGrpSpPr>
          <p:grpSpPr>
            <a:xfrm>
              <a:off x="6825149" y="4645982"/>
              <a:ext cx="393646" cy="84396"/>
              <a:chOff x="6825149" y="4645982"/>
              <a:chExt cx="393646" cy="84396"/>
            </a:xfrm>
          </p:grpSpPr>
          <p:sp>
            <p:nvSpPr>
              <p:cNvPr id="216" name="Овал 215"/>
              <p:cNvSpPr>
                <a:spLocks noChangeAspect="1"/>
              </p:cNvSpPr>
              <p:nvPr/>
            </p:nvSpPr>
            <p:spPr>
              <a:xfrm>
                <a:off x="6825149" y="4679978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67" name="TextBox 366"/>
              <p:cNvSpPr txBox="1"/>
              <p:nvPr/>
            </p:nvSpPr>
            <p:spPr>
              <a:xfrm>
                <a:off x="6886973" y="4645982"/>
                <a:ext cx="331822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Хабаровск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70" name="Группа 369"/>
            <p:cNvGrpSpPr/>
            <p:nvPr/>
          </p:nvGrpSpPr>
          <p:grpSpPr>
            <a:xfrm>
              <a:off x="6239895" y="5300830"/>
              <a:ext cx="287739" cy="76944"/>
              <a:chOff x="6239895" y="5300830"/>
              <a:chExt cx="287739" cy="76944"/>
            </a:xfrm>
          </p:grpSpPr>
          <p:sp>
            <p:nvSpPr>
              <p:cNvPr id="194" name="Овал 193"/>
              <p:cNvSpPr>
                <a:spLocks noChangeAspect="1"/>
              </p:cNvSpPr>
              <p:nvPr/>
            </p:nvSpPr>
            <p:spPr>
              <a:xfrm>
                <a:off x="6239895" y="532192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69" name="TextBox 368"/>
              <p:cNvSpPr txBox="1"/>
              <p:nvPr/>
            </p:nvSpPr>
            <p:spPr>
              <a:xfrm>
                <a:off x="6303214" y="5300830"/>
                <a:ext cx="22442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Далянь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72" name="Группа 371"/>
            <p:cNvGrpSpPr/>
            <p:nvPr/>
          </p:nvGrpSpPr>
          <p:grpSpPr>
            <a:xfrm>
              <a:off x="6696107" y="5094500"/>
              <a:ext cx="258084" cy="126701"/>
              <a:chOff x="6696107" y="5094500"/>
              <a:chExt cx="258084" cy="126701"/>
            </a:xfrm>
          </p:grpSpPr>
          <p:sp>
            <p:nvSpPr>
              <p:cNvPr id="217" name="Овал 216"/>
              <p:cNvSpPr>
                <a:spLocks noChangeAspect="1"/>
              </p:cNvSpPr>
              <p:nvPr/>
            </p:nvSpPr>
            <p:spPr>
              <a:xfrm>
                <a:off x="6735676" y="5094500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1" name="TextBox 370"/>
              <p:cNvSpPr txBox="1"/>
              <p:nvPr/>
            </p:nvSpPr>
            <p:spPr>
              <a:xfrm>
                <a:off x="6696107" y="5144257"/>
                <a:ext cx="25808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Находка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74" name="Группа 373"/>
            <p:cNvGrpSpPr/>
            <p:nvPr/>
          </p:nvGrpSpPr>
          <p:grpSpPr>
            <a:xfrm>
              <a:off x="6237049" y="5090274"/>
              <a:ext cx="473299" cy="76944"/>
              <a:chOff x="6237049" y="5090274"/>
              <a:chExt cx="473299" cy="76944"/>
            </a:xfrm>
          </p:grpSpPr>
          <p:sp>
            <p:nvSpPr>
              <p:cNvPr id="218" name="Овал 217"/>
              <p:cNvSpPr>
                <a:spLocks noChangeAspect="1"/>
              </p:cNvSpPr>
              <p:nvPr/>
            </p:nvSpPr>
            <p:spPr>
              <a:xfrm>
                <a:off x="6659948" y="5091497"/>
                <a:ext cx="50400" cy="50400"/>
              </a:xfrm>
              <a:prstGeom prst="ellipse">
                <a:avLst/>
              </a:prstGeom>
              <a:solidFill>
                <a:schemeClr val="accent3"/>
              </a:solidFill>
              <a:ln w="127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3" name="TextBox 372"/>
              <p:cNvSpPr txBox="1"/>
              <p:nvPr/>
            </p:nvSpPr>
            <p:spPr>
              <a:xfrm>
                <a:off x="6237049" y="5090274"/>
                <a:ext cx="394339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Владивосток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76" name="Группа 375"/>
            <p:cNvGrpSpPr/>
            <p:nvPr/>
          </p:nvGrpSpPr>
          <p:grpSpPr>
            <a:xfrm>
              <a:off x="7334051" y="3703989"/>
              <a:ext cx="272510" cy="147559"/>
              <a:chOff x="7334051" y="3703989"/>
              <a:chExt cx="272510" cy="147559"/>
            </a:xfrm>
          </p:grpSpPr>
          <p:sp>
            <p:nvSpPr>
              <p:cNvPr id="197" name="Овал 196"/>
              <p:cNvSpPr>
                <a:spLocks noChangeAspect="1"/>
              </p:cNvSpPr>
              <p:nvPr/>
            </p:nvSpPr>
            <p:spPr>
              <a:xfrm>
                <a:off x="7521876" y="3809778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5" name="TextBox 374"/>
              <p:cNvSpPr txBox="1"/>
              <p:nvPr/>
            </p:nvSpPr>
            <p:spPr>
              <a:xfrm>
                <a:off x="7334051" y="3703989"/>
                <a:ext cx="27251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Магадан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78" name="Группа 377"/>
            <p:cNvGrpSpPr/>
            <p:nvPr/>
          </p:nvGrpSpPr>
          <p:grpSpPr>
            <a:xfrm>
              <a:off x="5961134" y="5418325"/>
              <a:ext cx="400477" cy="76944"/>
              <a:chOff x="5961134" y="5418325"/>
              <a:chExt cx="400477" cy="76944"/>
            </a:xfrm>
          </p:grpSpPr>
          <p:sp>
            <p:nvSpPr>
              <p:cNvPr id="195" name="Овал 194"/>
              <p:cNvSpPr>
                <a:spLocks noChangeAspect="1"/>
              </p:cNvSpPr>
              <p:nvPr/>
            </p:nvSpPr>
            <p:spPr>
              <a:xfrm>
                <a:off x="5961134" y="5424979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7" name="TextBox 376"/>
              <p:cNvSpPr txBox="1"/>
              <p:nvPr/>
            </p:nvSpPr>
            <p:spPr>
              <a:xfrm>
                <a:off x="6036201" y="5418325"/>
                <a:ext cx="32541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Тяньцзинь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80" name="Группа 379"/>
            <p:cNvGrpSpPr/>
            <p:nvPr/>
          </p:nvGrpSpPr>
          <p:grpSpPr>
            <a:xfrm>
              <a:off x="5621119" y="5222757"/>
              <a:ext cx="276630" cy="76944"/>
              <a:chOff x="5621119" y="5222757"/>
              <a:chExt cx="276630" cy="76944"/>
            </a:xfrm>
          </p:grpSpPr>
          <p:sp>
            <p:nvSpPr>
              <p:cNvPr id="193" name="Овал 192"/>
              <p:cNvSpPr>
                <a:spLocks noChangeAspect="1"/>
              </p:cNvSpPr>
              <p:nvPr/>
            </p:nvSpPr>
            <p:spPr>
              <a:xfrm>
                <a:off x="5855979" y="5250671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9" name="TextBox 378"/>
              <p:cNvSpPr txBox="1"/>
              <p:nvPr/>
            </p:nvSpPr>
            <p:spPr>
              <a:xfrm>
                <a:off x="5621119" y="5222757"/>
                <a:ext cx="19075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Пекин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82" name="Группа 381"/>
            <p:cNvGrpSpPr/>
            <p:nvPr/>
          </p:nvGrpSpPr>
          <p:grpSpPr>
            <a:xfrm>
              <a:off x="5330680" y="5795642"/>
              <a:ext cx="224420" cy="118714"/>
              <a:chOff x="5330680" y="5795642"/>
              <a:chExt cx="224420" cy="118714"/>
            </a:xfrm>
          </p:grpSpPr>
          <p:sp>
            <p:nvSpPr>
              <p:cNvPr id="204" name="Овал 203"/>
              <p:cNvSpPr>
                <a:spLocks noChangeAspect="1"/>
              </p:cNvSpPr>
              <p:nvPr/>
            </p:nvSpPr>
            <p:spPr>
              <a:xfrm>
                <a:off x="5476322" y="5795642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1" name="TextBox 380"/>
              <p:cNvSpPr txBox="1"/>
              <p:nvPr/>
            </p:nvSpPr>
            <p:spPr>
              <a:xfrm>
                <a:off x="5330680" y="5837412"/>
                <a:ext cx="22442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Чунцин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84" name="Группа 383"/>
            <p:cNvGrpSpPr/>
            <p:nvPr/>
          </p:nvGrpSpPr>
          <p:grpSpPr>
            <a:xfrm>
              <a:off x="6166284" y="5728930"/>
              <a:ext cx="357234" cy="76944"/>
              <a:chOff x="6166284" y="5728930"/>
              <a:chExt cx="357234" cy="76944"/>
            </a:xfrm>
          </p:grpSpPr>
          <p:sp>
            <p:nvSpPr>
              <p:cNvPr id="203" name="Овал 202"/>
              <p:cNvSpPr>
                <a:spLocks noChangeAspect="1"/>
              </p:cNvSpPr>
              <p:nvPr/>
            </p:nvSpPr>
            <p:spPr>
              <a:xfrm>
                <a:off x="6166284" y="5745098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3" name="TextBox 382"/>
              <p:cNvSpPr txBox="1"/>
              <p:nvPr/>
            </p:nvSpPr>
            <p:spPr>
              <a:xfrm>
                <a:off x="6271846" y="5728930"/>
                <a:ext cx="251672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Шанхай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86" name="Группа 385"/>
            <p:cNvGrpSpPr/>
            <p:nvPr/>
          </p:nvGrpSpPr>
          <p:grpSpPr>
            <a:xfrm>
              <a:off x="7159380" y="4751565"/>
              <a:ext cx="608722" cy="76944"/>
              <a:chOff x="7159380" y="4751565"/>
              <a:chExt cx="608722" cy="76944"/>
            </a:xfrm>
          </p:grpSpPr>
          <p:sp>
            <p:nvSpPr>
              <p:cNvPr id="201" name="Овал 200"/>
              <p:cNvSpPr>
                <a:spLocks noChangeAspect="1"/>
              </p:cNvSpPr>
              <p:nvPr/>
            </p:nvSpPr>
            <p:spPr>
              <a:xfrm>
                <a:off x="7159380" y="4773062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5" name="TextBox 384"/>
              <p:cNvSpPr txBox="1"/>
              <p:nvPr/>
            </p:nvSpPr>
            <p:spPr>
              <a:xfrm>
                <a:off x="7224684" y="4751565"/>
                <a:ext cx="543418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Южно-Сахалинск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88" name="Группа 387"/>
            <p:cNvGrpSpPr/>
            <p:nvPr/>
          </p:nvGrpSpPr>
          <p:grpSpPr>
            <a:xfrm>
              <a:off x="7423858" y="4393987"/>
              <a:ext cx="878446" cy="183241"/>
              <a:chOff x="7423858" y="4393987"/>
              <a:chExt cx="878446" cy="183241"/>
            </a:xfrm>
          </p:grpSpPr>
          <p:sp>
            <p:nvSpPr>
              <p:cNvPr id="198" name="Овал 197"/>
              <p:cNvSpPr>
                <a:spLocks noChangeAspect="1"/>
              </p:cNvSpPr>
              <p:nvPr/>
            </p:nvSpPr>
            <p:spPr>
              <a:xfrm>
                <a:off x="7852387" y="4393987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7" name="TextBox 386"/>
              <p:cNvSpPr txBox="1"/>
              <p:nvPr/>
            </p:nvSpPr>
            <p:spPr>
              <a:xfrm>
                <a:off x="7423858" y="4500284"/>
                <a:ext cx="87844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Петропавловск-Камчатский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90" name="Группа 389"/>
            <p:cNvGrpSpPr/>
            <p:nvPr/>
          </p:nvGrpSpPr>
          <p:grpSpPr>
            <a:xfrm>
              <a:off x="8302304" y="3064413"/>
              <a:ext cx="358615" cy="137217"/>
              <a:chOff x="8302304" y="3064413"/>
              <a:chExt cx="358615" cy="137217"/>
            </a:xfrm>
          </p:grpSpPr>
          <p:sp>
            <p:nvSpPr>
              <p:cNvPr id="199" name="Овал 198"/>
              <p:cNvSpPr>
                <a:spLocks noChangeAspect="1"/>
              </p:cNvSpPr>
              <p:nvPr/>
            </p:nvSpPr>
            <p:spPr>
              <a:xfrm>
                <a:off x="8619149" y="3064413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9" name="TextBox 388"/>
              <p:cNvSpPr txBox="1"/>
              <p:nvPr/>
            </p:nvSpPr>
            <p:spPr>
              <a:xfrm>
                <a:off x="8302304" y="3124686"/>
                <a:ext cx="27411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Анадырь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92" name="Группа 391"/>
            <p:cNvGrpSpPr/>
            <p:nvPr/>
          </p:nvGrpSpPr>
          <p:grpSpPr>
            <a:xfrm>
              <a:off x="8381858" y="2692263"/>
              <a:ext cx="414793" cy="76944"/>
              <a:chOff x="8381858" y="2692263"/>
              <a:chExt cx="414793" cy="76944"/>
            </a:xfrm>
          </p:grpSpPr>
          <p:sp>
            <p:nvSpPr>
              <p:cNvPr id="200" name="Овал 199"/>
              <p:cNvSpPr>
                <a:spLocks noChangeAspect="1"/>
              </p:cNvSpPr>
              <p:nvPr/>
            </p:nvSpPr>
            <p:spPr>
              <a:xfrm>
                <a:off x="8754881" y="2714369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91" name="TextBox 390"/>
              <p:cNvSpPr txBox="1"/>
              <p:nvPr/>
            </p:nvSpPr>
            <p:spPr>
              <a:xfrm>
                <a:off x="8381858" y="2692263"/>
                <a:ext cx="314189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err="1" smtClean="0">
                    <a:solidFill>
                      <a:srgbClr val="414042"/>
                    </a:solidFill>
                  </a:rPr>
                  <a:t>Эгвекинот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394" name="Группа 393"/>
            <p:cNvGrpSpPr/>
            <p:nvPr/>
          </p:nvGrpSpPr>
          <p:grpSpPr>
            <a:xfrm>
              <a:off x="5913011" y="6149274"/>
              <a:ext cx="442473" cy="97829"/>
              <a:chOff x="5913011" y="6149274"/>
              <a:chExt cx="442473" cy="97829"/>
            </a:xfrm>
          </p:grpSpPr>
          <p:sp>
            <p:nvSpPr>
              <p:cNvPr id="205" name="Овал 204"/>
              <p:cNvSpPr>
                <a:spLocks noChangeAspect="1"/>
              </p:cNvSpPr>
              <p:nvPr/>
            </p:nvSpPr>
            <p:spPr>
              <a:xfrm>
                <a:off x="5913011" y="6149274"/>
                <a:ext cx="41770" cy="4177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93" name="TextBox 392"/>
              <p:cNvSpPr txBox="1"/>
              <p:nvPr/>
            </p:nvSpPr>
            <p:spPr>
              <a:xfrm>
                <a:off x="6018853" y="6170159"/>
                <a:ext cx="336631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dirty="0" smtClean="0">
                    <a:solidFill>
                      <a:srgbClr val="414042"/>
                    </a:solidFill>
                  </a:rPr>
                  <a:t>Шеньжень</a:t>
                </a:r>
                <a:endParaRPr lang="ru-RU" sz="500" dirty="0">
                  <a:solidFill>
                    <a:srgbClr val="414042"/>
                  </a:solidFill>
                </a:endParaRPr>
              </a:p>
            </p:txBody>
          </p:sp>
        </p:grpSp>
        <p:sp>
          <p:nvSpPr>
            <p:cNvPr id="395" name="TextBox 394"/>
            <p:cNvSpPr txBox="1"/>
            <p:nvPr/>
          </p:nvSpPr>
          <p:spPr>
            <a:xfrm>
              <a:off x="672511" y="4945627"/>
              <a:ext cx="359073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ФРАНЦИЯ</a:t>
              </a:r>
              <a:endParaRPr lang="ru-RU" sz="600" b="1" dirty="0">
                <a:solidFill>
                  <a:schemeClr val="accent5"/>
                </a:solidFill>
              </a:endParaRPr>
            </a:p>
          </p:txBody>
        </p:sp>
        <p:sp>
          <p:nvSpPr>
            <p:cNvPr id="396" name="TextBox 395"/>
            <p:cNvSpPr txBox="1"/>
            <p:nvPr/>
          </p:nvSpPr>
          <p:spPr>
            <a:xfrm>
              <a:off x="2024640" y="4778391"/>
              <a:ext cx="338234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УКРАИНА</a:t>
              </a:r>
              <a:endParaRPr lang="ru-RU" sz="600" b="1" dirty="0">
                <a:solidFill>
                  <a:schemeClr val="accent5"/>
                </a:solidFill>
              </a:endParaRPr>
            </a:p>
          </p:txBody>
        </p:sp>
        <p:sp>
          <p:nvSpPr>
            <p:cNvPr id="397" name="TextBox 396"/>
            <p:cNvSpPr txBox="1"/>
            <p:nvPr/>
          </p:nvSpPr>
          <p:spPr>
            <a:xfrm>
              <a:off x="2151400" y="5397740"/>
              <a:ext cx="226024" cy="6155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400" b="1" dirty="0" smtClean="0">
                  <a:solidFill>
                    <a:schemeClr val="accent5"/>
                  </a:solidFill>
                </a:rPr>
                <a:t>ТУРЦИЯ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98" name="TextBox 397"/>
            <p:cNvSpPr txBox="1"/>
            <p:nvPr/>
          </p:nvSpPr>
          <p:spPr>
            <a:xfrm>
              <a:off x="1589103" y="3657445"/>
              <a:ext cx="472886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ФИНЛЯНДИЯ</a:t>
              </a:r>
              <a:endParaRPr lang="ru-RU" sz="600" b="1" dirty="0">
                <a:solidFill>
                  <a:schemeClr val="accent5"/>
                </a:solidFill>
              </a:endParaRPr>
            </a:p>
          </p:txBody>
        </p:sp>
        <p:sp>
          <p:nvSpPr>
            <p:cNvPr id="399" name="TextBox 398"/>
            <p:cNvSpPr txBox="1"/>
            <p:nvPr/>
          </p:nvSpPr>
          <p:spPr>
            <a:xfrm>
              <a:off x="3668035" y="4776386"/>
              <a:ext cx="416781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КАЗАХСТАН</a:t>
              </a:r>
              <a:endParaRPr lang="ru-RU" sz="600" b="1" dirty="0">
                <a:solidFill>
                  <a:schemeClr val="accent5"/>
                </a:solidFill>
              </a:endParaRPr>
            </a:p>
          </p:txBody>
        </p:sp>
        <p:sp>
          <p:nvSpPr>
            <p:cNvPr id="400" name="TextBox 399"/>
            <p:cNvSpPr txBox="1"/>
            <p:nvPr/>
          </p:nvSpPr>
          <p:spPr>
            <a:xfrm>
              <a:off x="5066451" y="4844958"/>
              <a:ext cx="403957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МОНГОЛИЯ</a:t>
              </a:r>
              <a:endParaRPr lang="ru-RU" sz="600" b="1" dirty="0">
                <a:solidFill>
                  <a:schemeClr val="accent5"/>
                </a:solidFill>
              </a:endParaRPr>
            </a:p>
          </p:txBody>
        </p:sp>
        <p:sp>
          <p:nvSpPr>
            <p:cNvPr id="401" name="TextBox 400"/>
            <p:cNvSpPr txBox="1"/>
            <p:nvPr/>
          </p:nvSpPr>
          <p:spPr>
            <a:xfrm>
              <a:off x="5381542" y="5408461"/>
              <a:ext cx="238848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КИТАЙ</a:t>
              </a:r>
              <a:endParaRPr lang="ru-RU" sz="600" b="1" dirty="0">
                <a:solidFill>
                  <a:schemeClr val="accent5"/>
                </a:solidFill>
              </a:endParaRPr>
            </a:p>
          </p:txBody>
        </p:sp>
        <p:sp>
          <p:nvSpPr>
            <p:cNvPr id="402" name="TextBox 401"/>
            <p:cNvSpPr txBox="1"/>
            <p:nvPr/>
          </p:nvSpPr>
          <p:spPr>
            <a:xfrm>
              <a:off x="5071710" y="3526306"/>
              <a:ext cx="514564" cy="13849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900" b="1" dirty="0" smtClean="0">
                  <a:solidFill>
                    <a:schemeClr val="accent1"/>
                  </a:solidFill>
                </a:rPr>
                <a:t>РОССИЯ</a:t>
              </a:r>
              <a:endParaRPr lang="ru-RU" sz="1000" b="1" dirty="0">
                <a:solidFill>
                  <a:schemeClr val="accent1"/>
                </a:solidFill>
              </a:endParaRPr>
            </a:p>
          </p:txBody>
        </p:sp>
        <p:sp>
          <p:nvSpPr>
            <p:cNvPr id="403" name="TextBox 402"/>
            <p:cNvSpPr txBox="1"/>
            <p:nvPr/>
          </p:nvSpPr>
          <p:spPr>
            <a:xfrm>
              <a:off x="2854953" y="5704528"/>
              <a:ext cx="235642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b="1" dirty="0" smtClean="0">
                  <a:solidFill>
                    <a:schemeClr val="accent5"/>
                  </a:solidFill>
                </a:rPr>
                <a:t>ИРАН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84725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4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47960" y="841503"/>
            <a:ext cx="688493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300" dirty="0" smtClean="0">
                <a:solidFill>
                  <a:schemeClr val="accent4"/>
                </a:solidFill>
              </a:rPr>
              <a:t>ЖЕЛЕЗНОДОРОЖНЫЕ  КОНТЕЙНЕРНЫЕ  ПЕРЕВОЗКИ</a:t>
            </a:r>
            <a:endParaRPr lang="ru-RU" sz="1300" dirty="0">
              <a:solidFill>
                <a:schemeClr val="accent4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538163" y="2368740"/>
            <a:ext cx="8340725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538163" y="3938460"/>
            <a:ext cx="8340725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47960" y="2655063"/>
            <a:ext cx="688493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300" dirty="0" smtClean="0">
                <a:solidFill>
                  <a:schemeClr val="accent4"/>
                </a:solidFill>
              </a:rPr>
              <a:t>КОНТЕЙНЕРНЫЕ  АВТОПЕРЕВОЗКИ.  АВТОДОСТАВКА</a:t>
            </a:r>
            <a:endParaRPr lang="ru-RU" sz="1300" dirty="0">
              <a:solidFill>
                <a:schemeClr val="accent4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7960" y="4219098"/>
            <a:ext cx="688493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300" dirty="0" smtClean="0">
                <a:solidFill>
                  <a:schemeClr val="accent4"/>
                </a:solidFill>
              </a:rPr>
              <a:t>ПЕРЕВОЗКА  ГРУЗОВ  В  СПЕЦИАЛЬНЫХ  КОНТЕЙНЕРАХ</a:t>
            </a:r>
            <a:endParaRPr lang="ru-RU" sz="1300" dirty="0">
              <a:solidFill>
                <a:schemeClr val="accent4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53157" y="1475822"/>
            <a:ext cx="1103947" cy="6001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ru-RU" sz="1000" dirty="0" smtClean="0">
                <a:solidFill>
                  <a:schemeClr val="accent1"/>
                </a:solidFill>
              </a:rPr>
              <a:t>Предоставление</a:t>
            </a:r>
            <a:br>
              <a:rPr lang="ru-RU" sz="1000" dirty="0" smtClean="0">
                <a:solidFill>
                  <a:schemeClr val="accent1"/>
                </a:solidFill>
              </a:rPr>
            </a:br>
            <a:r>
              <a:rPr lang="ru-RU" sz="1000" dirty="0" smtClean="0">
                <a:solidFill>
                  <a:schemeClr val="accent1"/>
                </a:solidFill>
              </a:rPr>
              <a:t>фитинговых</a:t>
            </a:r>
            <a:r>
              <a:rPr lang="ru-RU" sz="1000" dirty="0">
                <a:solidFill>
                  <a:schemeClr val="accent1"/>
                </a:solidFill>
              </a:rPr>
              <a:t/>
            </a:r>
            <a:br>
              <a:rPr lang="ru-RU" sz="1000" dirty="0">
                <a:solidFill>
                  <a:schemeClr val="accent1"/>
                </a:solidFill>
              </a:rPr>
            </a:br>
            <a:r>
              <a:rPr lang="ru-RU" sz="1000" dirty="0" smtClean="0">
                <a:solidFill>
                  <a:schemeClr val="accent1"/>
                </a:solidFill>
              </a:rPr>
              <a:t>платформ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28910" y="1567097"/>
            <a:ext cx="1533816" cy="5201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ru-RU" sz="1000" dirty="0" smtClean="0">
                <a:solidFill>
                  <a:schemeClr val="accent1"/>
                </a:solidFill>
              </a:rPr>
              <a:t>Парк</a:t>
            </a:r>
          </a:p>
          <a:p>
            <a:pPr>
              <a:lnSpc>
                <a:spcPct val="130000"/>
              </a:lnSpc>
            </a:pPr>
            <a:r>
              <a:rPr lang="en-US" sz="1600" dirty="0" smtClean="0">
                <a:solidFill>
                  <a:schemeClr val="accent1"/>
                </a:solidFill>
              </a:rPr>
              <a:t>&gt;8</a:t>
            </a:r>
            <a:r>
              <a:rPr lang="ru-RU" sz="1600" dirty="0" smtClean="0">
                <a:solidFill>
                  <a:schemeClr val="accent1"/>
                </a:solidFill>
              </a:rPr>
              <a:t>8,</a:t>
            </a:r>
            <a:r>
              <a:rPr lang="ru-RU" sz="1600" dirty="0">
                <a:solidFill>
                  <a:schemeClr val="accent1"/>
                </a:solidFill>
              </a:rPr>
              <a:t>8</a:t>
            </a:r>
            <a:r>
              <a:rPr lang="ru-RU" sz="1600" dirty="0" smtClean="0">
                <a:solidFill>
                  <a:schemeClr val="accent1"/>
                </a:solidFill>
              </a:rPr>
              <a:t> тыс. шт.</a:t>
            </a:r>
            <a:endParaRPr lang="ru-RU" sz="1600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94939" y="1567097"/>
            <a:ext cx="1503341" cy="5201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ru-RU" sz="1000" dirty="0" smtClean="0">
                <a:solidFill>
                  <a:schemeClr val="accent1"/>
                </a:solidFill>
              </a:rPr>
              <a:t>Парк</a:t>
            </a:r>
          </a:p>
          <a:p>
            <a:pPr>
              <a:lnSpc>
                <a:spcPct val="130000"/>
              </a:lnSpc>
            </a:pPr>
            <a:r>
              <a:rPr lang="en-US" sz="1600" dirty="0" smtClean="0">
                <a:solidFill>
                  <a:schemeClr val="accent1"/>
                </a:solidFill>
              </a:rPr>
              <a:t>&gt;3</a:t>
            </a:r>
            <a:r>
              <a:rPr lang="ru-RU" sz="1600" dirty="0" smtClean="0">
                <a:solidFill>
                  <a:schemeClr val="accent1"/>
                </a:solidFill>
              </a:rPr>
              <a:t>2,2 тыс. шт.</a:t>
            </a:r>
            <a:endParaRPr lang="ru-RU" sz="1600" dirty="0">
              <a:solidFill>
                <a:schemeClr val="accent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03829" y="3199409"/>
            <a:ext cx="1132204" cy="4401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chemeClr val="accent3"/>
                </a:solidFill>
              </a:rPr>
              <a:t>25</a:t>
            </a:r>
            <a:r>
              <a:rPr lang="en-US" sz="1600" dirty="0" smtClean="0">
                <a:solidFill>
                  <a:schemeClr val="accent3"/>
                </a:solidFill>
              </a:rPr>
              <a:t>6</a:t>
            </a:r>
            <a:endParaRPr lang="ru-RU" sz="1600" dirty="0" smtClean="0">
              <a:solidFill>
                <a:schemeClr val="accent3"/>
              </a:solidFill>
            </a:endParaRPr>
          </a:p>
          <a:p>
            <a:pPr>
              <a:lnSpc>
                <a:spcPct val="110000"/>
              </a:lnSpc>
            </a:pPr>
            <a:r>
              <a:rPr lang="ru-RU" sz="1000" dirty="0" smtClean="0"/>
              <a:t>полуприцепов</a:t>
            </a:r>
            <a:endParaRPr lang="ru-RU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6522952" y="3189600"/>
            <a:ext cx="1132204" cy="4401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600" dirty="0" smtClean="0">
                <a:solidFill>
                  <a:schemeClr val="accent3"/>
                </a:solidFill>
              </a:rPr>
              <a:t>142</a:t>
            </a:r>
            <a:endParaRPr lang="ru-RU" sz="1600" dirty="0" smtClean="0">
              <a:solidFill>
                <a:schemeClr val="accent3"/>
              </a:solidFill>
            </a:endParaRPr>
          </a:p>
          <a:p>
            <a:pPr>
              <a:lnSpc>
                <a:spcPct val="110000"/>
              </a:lnSpc>
            </a:pPr>
            <a:r>
              <a:rPr lang="ru-RU" sz="1000" dirty="0" smtClean="0"/>
              <a:t>тягача</a:t>
            </a:r>
            <a:endParaRPr lang="ru-RU" sz="1600" dirty="0"/>
          </a:p>
        </p:txBody>
      </p:sp>
      <p:sp>
        <p:nvSpPr>
          <p:cNvPr id="23" name="TextBox 22"/>
          <p:cNvSpPr txBox="1"/>
          <p:nvPr/>
        </p:nvSpPr>
        <p:spPr>
          <a:xfrm>
            <a:off x="982028" y="5797674"/>
            <a:ext cx="138969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800" dirty="0" smtClean="0"/>
              <a:t>Термос-</a:t>
            </a:r>
            <a:br>
              <a:rPr lang="ru-RU" sz="800" dirty="0" smtClean="0"/>
            </a:br>
            <a:r>
              <a:rPr lang="ru-RU" sz="800" dirty="0" smtClean="0"/>
              <a:t>контейнеры</a:t>
            </a:r>
            <a:endParaRPr lang="ru-RU" sz="800" dirty="0"/>
          </a:p>
        </p:txBody>
      </p:sp>
      <p:sp>
        <p:nvSpPr>
          <p:cNvPr id="24" name="TextBox 23"/>
          <p:cNvSpPr txBox="1"/>
          <p:nvPr/>
        </p:nvSpPr>
        <p:spPr>
          <a:xfrm>
            <a:off x="3087052" y="5797673"/>
            <a:ext cx="1389697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800" dirty="0" smtClean="0"/>
              <a:t>Универсальные</a:t>
            </a:r>
            <a:br>
              <a:rPr lang="ru-RU" sz="800" dirty="0" smtClean="0"/>
            </a:br>
            <a:r>
              <a:rPr lang="ru-RU" sz="800" dirty="0" smtClean="0"/>
              <a:t>контейнеры</a:t>
            </a:r>
            <a:br>
              <a:rPr lang="ru-RU" sz="800" dirty="0" smtClean="0"/>
            </a:br>
            <a:r>
              <a:rPr lang="ru-RU" sz="800" dirty="0" smtClean="0"/>
              <a:t>с использованием</a:t>
            </a:r>
            <a:br>
              <a:rPr lang="ru-RU" sz="800" dirty="0" smtClean="0"/>
            </a:br>
            <a:r>
              <a:rPr lang="ru-RU" sz="800" dirty="0" smtClean="0"/>
              <a:t>вкладышей</a:t>
            </a:r>
            <a:endParaRPr lang="ru-RU" sz="800" dirty="0"/>
          </a:p>
        </p:txBody>
      </p:sp>
      <p:sp>
        <p:nvSpPr>
          <p:cNvPr id="25" name="TextBox 24"/>
          <p:cNvSpPr txBox="1"/>
          <p:nvPr/>
        </p:nvSpPr>
        <p:spPr>
          <a:xfrm>
            <a:off x="5192076" y="5797673"/>
            <a:ext cx="138969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800" dirty="0" smtClean="0"/>
              <a:t>Танк-контейнеры</a:t>
            </a:r>
            <a:br>
              <a:rPr lang="ru-RU" sz="800" dirty="0" smtClean="0"/>
            </a:br>
            <a:r>
              <a:rPr lang="ru-RU" sz="800" dirty="0" smtClean="0"/>
              <a:t>и </a:t>
            </a:r>
            <a:r>
              <a:rPr lang="ru-RU" sz="800" dirty="0" err="1" smtClean="0"/>
              <a:t>флекси</a:t>
            </a:r>
            <a:r>
              <a:rPr lang="ru-RU" sz="800" dirty="0" smtClean="0"/>
              <a:t>-танки</a:t>
            </a:r>
            <a:endParaRPr lang="ru-RU" sz="800" dirty="0"/>
          </a:p>
        </p:txBody>
      </p:sp>
      <p:sp>
        <p:nvSpPr>
          <p:cNvPr id="26" name="TextBox 25"/>
          <p:cNvSpPr txBox="1"/>
          <p:nvPr/>
        </p:nvSpPr>
        <p:spPr>
          <a:xfrm>
            <a:off x="7297103" y="5797673"/>
            <a:ext cx="138969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800" dirty="0" smtClean="0"/>
              <a:t>Специализированные</a:t>
            </a:r>
            <a:br>
              <a:rPr lang="ru-RU" sz="800" dirty="0" smtClean="0"/>
            </a:br>
            <a:r>
              <a:rPr lang="ru-RU" sz="800" dirty="0" smtClean="0"/>
              <a:t>контейнеры типа</a:t>
            </a:r>
            <a:br>
              <a:rPr lang="ru-RU" sz="800" dirty="0" smtClean="0"/>
            </a:br>
            <a:r>
              <a:rPr lang="en-US" sz="800" dirty="0" smtClean="0"/>
              <a:t>open-top</a:t>
            </a:r>
            <a:endParaRPr lang="ru-RU" sz="800" dirty="0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46664" y="1549909"/>
            <a:ext cx="1683000" cy="525938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47960" y="1475683"/>
            <a:ext cx="1103947" cy="6001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ru-RU" sz="1000" dirty="0" smtClean="0">
                <a:solidFill>
                  <a:schemeClr val="accent1"/>
                </a:solidFill>
              </a:rPr>
              <a:t>Предоставление</a:t>
            </a:r>
            <a:br>
              <a:rPr lang="ru-RU" sz="1000" dirty="0" smtClean="0">
                <a:solidFill>
                  <a:schemeClr val="accent1"/>
                </a:solidFill>
              </a:rPr>
            </a:br>
            <a:r>
              <a:rPr lang="ru-RU" sz="1000" dirty="0" smtClean="0">
                <a:solidFill>
                  <a:schemeClr val="accent1"/>
                </a:solidFill>
              </a:rPr>
              <a:t>крупнотоннажных</a:t>
            </a:r>
            <a:br>
              <a:rPr lang="ru-RU" sz="1000" dirty="0" smtClean="0">
                <a:solidFill>
                  <a:schemeClr val="accent1"/>
                </a:solidFill>
              </a:rPr>
            </a:br>
            <a:r>
              <a:rPr lang="ru-RU" sz="1000" dirty="0" smtClean="0">
                <a:solidFill>
                  <a:schemeClr val="accent1"/>
                </a:solidFill>
              </a:rPr>
              <a:t>контейнеров</a:t>
            </a:r>
            <a:endParaRPr lang="ru-RU" sz="1000" dirty="0">
              <a:solidFill>
                <a:schemeClr val="accent1"/>
              </a:solidFill>
            </a:endParaRP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36406" y="5151166"/>
            <a:ext cx="1539563" cy="535500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06112" y="5145930"/>
            <a:ext cx="1558688" cy="554625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35313" y="5145930"/>
            <a:ext cx="1606500" cy="573750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3201" y="5145930"/>
            <a:ext cx="1577813" cy="583313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7709" y="3183510"/>
            <a:ext cx="1099688" cy="554625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8554" y="3212197"/>
            <a:ext cx="2046375" cy="525938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23818" y="1548948"/>
            <a:ext cx="1520438" cy="525938"/>
          </a:xfrm>
          <a:prstGeom prst="rect">
            <a:avLst/>
          </a:prstGeom>
        </p:spPr>
      </p:pic>
      <p:grpSp>
        <p:nvGrpSpPr>
          <p:cNvPr id="7" name="Группа 6"/>
          <p:cNvGrpSpPr/>
          <p:nvPr/>
        </p:nvGrpSpPr>
        <p:grpSpPr>
          <a:xfrm>
            <a:off x="4690601" y="4615238"/>
            <a:ext cx="1891174" cy="368761"/>
            <a:chOff x="4690601" y="4615238"/>
            <a:chExt cx="1891174" cy="368761"/>
          </a:xfrm>
        </p:grpSpPr>
        <p:sp>
          <p:nvSpPr>
            <p:cNvPr id="21" name="TextBox 20"/>
            <p:cNvSpPr txBox="1"/>
            <p:nvPr/>
          </p:nvSpPr>
          <p:spPr>
            <a:xfrm>
              <a:off x="5192078" y="4676222"/>
              <a:ext cx="1389697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ru-RU" sz="1000" b="1" dirty="0" smtClean="0"/>
                <a:t>Химические</a:t>
              </a:r>
              <a:br>
                <a:rPr lang="ru-RU" sz="1000" b="1" dirty="0" smtClean="0"/>
              </a:br>
              <a:r>
                <a:rPr lang="ru-RU" sz="1000" b="1" dirty="0" smtClean="0"/>
                <a:t>грузы</a:t>
              </a:r>
              <a:endParaRPr lang="ru-RU" sz="1000" b="1" dirty="0"/>
            </a:p>
          </p:txBody>
        </p:sp>
        <p:pic>
          <p:nvPicPr>
            <p:cNvPr id="50" name="Рисунок 4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690601" y="4615238"/>
              <a:ext cx="344250" cy="344250"/>
            </a:xfrm>
            <a:prstGeom prst="rect">
              <a:avLst/>
            </a:prstGeom>
          </p:spPr>
        </p:pic>
      </p:grpSp>
      <p:grpSp>
        <p:nvGrpSpPr>
          <p:cNvPr id="5" name="Группа 4"/>
          <p:cNvGrpSpPr/>
          <p:nvPr/>
        </p:nvGrpSpPr>
        <p:grpSpPr>
          <a:xfrm>
            <a:off x="502007" y="4615238"/>
            <a:ext cx="1869718" cy="368761"/>
            <a:chOff x="502007" y="4615238"/>
            <a:chExt cx="1869718" cy="368761"/>
          </a:xfrm>
        </p:grpSpPr>
        <p:sp>
          <p:nvSpPr>
            <p:cNvPr id="13" name="TextBox 12"/>
            <p:cNvSpPr txBox="1"/>
            <p:nvPr/>
          </p:nvSpPr>
          <p:spPr>
            <a:xfrm>
              <a:off x="982028" y="4676222"/>
              <a:ext cx="1389697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ru-RU" sz="1000" b="1" dirty="0" smtClean="0"/>
                <a:t>Скоропортящиеся</a:t>
              </a:r>
              <a:br>
                <a:rPr lang="ru-RU" sz="1000" b="1" dirty="0" smtClean="0"/>
              </a:br>
              <a:r>
                <a:rPr lang="ru-RU" sz="1000" b="1" dirty="0" smtClean="0"/>
                <a:t>грузы</a:t>
              </a:r>
              <a:endParaRPr lang="ru-RU" sz="1000" b="1" dirty="0"/>
            </a:p>
          </p:txBody>
        </p:sp>
        <p:pic>
          <p:nvPicPr>
            <p:cNvPr id="51" name="Рисунок 50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02007" y="4615238"/>
              <a:ext cx="344250" cy="344250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2596304" y="4615238"/>
            <a:ext cx="1880446" cy="368761"/>
            <a:chOff x="2596304" y="4615238"/>
            <a:chExt cx="1880446" cy="368761"/>
          </a:xfrm>
        </p:grpSpPr>
        <p:sp>
          <p:nvSpPr>
            <p:cNvPr id="20" name="TextBox 19"/>
            <p:cNvSpPr txBox="1"/>
            <p:nvPr/>
          </p:nvSpPr>
          <p:spPr>
            <a:xfrm>
              <a:off x="3087053" y="4676222"/>
              <a:ext cx="1389697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ru-RU" sz="1000" b="1" dirty="0" smtClean="0"/>
                <a:t>Насыпные</a:t>
              </a:r>
              <a:br>
                <a:rPr lang="ru-RU" sz="1000" b="1" dirty="0" smtClean="0"/>
              </a:br>
              <a:r>
                <a:rPr lang="ru-RU" sz="1000" b="1" dirty="0" smtClean="0"/>
                <a:t>грузы</a:t>
              </a:r>
              <a:endParaRPr lang="ru-RU" sz="1000" b="1" dirty="0"/>
            </a:p>
          </p:txBody>
        </p:sp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596304" y="4615238"/>
              <a:ext cx="344250" cy="344250"/>
            </a:xfrm>
            <a:prstGeom prst="rect">
              <a:avLst/>
            </a:prstGeom>
          </p:spPr>
        </p:pic>
      </p:grpSp>
      <p:grpSp>
        <p:nvGrpSpPr>
          <p:cNvPr id="30" name="Группа 29"/>
          <p:cNvGrpSpPr/>
          <p:nvPr/>
        </p:nvGrpSpPr>
        <p:grpSpPr>
          <a:xfrm>
            <a:off x="6801718" y="4615197"/>
            <a:ext cx="1885082" cy="368802"/>
            <a:chOff x="6801718" y="4615197"/>
            <a:chExt cx="1885082" cy="368802"/>
          </a:xfrm>
        </p:grpSpPr>
        <p:sp>
          <p:nvSpPr>
            <p:cNvPr id="22" name="TextBox 21"/>
            <p:cNvSpPr txBox="1"/>
            <p:nvPr/>
          </p:nvSpPr>
          <p:spPr>
            <a:xfrm>
              <a:off x="7297103" y="4676222"/>
              <a:ext cx="1389697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ru-RU" sz="1000" b="1" dirty="0" smtClean="0"/>
                <a:t>Прочие</a:t>
              </a:r>
              <a:br>
                <a:rPr lang="ru-RU" sz="1000" b="1" dirty="0" smtClean="0"/>
              </a:br>
              <a:r>
                <a:rPr lang="ru-RU" sz="1000" b="1" dirty="0" smtClean="0"/>
                <a:t>грузы</a:t>
              </a:r>
              <a:endParaRPr lang="ru-RU" sz="1000" b="1" dirty="0"/>
            </a:p>
          </p:txBody>
        </p:sp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801718" y="4615197"/>
              <a:ext cx="334688" cy="334688"/>
            </a:xfrm>
            <a:prstGeom prst="rect">
              <a:avLst/>
            </a:prstGeom>
          </p:spPr>
        </p:pic>
      </p:grpSp>
      <p:sp>
        <p:nvSpPr>
          <p:cNvPr id="55" name="Заголовок 1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60099"/>
          </a:xfrm>
        </p:spPr>
        <p:txBody>
          <a:bodyPr/>
          <a:lstStyle/>
          <a:p>
            <a:r>
              <a:rPr lang="ru-RU" dirty="0" smtClean="0"/>
              <a:t>Услуги и активы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3837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Услуги и активы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47960" y="841503"/>
            <a:ext cx="688493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300" dirty="0" smtClean="0">
                <a:solidFill>
                  <a:schemeClr val="accent4"/>
                </a:solidFill>
              </a:rPr>
              <a:t>ТЕРМИНАЛЬНЫЕ И АГЕНТСКИЕ УСЛУГИ</a:t>
            </a:r>
            <a:endParaRPr lang="ru-RU" sz="1300" dirty="0">
              <a:solidFill>
                <a:schemeClr val="accent4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8162" y="1268998"/>
            <a:ext cx="2616131" cy="20928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indent="-171450">
              <a:lnSpc>
                <a:spcPct val="130000"/>
              </a:lnSpc>
              <a:spcBef>
                <a:spcPts val="18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accent1"/>
                </a:solidFill>
              </a:rPr>
              <a:t>Погрузочно-разгрузочные работы</a:t>
            </a:r>
          </a:p>
          <a:p>
            <a:pPr marL="171450" indent="-171450">
              <a:lnSpc>
                <a:spcPct val="130000"/>
              </a:lnSpc>
              <a:spcBef>
                <a:spcPts val="18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accent1"/>
                </a:solidFill>
              </a:rPr>
              <a:t>Хранение грузов и контейнеров</a:t>
            </a:r>
          </a:p>
          <a:p>
            <a:pPr marL="171450" indent="-171450">
              <a:lnSpc>
                <a:spcPct val="130000"/>
              </a:lnSpc>
              <a:spcBef>
                <a:spcPts val="18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accent1"/>
                </a:solidFill>
              </a:rPr>
              <a:t>Сортировка (перегруппировка </a:t>
            </a:r>
            <a:r>
              <a:rPr lang="ru-RU" sz="1000" dirty="0" err="1" smtClean="0">
                <a:solidFill>
                  <a:schemeClr val="accent1"/>
                </a:solidFill>
              </a:rPr>
              <a:t>контей-неров</a:t>
            </a:r>
            <a:r>
              <a:rPr lang="ru-RU" sz="1000" dirty="0" smtClean="0">
                <a:solidFill>
                  <a:schemeClr val="accent1"/>
                </a:solidFill>
              </a:rPr>
              <a:t> </a:t>
            </a:r>
            <a:r>
              <a:rPr lang="ru-RU" sz="1000" dirty="0">
                <a:solidFill>
                  <a:schemeClr val="accent1"/>
                </a:solidFill>
              </a:rPr>
              <a:t>на </a:t>
            </a:r>
            <a:r>
              <a:rPr lang="ru-RU" sz="1000" dirty="0" smtClean="0">
                <a:solidFill>
                  <a:schemeClr val="accent1"/>
                </a:solidFill>
              </a:rPr>
              <a:t>фитинговых платформах</a:t>
            </a:r>
            <a:br>
              <a:rPr lang="ru-RU" sz="1000" dirty="0" smtClean="0">
                <a:solidFill>
                  <a:schemeClr val="accent1"/>
                </a:solidFill>
              </a:rPr>
            </a:br>
            <a:r>
              <a:rPr lang="ru-RU" sz="1000" dirty="0" smtClean="0">
                <a:solidFill>
                  <a:schemeClr val="accent1"/>
                </a:solidFill>
              </a:rPr>
              <a:t>в зависимости </a:t>
            </a:r>
            <a:r>
              <a:rPr lang="ru-RU" sz="1000" dirty="0">
                <a:solidFill>
                  <a:schemeClr val="accent1"/>
                </a:solidFill>
              </a:rPr>
              <a:t>от их назначения)</a:t>
            </a:r>
          </a:p>
          <a:p>
            <a:pPr marL="171450" indent="-171450">
              <a:lnSpc>
                <a:spcPct val="130000"/>
              </a:lnSpc>
              <a:spcBef>
                <a:spcPts val="18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accent1"/>
                </a:solidFill>
              </a:rPr>
              <a:t>Перегрузка контейнеров с одних платформ на другие при смене колеи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3329940" y="1431480"/>
            <a:ext cx="5548948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V="1">
            <a:off x="3338989" y="2902140"/>
            <a:ext cx="5548948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Группа 8"/>
          <p:cNvGrpSpPr/>
          <p:nvPr/>
        </p:nvGrpSpPr>
        <p:grpSpPr>
          <a:xfrm>
            <a:off x="538163" y="3809205"/>
            <a:ext cx="8340725" cy="318453"/>
            <a:chOff x="538130" y="2407125"/>
            <a:chExt cx="8368333" cy="318453"/>
          </a:xfrm>
        </p:grpSpPr>
        <p:cxnSp>
          <p:nvCxnSpPr>
            <p:cNvPr id="10" name="Прямая соединительная линия 9"/>
            <p:cNvCxnSpPr/>
            <p:nvPr/>
          </p:nvCxnSpPr>
          <p:spPr>
            <a:xfrm>
              <a:off x="538130" y="2407125"/>
              <a:ext cx="8368333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547959" y="2525523"/>
              <a:ext cx="6907725" cy="200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ru-RU" sz="1300" dirty="0" smtClean="0">
                  <a:solidFill>
                    <a:schemeClr val="accent4"/>
                  </a:solidFill>
                </a:rPr>
                <a:t>ЭКСПЕДИТОРСКИЕ И ЛОГИСТИЧЕСКИЕ УСЛУГИ</a:t>
              </a:r>
              <a:endParaRPr lang="ru-RU" sz="1300" dirty="0">
                <a:solidFill>
                  <a:schemeClr val="accent4"/>
                </a:solidFill>
              </a:endParaRP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547960" y="4237304"/>
            <a:ext cx="4572000" cy="19420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  <a:spcBef>
                <a:spcPts val="400"/>
              </a:spcBef>
              <a:buClr>
                <a:schemeClr val="accent3"/>
              </a:buClr>
            </a:pPr>
            <a:r>
              <a:rPr lang="ru-RU" sz="1000" b="1" dirty="0" smtClean="0">
                <a:solidFill>
                  <a:schemeClr val="accent1"/>
                </a:solidFill>
              </a:rPr>
              <a:t>Стандартные, </a:t>
            </a:r>
            <a:r>
              <a:rPr lang="ru-RU" sz="1000" b="1" dirty="0">
                <a:solidFill>
                  <a:schemeClr val="accent1"/>
                </a:solidFill>
              </a:rPr>
              <a:t>по требованию </a:t>
            </a:r>
            <a:r>
              <a:rPr lang="ru-RU" sz="1000" b="1" dirty="0" smtClean="0">
                <a:solidFill>
                  <a:schemeClr val="accent1"/>
                </a:solidFill>
              </a:rPr>
              <a:t>заказчика</a:t>
            </a:r>
          </a:p>
          <a:p>
            <a:pPr marL="171450" indent="-171450">
              <a:lnSpc>
                <a:spcPct val="130000"/>
              </a:lnSpc>
              <a:spcBef>
                <a:spcPts val="4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accent1"/>
                </a:solidFill>
              </a:rPr>
              <a:t>Брокерские услуги</a:t>
            </a:r>
          </a:p>
          <a:p>
            <a:pPr marL="171450" indent="-171450">
              <a:lnSpc>
                <a:spcPct val="130000"/>
              </a:lnSpc>
              <a:spcBef>
                <a:spcPts val="4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accent1"/>
                </a:solidFill>
              </a:rPr>
              <a:t>Помощь </a:t>
            </a:r>
            <a:r>
              <a:rPr lang="ru-RU" sz="1000" dirty="0">
                <a:solidFill>
                  <a:schemeClr val="accent1"/>
                </a:solidFill>
              </a:rPr>
              <a:t>в подготовке транспортной </a:t>
            </a:r>
            <a:r>
              <a:rPr lang="ru-RU" sz="1000" dirty="0" smtClean="0">
                <a:solidFill>
                  <a:schemeClr val="accent1"/>
                </a:solidFill>
              </a:rPr>
              <a:t>документации</a:t>
            </a:r>
          </a:p>
          <a:p>
            <a:pPr marL="171450" indent="-171450">
              <a:lnSpc>
                <a:spcPct val="130000"/>
              </a:lnSpc>
              <a:spcBef>
                <a:spcPts val="4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accent1"/>
                </a:solidFill>
              </a:rPr>
              <a:t>Таможенное оформление</a:t>
            </a:r>
          </a:p>
          <a:p>
            <a:pPr marL="171450" indent="-171450">
              <a:lnSpc>
                <a:spcPct val="130000"/>
              </a:lnSpc>
              <a:spcBef>
                <a:spcPts val="4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accent1"/>
                </a:solidFill>
              </a:rPr>
              <a:t>Отслеживание грузов и </a:t>
            </a:r>
            <a:r>
              <a:rPr lang="ru-RU" sz="1000" dirty="0" smtClean="0">
                <a:solidFill>
                  <a:schemeClr val="accent1"/>
                </a:solidFill>
              </a:rPr>
              <a:t>т. п.</a:t>
            </a:r>
          </a:p>
          <a:p>
            <a:pPr>
              <a:lnSpc>
                <a:spcPct val="130000"/>
              </a:lnSpc>
              <a:spcBef>
                <a:spcPts val="400"/>
              </a:spcBef>
              <a:buClr>
                <a:schemeClr val="accent3"/>
              </a:buClr>
            </a:pPr>
            <a:r>
              <a:rPr lang="ru-RU" sz="1000" b="1" dirty="0" smtClean="0">
                <a:solidFill>
                  <a:schemeClr val="accent1"/>
                </a:solidFill>
              </a:rPr>
              <a:t>В </a:t>
            </a:r>
            <a:r>
              <a:rPr lang="ru-RU" sz="1000" b="1" dirty="0">
                <a:solidFill>
                  <a:schemeClr val="accent1"/>
                </a:solidFill>
              </a:rPr>
              <a:t>рамках комплексных логистических </a:t>
            </a:r>
            <a:r>
              <a:rPr lang="ru-RU" sz="1000" b="1" dirty="0" smtClean="0">
                <a:solidFill>
                  <a:schemeClr val="accent1"/>
                </a:solidFill>
              </a:rPr>
              <a:t>решений</a:t>
            </a:r>
          </a:p>
          <a:p>
            <a:pPr marL="171450" indent="-171450">
              <a:lnSpc>
                <a:spcPct val="130000"/>
              </a:lnSpc>
              <a:spcBef>
                <a:spcPts val="4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accent1"/>
                </a:solidFill>
              </a:rPr>
              <a:t>Интеграция и оптимизация </a:t>
            </a:r>
            <a:r>
              <a:rPr lang="ru-RU" sz="1000" dirty="0" smtClean="0">
                <a:solidFill>
                  <a:schemeClr val="accent1"/>
                </a:solidFill>
              </a:rPr>
              <a:t>маршрута</a:t>
            </a:r>
          </a:p>
          <a:p>
            <a:pPr marL="171450" indent="-171450">
              <a:lnSpc>
                <a:spcPct val="130000"/>
              </a:lnSpc>
              <a:spcBef>
                <a:spcPts val="400"/>
              </a:spcBef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ru-RU" sz="1000" dirty="0" smtClean="0">
                <a:solidFill>
                  <a:schemeClr val="accent1"/>
                </a:solidFill>
              </a:rPr>
              <a:t>Оперативное </a:t>
            </a:r>
            <a:r>
              <a:rPr lang="ru-RU" sz="1000" dirty="0">
                <a:solidFill>
                  <a:schemeClr val="accent1"/>
                </a:solidFill>
              </a:rPr>
              <a:t>управление процессом </a:t>
            </a:r>
            <a:r>
              <a:rPr lang="ru-RU" sz="1000" dirty="0" smtClean="0">
                <a:solidFill>
                  <a:schemeClr val="accent1"/>
                </a:solidFill>
              </a:rPr>
              <a:t>доставки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67032" y="4350241"/>
            <a:ext cx="1214755" cy="6093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chemeClr val="accent3"/>
                </a:solidFill>
              </a:rPr>
              <a:t>90</a:t>
            </a:r>
          </a:p>
          <a:p>
            <a:pPr>
              <a:lnSpc>
                <a:spcPct val="110000"/>
              </a:lnSpc>
            </a:pPr>
            <a:r>
              <a:rPr lang="ru-RU" sz="1000" dirty="0" smtClean="0"/>
              <a:t>офисов продаж</a:t>
            </a:r>
            <a:br>
              <a:rPr lang="ru-RU" sz="1000" dirty="0" smtClean="0"/>
            </a:br>
            <a:r>
              <a:rPr lang="ru-RU" sz="1000" dirty="0" smtClean="0"/>
              <a:t>в России</a:t>
            </a:r>
            <a:endParaRPr lang="ru-RU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7523099" y="4350241"/>
            <a:ext cx="1355788" cy="6093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chemeClr val="accent3"/>
                </a:solidFill>
              </a:rPr>
              <a:t>4</a:t>
            </a:r>
          </a:p>
          <a:p>
            <a:pPr>
              <a:lnSpc>
                <a:spcPct val="110000"/>
              </a:lnSpc>
            </a:pPr>
            <a:r>
              <a:rPr lang="ru-RU" sz="1000" dirty="0" smtClean="0"/>
              <a:t>представительства</a:t>
            </a:r>
            <a:br>
              <a:rPr lang="ru-RU" sz="1000" dirty="0" smtClean="0"/>
            </a:br>
            <a:r>
              <a:rPr lang="ru-RU" sz="1000" dirty="0" smtClean="0"/>
              <a:t>за рубежом</a:t>
            </a:r>
            <a:endParaRPr lang="ru-RU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7523098" y="5590449"/>
            <a:ext cx="1506601" cy="6093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chemeClr val="accent3"/>
                </a:solidFill>
              </a:rPr>
              <a:t>1</a:t>
            </a:r>
            <a:r>
              <a:rPr lang="en-US" sz="1600" smtClean="0">
                <a:solidFill>
                  <a:schemeClr val="accent3"/>
                </a:solidFill>
              </a:rPr>
              <a:t>1</a:t>
            </a:r>
            <a:endParaRPr lang="ru-RU" sz="1600" dirty="0" smtClean="0">
              <a:solidFill>
                <a:schemeClr val="accent3"/>
              </a:solidFill>
            </a:endParaRPr>
          </a:p>
          <a:p>
            <a:pPr>
              <a:lnSpc>
                <a:spcPct val="110000"/>
              </a:lnSpc>
            </a:pPr>
            <a:r>
              <a:rPr lang="ru-RU" sz="1000" dirty="0" smtClean="0"/>
              <a:t>операционных компа-</a:t>
            </a:r>
            <a:br>
              <a:rPr lang="ru-RU" sz="1000" dirty="0" smtClean="0"/>
            </a:br>
            <a:r>
              <a:rPr lang="ru-RU" sz="1000" dirty="0" err="1" smtClean="0"/>
              <a:t>ний</a:t>
            </a:r>
            <a:r>
              <a:rPr lang="ru-RU" sz="1000" dirty="0" smtClean="0"/>
              <a:t> в составе Группы</a:t>
            </a:r>
            <a:endParaRPr lang="ru-RU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5467032" y="5590449"/>
            <a:ext cx="1214755" cy="4401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600" dirty="0">
                <a:solidFill>
                  <a:schemeClr val="accent3"/>
                </a:solidFill>
              </a:rPr>
              <a:t>8</a:t>
            </a:r>
            <a:endParaRPr lang="ru-RU" sz="1600" dirty="0" smtClean="0">
              <a:solidFill>
                <a:schemeClr val="accent3"/>
              </a:solidFill>
            </a:endParaRPr>
          </a:p>
          <a:p>
            <a:pPr>
              <a:lnSpc>
                <a:spcPct val="110000"/>
              </a:lnSpc>
            </a:pPr>
            <a:r>
              <a:rPr lang="ru-RU" sz="1000" dirty="0" smtClean="0"/>
              <a:t>агентов</a:t>
            </a:r>
            <a:endParaRPr lang="ru-RU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7523098" y="3037190"/>
            <a:ext cx="1355789" cy="6093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chemeClr val="accent3"/>
                </a:solidFill>
              </a:rPr>
              <a:t>175</a:t>
            </a:r>
          </a:p>
          <a:p>
            <a:pPr>
              <a:lnSpc>
                <a:spcPct val="110000"/>
              </a:lnSpc>
            </a:pPr>
            <a:r>
              <a:rPr lang="ru-RU" sz="1000" dirty="0" smtClean="0"/>
              <a:t>единиц погрузочной</a:t>
            </a:r>
            <a:br>
              <a:rPr lang="ru-RU" sz="1000" dirty="0" smtClean="0"/>
            </a:br>
            <a:r>
              <a:rPr lang="ru-RU" sz="1000" dirty="0" smtClean="0"/>
              <a:t>техники</a:t>
            </a:r>
            <a:endParaRPr lang="ru-RU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4638675" y="3037190"/>
            <a:ext cx="1474788" cy="6093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</a:pPr>
            <a:r>
              <a:rPr lang="ru-RU" sz="1600" dirty="0">
                <a:solidFill>
                  <a:schemeClr val="accent3"/>
                </a:solidFill>
              </a:rPr>
              <a:t>5</a:t>
            </a:r>
            <a:endParaRPr lang="ru-RU" sz="1600" dirty="0" smtClean="0">
              <a:solidFill>
                <a:schemeClr val="accent3"/>
              </a:solidFill>
            </a:endParaRPr>
          </a:p>
          <a:p>
            <a:pPr>
              <a:lnSpc>
                <a:spcPct val="110000"/>
              </a:lnSpc>
            </a:pPr>
            <a:r>
              <a:rPr lang="ru-RU" sz="1000" dirty="0" smtClean="0"/>
              <a:t>складов временного</a:t>
            </a:r>
            <a:br>
              <a:rPr lang="ru-RU" sz="1000" dirty="0" smtClean="0"/>
            </a:br>
            <a:r>
              <a:rPr lang="ru-RU" sz="1000" dirty="0" smtClean="0"/>
              <a:t>хранения</a:t>
            </a:r>
            <a:endParaRPr lang="ru-RU" sz="1600" dirty="0"/>
          </a:p>
        </p:txBody>
      </p:sp>
      <p:grpSp>
        <p:nvGrpSpPr>
          <p:cNvPr id="19" name="Группа 18"/>
          <p:cNvGrpSpPr/>
          <p:nvPr/>
        </p:nvGrpSpPr>
        <p:grpSpPr>
          <a:xfrm>
            <a:off x="3344069" y="1133292"/>
            <a:ext cx="1860439" cy="270843"/>
            <a:chOff x="3344069" y="1133292"/>
            <a:chExt cx="1860439" cy="270843"/>
          </a:xfrm>
        </p:grpSpPr>
        <p:sp>
          <p:nvSpPr>
            <p:cNvPr id="20" name="TextBox 19"/>
            <p:cNvSpPr txBox="1"/>
            <p:nvPr/>
          </p:nvSpPr>
          <p:spPr>
            <a:xfrm>
              <a:off x="3344069" y="1133292"/>
              <a:ext cx="282129" cy="27084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ru-RU" sz="1600" dirty="0" smtClean="0">
                  <a:solidFill>
                    <a:schemeClr val="accent1"/>
                  </a:solidFill>
                </a:rPr>
                <a:t>41</a:t>
              </a: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3707303" y="1203583"/>
              <a:ext cx="1497205" cy="15946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lvl="0">
                <a:lnSpc>
                  <a:spcPct val="110000"/>
                </a:lnSpc>
              </a:pPr>
              <a:r>
                <a:rPr lang="ru-RU" sz="1000" dirty="0" smtClean="0">
                  <a:solidFill>
                    <a:prstClr val="black"/>
                  </a:solidFill>
                </a:rPr>
                <a:t>контейнерный терминал</a:t>
              </a:r>
              <a:endParaRPr lang="ru-RU" sz="16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3384184" y="2336432"/>
            <a:ext cx="1804981" cy="494842"/>
            <a:chOff x="3344069" y="1133292"/>
            <a:chExt cx="1804981" cy="494842"/>
          </a:xfrm>
        </p:grpSpPr>
        <p:sp>
          <p:nvSpPr>
            <p:cNvPr id="23" name="TextBox 22"/>
            <p:cNvSpPr txBox="1"/>
            <p:nvPr/>
          </p:nvSpPr>
          <p:spPr>
            <a:xfrm>
              <a:off x="3344069" y="1133292"/>
              <a:ext cx="282129" cy="25519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ru-RU" sz="1600" dirty="0" smtClean="0">
                  <a:solidFill>
                    <a:schemeClr val="accent1"/>
                  </a:solidFill>
                </a:rPr>
                <a:t>38</a:t>
              </a:r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3344069" y="1357291"/>
              <a:ext cx="1804981" cy="2708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lvl="0">
                <a:lnSpc>
                  <a:spcPct val="110000"/>
                </a:lnSpc>
              </a:pPr>
              <a:r>
                <a:rPr lang="ru-RU" sz="800" dirty="0" smtClean="0">
                  <a:solidFill>
                    <a:prstClr val="black"/>
                  </a:solidFill>
                </a:rPr>
                <a:t>собственных терминалов в основных</a:t>
              </a:r>
              <a:br>
                <a:rPr lang="ru-RU" sz="800" dirty="0" smtClean="0">
                  <a:solidFill>
                    <a:prstClr val="black"/>
                  </a:solidFill>
                </a:rPr>
              </a:br>
              <a:r>
                <a:rPr lang="ru-RU" sz="800" dirty="0" err="1" smtClean="0">
                  <a:solidFill>
                    <a:prstClr val="black"/>
                  </a:solidFill>
                </a:rPr>
                <a:t>грузообразующих</a:t>
              </a:r>
              <a:r>
                <a:rPr lang="ru-RU" sz="800" dirty="0" smtClean="0">
                  <a:solidFill>
                    <a:prstClr val="black"/>
                  </a:solidFill>
                </a:rPr>
                <a:t> центрах России</a:t>
              </a:r>
              <a:endParaRPr lang="ru-RU" sz="1200" dirty="0">
                <a:solidFill>
                  <a:prstClr val="black"/>
                </a:solidFill>
              </a:endParaRPr>
            </a:p>
          </p:txBody>
        </p:sp>
      </p:grpSp>
      <p:pic>
        <p:nvPicPr>
          <p:cNvPr id="38" name="Рисунок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92450" y="4450788"/>
            <a:ext cx="851063" cy="478125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36662" y="2987685"/>
            <a:ext cx="1367438" cy="659813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48648" y="2941815"/>
            <a:ext cx="1463063" cy="698063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4168" y="5478394"/>
            <a:ext cx="698063" cy="631125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91392" y="5258456"/>
            <a:ext cx="1061438" cy="851063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8153" y="4420308"/>
            <a:ext cx="478125" cy="659813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35022" y="1559462"/>
            <a:ext cx="3719813" cy="678938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7127199" y="6299508"/>
            <a:ext cx="1743338" cy="11163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ru-RU" sz="700" dirty="0" smtClean="0"/>
              <a:t>* С учетом активов </a:t>
            </a:r>
            <a:r>
              <a:rPr lang="ru-RU" sz="700" dirty="0" err="1" smtClean="0"/>
              <a:t>Кедентранссервиса</a:t>
            </a:r>
            <a:endParaRPr lang="ru-RU" sz="700" dirty="0"/>
          </a:p>
        </p:txBody>
      </p:sp>
      <p:grpSp>
        <p:nvGrpSpPr>
          <p:cNvPr id="47" name="Группа 46"/>
          <p:cNvGrpSpPr/>
          <p:nvPr/>
        </p:nvGrpSpPr>
        <p:grpSpPr>
          <a:xfrm>
            <a:off x="5384555" y="2342225"/>
            <a:ext cx="987450" cy="494842"/>
            <a:chOff x="3344069" y="1133292"/>
            <a:chExt cx="987450" cy="494842"/>
          </a:xfrm>
        </p:grpSpPr>
        <p:sp>
          <p:nvSpPr>
            <p:cNvPr id="48" name="TextBox 47"/>
            <p:cNvSpPr txBox="1"/>
            <p:nvPr/>
          </p:nvSpPr>
          <p:spPr>
            <a:xfrm>
              <a:off x="3344069" y="1133292"/>
              <a:ext cx="141064" cy="27084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ru-RU" sz="1600" dirty="0">
                  <a:solidFill>
                    <a:schemeClr val="accent1"/>
                  </a:solidFill>
                </a:rPr>
                <a:t>3</a:t>
              </a: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3344069" y="1357291"/>
              <a:ext cx="987450" cy="2708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lvl="0">
                <a:lnSpc>
                  <a:spcPct val="110000"/>
                </a:lnSpc>
              </a:pPr>
              <a:r>
                <a:rPr lang="ru-RU" sz="800" dirty="0" smtClean="0">
                  <a:solidFill>
                    <a:prstClr val="black"/>
                  </a:solidFill>
                </a:rPr>
                <a:t>терминала в России</a:t>
              </a:r>
            </a:p>
            <a:p>
              <a:pPr lvl="0">
                <a:lnSpc>
                  <a:spcPct val="110000"/>
                </a:lnSpc>
              </a:pPr>
              <a:r>
                <a:rPr lang="ru-RU" sz="800" dirty="0" smtClean="0">
                  <a:solidFill>
                    <a:prstClr val="black"/>
                  </a:solidFill>
                </a:rPr>
                <a:t>(ДЗО и СП)</a:t>
              </a:r>
              <a:endParaRPr lang="ru-RU" sz="120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5829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Клиент-ориентированный сервис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6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3304540" y="2772412"/>
            <a:ext cx="2064385" cy="1212890"/>
            <a:chOff x="3304540" y="2772412"/>
            <a:chExt cx="2064385" cy="1212890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3304540" y="3061972"/>
              <a:ext cx="2064385" cy="9233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182563" indent="-182563">
                <a:spcBef>
                  <a:spcPts val="1200"/>
                </a:spcBef>
                <a:buClr>
                  <a:schemeClr val="accent3"/>
                </a:buClr>
                <a:buFont typeface="Arial" panose="020B0604020202020204" pitchFamily="34" charset="0"/>
                <a:buChar char="•"/>
              </a:pPr>
              <a:r>
                <a:rPr lang="ru-RU" sz="1000" dirty="0" smtClean="0">
                  <a:solidFill>
                    <a:schemeClr val="accent1"/>
                  </a:solidFill>
                </a:rPr>
                <a:t>Таможенное оформление</a:t>
              </a:r>
            </a:p>
            <a:p>
              <a:pPr marL="171450" indent="-171450">
                <a:spcBef>
                  <a:spcPts val="1200"/>
                </a:spcBef>
                <a:buClr>
                  <a:schemeClr val="accent3"/>
                </a:buClr>
                <a:buFont typeface="Arial" panose="020B0604020202020204" pitchFamily="34" charset="0"/>
                <a:buChar char="•"/>
              </a:pPr>
              <a:r>
                <a:rPr lang="ru-RU" sz="1000" dirty="0" smtClean="0">
                  <a:solidFill>
                    <a:schemeClr val="accent1"/>
                  </a:solidFill>
                </a:rPr>
                <a:t>Брокерские услуги</a:t>
              </a:r>
            </a:p>
            <a:p>
              <a:pPr marL="171450" indent="-171450">
                <a:spcBef>
                  <a:spcPts val="1200"/>
                </a:spcBef>
                <a:buClr>
                  <a:schemeClr val="accent3"/>
                </a:buClr>
                <a:buFont typeface="Arial" panose="020B0604020202020204" pitchFamily="34" charset="0"/>
                <a:buChar char="•"/>
              </a:pPr>
              <a:r>
                <a:rPr lang="ru-RU" sz="1000" dirty="0" smtClean="0">
                  <a:solidFill>
                    <a:schemeClr val="accent1"/>
                  </a:solidFill>
                </a:rPr>
                <a:t>Помощь </a:t>
              </a:r>
              <a:r>
                <a:rPr lang="ru-RU" sz="1000" dirty="0">
                  <a:solidFill>
                    <a:schemeClr val="accent1"/>
                  </a:solidFill>
                </a:rPr>
                <a:t>в подготовке </a:t>
              </a:r>
              <a:r>
                <a:rPr lang="ru-RU" sz="1000" dirty="0" smtClean="0">
                  <a:solidFill>
                    <a:schemeClr val="accent1"/>
                  </a:solidFill>
                </a:rPr>
                <a:t>транспортной документации</a:t>
              </a: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416064" y="2772412"/>
              <a:ext cx="614518" cy="184666"/>
            </a:xfrm>
            <a:prstGeom prst="rect">
              <a:avLst/>
            </a:prstGeom>
          </p:spPr>
          <p:txBody>
            <a:bodyPr wrap="none" lIns="72000" tIns="0" rIns="0" bIns="0">
              <a:spAutoFit/>
            </a:bodyPr>
            <a:lstStyle/>
            <a:p>
              <a:pPr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200" b="1" dirty="0" smtClean="0">
                  <a:solidFill>
                    <a:schemeClr val="accent1"/>
                  </a:solidFill>
                </a:rPr>
                <a:t>Услуги</a:t>
              </a:r>
              <a:endParaRPr lang="ru-RU" sz="10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5471789" y="2772412"/>
            <a:ext cx="2064385" cy="1834575"/>
            <a:chOff x="3304540" y="2772412"/>
            <a:chExt cx="2064385" cy="1834575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3304540" y="3221992"/>
              <a:ext cx="2064385" cy="13849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182563" indent="-182563">
                <a:spcBef>
                  <a:spcPts val="1200"/>
                </a:spcBef>
                <a:buClr>
                  <a:schemeClr val="accent3"/>
                </a:buClr>
                <a:buFont typeface="Arial" panose="020B0604020202020204" pitchFamily="34" charset="0"/>
                <a:buChar char="•"/>
              </a:pPr>
              <a:r>
                <a:rPr lang="ru-RU" sz="1000" dirty="0" smtClean="0">
                  <a:solidFill>
                    <a:schemeClr val="accent1"/>
                  </a:solidFill>
                </a:rPr>
                <a:t>Погрузочно-</a:t>
              </a:r>
              <a:br>
                <a:rPr lang="ru-RU" sz="1000" dirty="0" smtClean="0">
                  <a:solidFill>
                    <a:schemeClr val="accent1"/>
                  </a:solidFill>
                </a:rPr>
              </a:br>
              <a:r>
                <a:rPr lang="ru-RU" sz="1000" dirty="0" smtClean="0">
                  <a:solidFill>
                    <a:schemeClr val="accent1"/>
                  </a:solidFill>
                </a:rPr>
                <a:t>разгрузочные </a:t>
              </a:r>
              <a:r>
                <a:rPr lang="ru-RU" sz="1000" dirty="0">
                  <a:solidFill>
                    <a:schemeClr val="accent1"/>
                  </a:solidFill>
                </a:rPr>
                <a:t>работы</a:t>
              </a:r>
            </a:p>
            <a:p>
              <a:pPr marL="182563" indent="-182563">
                <a:spcBef>
                  <a:spcPts val="1200"/>
                </a:spcBef>
                <a:buClr>
                  <a:schemeClr val="accent3"/>
                </a:buClr>
                <a:buFont typeface="Arial" panose="020B0604020202020204" pitchFamily="34" charset="0"/>
                <a:buChar char="•"/>
              </a:pPr>
              <a:r>
                <a:rPr lang="ru-RU" sz="1000" dirty="0">
                  <a:solidFill>
                    <a:schemeClr val="accent1"/>
                  </a:solidFill>
                </a:rPr>
                <a:t>Хранение контейнеров</a:t>
              </a:r>
            </a:p>
            <a:p>
              <a:pPr marL="182563" indent="-182563">
                <a:spcBef>
                  <a:spcPts val="1200"/>
                </a:spcBef>
                <a:buClr>
                  <a:schemeClr val="accent3"/>
                </a:buClr>
                <a:buFont typeface="Arial" panose="020B0604020202020204" pitchFamily="34" charset="0"/>
                <a:buChar char="•"/>
              </a:pPr>
              <a:r>
                <a:rPr lang="ru-RU" sz="1000" dirty="0">
                  <a:solidFill>
                    <a:schemeClr val="accent1"/>
                  </a:solidFill>
                </a:rPr>
                <a:t>Сортировка, перегруппировка, перегрузка контейнеров с одних платформ на другие (при смене колеи)</a:t>
              </a: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3415061" y="2772412"/>
              <a:ext cx="1252513" cy="184666"/>
            </a:xfrm>
            <a:prstGeom prst="rect">
              <a:avLst/>
            </a:prstGeom>
          </p:spPr>
          <p:txBody>
            <a:bodyPr wrap="none" lIns="72000" tIns="0" rIns="0" bIns="0">
              <a:noAutofit/>
            </a:bodyPr>
            <a:lstStyle/>
            <a:p>
              <a:pPr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200" b="1" dirty="0">
                  <a:solidFill>
                    <a:schemeClr val="accent1"/>
                  </a:solidFill>
                </a:rPr>
                <a:t>Терминальные</a:t>
              </a:r>
              <a:br>
                <a:rPr lang="ru-RU" sz="1200" b="1" dirty="0">
                  <a:solidFill>
                    <a:schemeClr val="accent1"/>
                  </a:solidFill>
                </a:rPr>
              </a:br>
              <a:r>
                <a:rPr lang="ru-RU" sz="1200" b="1" dirty="0">
                  <a:solidFill>
                    <a:schemeClr val="accent1"/>
                  </a:solidFill>
                </a:rPr>
                <a:t>услуги</a:t>
              </a:r>
              <a:endParaRPr lang="ru-RU" sz="10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7599466" y="2772412"/>
            <a:ext cx="1620162" cy="942094"/>
            <a:chOff x="3415657" y="2772412"/>
            <a:chExt cx="2417846" cy="942094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3769117" y="3406729"/>
              <a:ext cx="206438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spcBef>
                  <a:spcPts val="1200"/>
                </a:spcBef>
                <a:buClr>
                  <a:schemeClr val="accent3"/>
                </a:buClr>
              </a:pPr>
              <a:r>
                <a:rPr lang="ru-RU" sz="1000" dirty="0" smtClean="0">
                  <a:solidFill>
                    <a:schemeClr val="accent2"/>
                  </a:solidFill>
                </a:rPr>
                <a:t>По распоряжению</a:t>
              </a:r>
              <a:br>
                <a:rPr lang="ru-RU" sz="1000" dirty="0" smtClean="0">
                  <a:solidFill>
                    <a:schemeClr val="accent2"/>
                  </a:solidFill>
                </a:rPr>
              </a:br>
              <a:r>
                <a:rPr lang="ru-RU" sz="1000" dirty="0" smtClean="0">
                  <a:solidFill>
                    <a:schemeClr val="accent2"/>
                  </a:solidFill>
                </a:rPr>
                <a:t>клиента</a:t>
              </a:r>
              <a:endParaRPr lang="ru-RU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3415657" y="2772412"/>
              <a:ext cx="2303722" cy="184666"/>
            </a:xfrm>
            <a:prstGeom prst="rect">
              <a:avLst/>
            </a:prstGeom>
          </p:spPr>
          <p:txBody>
            <a:bodyPr wrap="square" lIns="72000" tIns="0" rIns="0" bIns="0">
              <a:noAutofit/>
            </a:bodyPr>
            <a:lstStyle/>
            <a:p>
              <a:pPr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200" b="1" dirty="0" smtClean="0">
                  <a:solidFill>
                    <a:schemeClr val="accent1"/>
                  </a:solidFill>
                </a:rPr>
                <a:t>Транспортировка</a:t>
              </a:r>
              <a:br>
                <a:rPr lang="ru-RU" sz="1200" b="1" dirty="0" smtClean="0">
                  <a:solidFill>
                    <a:schemeClr val="accent1"/>
                  </a:solidFill>
                </a:rPr>
              </a:br>
              <a:r>
                <a:rPr lang="ru-RU" sz="1200" b="1" dirty="0" smtClean="0">
                  <a:solidFill>
                    <a:schemeClr val="accent1"/>
                  </a:solidFill>
                </a:rPr>
                <a:t>на склад</a:t>
              </a:r>
              <a:br>
                <a:rPr lang="ru-RU" sz="1200" b="1" dirty="0" smtClean="0">
                  <a:solidFill>
                    <a:schemeClr val="accent1"/>
                  </a:solidFill>
                </a:rPr>
              </a:br>
              <a:r>
                <a:rPr lang="ru-RU" sz="1200" b="1" dirty="0" smtClean="0">
                  <a:solidFill>
                    <a:schemeClr val="accent1"/>
                  </a:solidFill>
                </a:rPr>
                <a:t>или в магазин</a:t>
              </a:r>
              <a:endParaRPr lang="ru-RU" sz="10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3304540" y="4895043"/>
            <a:ext cx="2639060" cy="1074241"/>
            <a:chOff x="3304540" y="2741932"/>
            <a:chExt cx="2639060" cy="1074241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3304540" y="3046732"/>
              <a:ext cx="2639060" cy="76944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182563" indent="-182563">
                <a:spcBef>
                  <a:spcPts val="1200"/>
                </a:spcBef>
                <a:buClr>
                  <a:schemeClr val="accent3"/>
                </a:buClr>
                <a:buFont typeface="Arial" panose="020B0604020202020204" pitchFamily="34" charset="0"/>
                <a:buChar char="•"/>
              </a:pPr>
              <a:r>
                <a:rPr lang="ru-RU" sz="1000" dirty="0">
                  <a:solidFill>
                    <a:schemeClr val="accent1"/>
                  </a:solidFill>
                </a:rPr>
                <a:t>информирование </a:t>
              </a:r>
              <a:r>
                <a:rPr lang="ru-RU" sz="1000" dirty="0" smtClean="0">
                  <a:solidFill>
                    <a:schemeClr val="accent1"/>
                  </a:solidFill>
                </a:rPr>
                <a:t>о нахождении контейнера во время транспортировки</a:t>
              </a:r>
            </a:p>
            <a:p>
              <a:pPr marL="182563" indent="-182563">
                <a:spcBef>
                  <a:spcPts val="1200"/>
                </a:spcBef>
                <a:buClr>
                  <a:schemeClr val="accent3"/>
                </a:buClr>
                <a:buFont typeface="Arial" panose="020B0604020202020204" pitchFamily="34" charset="0"/>
                <a:buChar char="•"/>
              </a:pPr>
              <a:r>
                <a:rPr lang="ru-RU" sz="1000" dirty="0">
                  <a:solidFill>
                    <a:schemeClr val="accent1"/>
                  </a:solidFill>
                </a:rPr>
                <a:t>охрана и страхование груза </a:t>
              </a:r>
              <a:r>
                <a:rPr lang="ru-RU" sz="1000" dirty="0" smtClean="0">
                  <a:solidFill>
                    <a:schemeClr val="accent1"/>
                  </a:solidFill>
                </a:rPr>
                <a:t>во </a:t>
              </a:r>
              <a:r>
                <a:rPr lang="ru-RU" sz="1000" dirty="0">
                  <a:solidFill>
                    <a:schemeClr val="accent1"/>
                  </a:solidFill>
                </a:rPr>
                <a:t>время транспортировки </a:t>
              </a:r>
              <a:r>
                <a:rPr lang="ru-RU" sz="1000" dirty="0" smtClean="0">
                  <a:solidFill>
                    <a:schemeClr val="accent1"/>
                  </a:solidFill>
                </a:rPr>
                <a:t>(</a:t>
              </a:r>
              <a:r>
                <a:rPr lang="ru-RU" sz="1000" dirty="0">
                  <a:solidFill>
                    <a:schemeClr val="accent1"/>
                  </a:solidFill>
                </a:rPr>
                <a:t>при необходимости)</a:t>
              </a:r>
              <a:endParaRPr lang="ru-RU" sz="1000" dirty="0" smtClean="0">
                <a:solidFill>
                  <a:schemeClr val="accent1"/>
                </a:solidFill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3416064" y="2741932"/>
              <a:ext cx="2374615" cy="184666"/>
            </a:xfrm>
            <a:prstGeom prst="rect">
              <a:avLst/>
            </a:prstGeom>
          </p:spPr>
          <p:txBody>
            <a:bodyPr wrap="none" lIns="72000" tIns="0" rIns="0" bIns="0">
              <a:spAutoFit/>
            </a:bodyPr>
            <a:lstStyle/>
            <a:p>
              <a:pPr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200" b="1" dirty="0">
                  <a:solidFill>
                    <a:schemeClr val="accent1"/>
                  </a:solidFill>
                </a:rPr>
                <a:t>Экспедирование и </a:t>
              </a:r>
              <a:r>
                <a:rPr lang="ru-RU" sz="1200" b="1" dirty="0" smtClean="0">
                  <a:solidFill>
                    <a:schemeClr val="accent1"/>
                  </a:solidFill>
                </a:rPr>
                <a:t>логистика</a:t>
              </a:r>
              <a:endParaRPr lang="ru-RU" sz="12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533914" y="2222510"/>
            <a:ext cx="1812600" cy="942094"/>
            <a:chOff x="3415657" y="2772412"/>
            <a:chExt cx="2705031" cy="942094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3769117" y="3406729"/>
              <a:ext cx="2351571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spcBef>
                  <a:spcPts val="1200"/>
                </a:spcBef>
                <a:buClr>
                  <a:schemeClr val="accent3"/>
                </a:buClr>
              </a:pPr>
              <a:r>
                <a:rPr lang="ru-RU" sz="1000" dirty="0" smtClean="0">
                  <a:solidFill>
                    <a:schemeClr val="accent2"/>
                  </a:solidFill>
                </a:rPr>
                <a:t>Клиенту предоставляется</a:t>
              </a:r>
              <a:br>
                <a:rPr lang="ru-RU" sz="1000" dirty="0" smtClean="0">
                  <a:solidFill>
                    <a:schemeClr val="accent2"/>
                  </a:solidFill>
                </a:rPr>
              </a:br>
              <a:r>
                <a:rPr lang="ru-RU" sz="1000" dirty="0" smtClean="0">
                  <a:solidFill>
                    <a:schemeClr val="accent2"/>
                  </a:solidFill>
                </a:rPr>
                <a:t>персональный менеджер</a:t>
              </a:r>
              <a:endParaRPr lang="ru-RU" sz="1000" dirty="0">
                <a:solidFill>
                  <a:schemeClr val="accent2"/>
                </a:solidFill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3415657" y="2772412"/>
              <a:ext cx="2625133" cy="553998"/>
            </a:xfrm>
            <a:prstGeom prst="rect">
              <a:avLst/>
            </a:prstGeom>
          </p:spPr>
          <p:txBody>
            <a:bodyPr wrap="none" lIns="72000" tIns="0" rIns="0" bIns="0">
              <a:spAutoFit/>
            </a:bodyPr>
            <a:lstStyle/>
            <a:p>
              <a:pPr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200" b="1" dirty="0" smtClean="0">
                  <a:solidFill>
                    <a:schemeClr val="accent1"/>
                  </a:solidFill>
                </a:rPr>
                <a:t>Управление</a:t>
              </a:r>
              <a:br>
                <a:rPr lang="ru-RU" sz="1200" b="1" dirty="0" smtClean="0">
                  <a:solidFill>
                    <a:schemeClr val="accent1"/>
                  </a:solidFill>
                </a:rPr>
              </a:br>
              <a:r>
                <a:rPr lang="ru-RU" sz="1200" b="1" dirty="0" smtClean="0">
                  <a:solidFill>
                    <a:schemeClr val="accent1"/>
                  </a:solidFill>
                </a:rPr>
                <a:t>цепочкой поставок</a:t>
              </a:r>
              <a:br>
                <a:rPr lang="ru-RU" sz="1200" b="1" dirty="0" smtClean="0">
                  <a:solidFill>
                    <a:schemeClr val="accent1"/>
                  </a:solidFill>
                </a:rPr>
              </a:br>
              <a:r>
                <a:rPr lang="ru-RU" sz="1200" b="1" dirty="0" smtClean="0">
                  <a:solidFill>
                    <a:schemeClr val="accent1"/>
                  </a:solidFill>
                </a:rPr>
                <a:t>контейнерных грузов</a:t>
              </a:r>
              <a:endParaRPr lang="ru-RU" sz="1000" b="1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896542" y="5433334"/>
            <a:ext cx="1940444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1200"/>
              </a:spcBef>
              <a:buClr>
                <a:schemeClr val="accent3"/>
              </a:buClr>
            </a:pPr>
            <a:r>
              <a:rPr lang="ru-RU" sz="1000" dirty="0" smtClean="0">
                <a:solidFill>
                  <a:schemeClr val="accent1"/>
                </a:solidFill>
              </a:rPr>
              <a:t>Разработка </a:t>
            </a:r>
            <a:r>
              <a:rPr lang="ru-RU" sz="1000" dirty="0">
                <a:solidFill>
                  <a:schemeClr val="accent1"/>
                </a:solidFill>
              </a:rPr>
              <a:t>коммуникационных технологий для участников логистической </a:t>
            </a:r>
            <a:r>
              <a:rPr lang="ru-RU" sz="1000" dirty="0" smtClean="0">
                <a:solidFill>
                  <a:schemeClr val="accent1"/>
                </a:solidFill>
              </a:rPr>
              <a:t>цепочки</a:t>
            </a:r>
            <a:br>
              <a:rPr lang="ru-RU" sz="1000" dirty="0" smtClean="0">
                <a:solidFill>
                  <a:schemeClr val="accent1"/>
                </a:solidFill>
              </a:rPr>
            </a:br>
            <a:r>
              <a:rPr lang="ru-RU" sz="1000" dirty="0" smtClean="0">
                <a:solidFill>
                  <a:schemeClr val="accent1"/>
                </a:solidFill>
              </a:rPr>
              <a:t>и </a:t>
            </a:r>
            <a:r>
              <a:rPr lang="ru-RU" sz="1000" dirty="0">
                <a:solidFill>
                  <a:schemeClr val="accent1"/>
                </a:solidFill>
              </a:rPr>
              <a:t>проектирование систем управления контейнерными перевозками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896542" y="3295150"/>
            <a:ext cx="1760689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1200"/>
              </a:spcBef>
              <a:buClr>
                <a:schemeClr val="accent3"/>
              </a:buClr>
            </a:pPr>
            <a:r>
              <a:rPr lang="ru-RU" sz="1000" dirty="0">
                <a:solidFill>
                  <a:schemeClr val="accent1"/>
                </a:solidFill>
              </a:rPr>
              <a:t>Анализ требований клиента </a:t>
            </a:r>
            <a:r>
              <a:rPr lang="ru-RU" sz="1000" dirty="0" smtClean="0">
                <a:solidFill>
                  <a:schemeClr val="accent1"/>
                </a:solidFill>
              </a:rPr>
              <a:t>и </a:t>
            </a:r>
            <a:r>
              <a:rPr lang="ru-RU" sz="1000" dirty="0">
                <a:solidFill>
                  <a:schemeClr val="accent1"/>
                </a:solidFill>
              </a:rPr>
              <a:t>определение условий, бюджета, </a:t>
            </a:r>
            <a:r>
              <a:rPr lang="ru-RU" sz="1000" dirty="0" smtClean="0">
                <a:solidFill>
                  <a:schemeClr val="accent1"/>
                </a:solidFill>
              </a:rPr>
              <a:t>объема</a:t>
            </a:r>
            <a:br>
              <a:rPr lang="ru-RU" sz="1000" dirty="0" smtClean="0">
                <a:solidFill>
                  <a:schemeClr val="accent1"/>
                </a:solidFill>
              </a:rPr>
            </a:br>
            <a:r>
              <a:rPr lang="ru-RU" sz="1000" dirty="0" smtClean="0">
                <a:solidFill>
                  <a:schemeClr val="accent1"/>
                </a:solidFill>
              </a:rPr>
              <a:t>и </a:t>
            </a:r>
            <a:r>
              <a:rPr lang="ru-RU" sz="1000" dirty="0">
                <a:solidFill>
                  <a:schemeClr val="accent1"/>
                </a:solidFill>
              </a:rPr>
              <a:t>периодичности </a:t>
            </a:r>
            <a:r>
              <a:rPr lang="ru-RU" sz="1000" dirty="0" smtClean="0">
                <a:solidFill>
                  <a:schemeClr val="accent1"/>
                </a:solidFill>
              </a:rPr>
              <a:t>контейнерных доставок</a:t>
            </a:r>
            <a:endParaRPr lang="ru-RU" sz="1000" dirty="0">
              <a:solidFill>
                <a:schemeClr val="accent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96541" y="4215980"/>
            <a:ext cx="1760689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1200"/>
              </a:spcBef>
              <a:buClr>
                <a:schemeClr val="accent3"/>
              </a:buClr>
            </a:pPr>
            <a:r>
              <a:rPr lang="ru-RU" sz="1000" dirty="0">
                <a:solidFill>
                  <a:schemeClr val="accent1"/>
                </a:solidFill>
              </a:rPr>
              <a:t>Выработка оптимального маршрута и технологии перевозки груза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087908" y="4697279"/>
            <a:ext cx="149116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1200"/>
              </a:spcBef>
              <a:buClr>
                <a:schemeClr val="accent3"/>
              </a:buClr>
            </a:pPr>
            <a:r>
              <a:rPr lang="ru-RU" sz="1000" dirty="0">
                <a:solidFill>
                  <a:schemeClr val="accent3"/>
                </a:solidFill>
              </a:rPr>
              <a:t>Есть возможность транспортировки груза в специальных контейнерах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870171" y="860157"/>
            <a:ext cx="544832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1200"/>
              </a:spcBef>
              <a:buClr>
                <a:schemeClr val="accent3"/>
              </a:buClr>
            </a:pPr>
            <a:r>
              <a:rPr lang="ru-RU" sz="1000" dirty="0">
                <a:solidFill>
                  <a:schemeClr val="accent1"/>
                </a:solidFill>
              </a:rPr>
              <a:t>Клиент может выбрать необходимый вид перевозок или их </a:t>
            </a:r>
            <a:r>
              <a:rPr lang="ru-RU" sz="1000" dirty="0" smtClean="0">
                <a:solidFill>
                  <a:schemeClr val="accent1"/>
                </a:solidFill>
              </a:rPr>
              <a:t>комбинацию</a:t>
            </a:r>
            <a:br>
              <a:rPr lang="ru-RU" sz="1000" dirty="0" smtClean="0">
                <a:solidFill>
                  <a:schemeClr val="accent1"/>
                </a:solidFill>
              </a:rPr>
            </a:br>
            <a:r>
              <a:rPr lang="ru-RU" sz="1000" dirty="0" smtClean="0">
                <a:solidFill>
                  <a:schemeClr val="accent1"/>
                </a:solidFill>
              </a:rPr>
              <a:t>в </a:t>
            </a:r>
            <a:r>
              <a:rPr lang="ru-RU" sz="1000" dirty="0">
                <a:solidFill>
                  <a:schemeClr val="accent1"/>
                </a:solidFill>
              </a:rPr>
              <a:t>зависимости от своих потребностей (включая </a:t>
            </a:r>
            <a:r>
              <a:rPr lang="ru-RU" sz="1000" dirty="0" err="1">
                <a:solidFill>
                  <a:schemeClr val="accent1"/>
                </a:solidFill>
              </a:rPr>
              <a:t>автодоставку</a:t>
            </a:r>
            <a:r>
              <a:rPr lang="ru-RU" sz="1000" dirty="0">
                <a:solidFill>
                  <a:schemeClr val="accent1"/>
                </a:solidFill>
              </a:rPr>
              <a:t> до склада или магазина)</a:t>
            </a:r>
          </a:p>
        </p:txBody>
      </p:sp>
      <p:sp>
        <p:nvSpPr>
          <p:cNvPr id="25" name="Овал 24"/>
          <p:cNvSpPr>
            <a:spLocks noChangeAspect="1"/>
          </p:cNvSpPr>
          <p:nvPr/>
        </p:nvSpPr>
        <p:spPr>
          <a:xfrm>
            <a:off x="604923" y="3345198"/>
            <a:ext cx="216000" cy="216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050" b="1" dirty="0" smtClean="0"/>
              <a:t>A</a:t>
            </a:r>
            <a:endParaRPr lang="ru-RU" b="1" dirty="0"/>
          </a:p>
        </p:txBody>
      </p:sp>
      <p:sp>
        <p:nvSpPr>
          <p:cNvPr id="26" name="Овал 25"/>
          <p:cNvSpPr>
            <a:spLocks noChangeAspect="1"/>
          </p:cNvSpPr>
          <p:nvPr/>
        </p:nvSpPr>
        <p:spPr>
          <a:xfrm>
            <a:off x="604341" y="4107980"/>
            <a:ext cx="216000" cy="216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050" b="1" dirty="0" smtClean="0"/>
              <a:t>B</a:t>
            </a:r>
            <a:endParaRPr lang="ru-RU" b="1" dirty="0"/>
          </a:p>
        </p:txBody>
      </p:sp>
      <p:sp>
        <p:nvSpPr>
          <p:cNvPr id="27" name="Овал 26"/>
          <p:cNvSpPr>
            <a:spLocks noChangeAspect="1"/>
          </p:cNvSpPr>
          <p:nvPr/>
        </p:nvSpPr>
        <p:spPr>
          <a:xfrm>
            <a:off x="604341" y="5333062"/>
            <a:ext cx="216000" cy="216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050" b="1" dirty="0" smtClean="0"/>
              <a:t>C</a:t>
            </a:r>
            <a:endParaRPr lang="ru-RU" b="1" dirty="0"/>
          </a:p>
        </p:txBody>
      </p:sp>
      <p:cxnSp>
        <p:nvCxnSpPr>
          <p:cNvPr id="28" name="Прямая со стрелкой 27"/>
          <p:cNvCxnSpPr>
            <a:stCxn id="26" idx="4"/>
          </p:cNvCxnSpPr>
          <p:nvPr/>
        </p:nvCxnSpPr>
        <p:spPr>
          <a:xfrm>
            <a:off x="712341" y="4323980"/>
            <a:ext cx="0" cy="951206"/>
          </a:xfrm>
          <a:prstGeom prst="straightConnector1">
            <a:avLst/>
          </a:prstGeom>
          <a:ln>
            <a:tailEnd type="triangle" w="sm" len="sm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25" idx="4"/>
          </p:cNvCxnSpPr>
          <p:nvPr/>
        </p:nvCxnSpPr>
        <p:spPr>
          <a:xfrm flipH="1">
            <a:off x="712341" y="3561198"/>
            <a:ext cx="582" cy="503393"/>
          </a:xfrm>
          <a:prstGeom prst="straightConnector1">
            <a:avLst/>
          </a:prstGeom>
          <a:ln>
            <a:tailEnd type="triangle" w="sm" len="sm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pSp>
        <p:nvGrpSpPr>
          <p:cNvPr id="30" name="Группа 29"/>
          <p:cNvGrpSpPr/>
          <p:nvPr/>
        </p:nvGrpSpPr>
        <p:grpSpPr>
          <a:xfrm>
            <a:off x="2811199" y="1679528"/>
            <a:ext cx="430313" cy="619237"/>
            <a:chOff x="2811199" y="1679528"/>
            <a:chExt cx="430313" cy="619237"/>
          </a:xfrm>
        </p:grpSpPr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811199" y="1679528"/>
              <a:ext cx="430313" cy="363375"/>
            </a:xfrm>
            <a:prstGeom prst="rect">
              <a:avLst/>
            </a:prstGeom>
          </p:spPr>
        </p:pic>
        <p:sp>
          <p:nvSpPr>
            <p:cNvPr id="32" name="Прямоугольник 31"/>
            <p:cNvSpPr/>
            <p:nvPr/>
          </p:nvSpPr>
          <p:spPr>
            <a:xfrm>
              <a:off x="2819567" y="2072174"/>
              <a:ext cx="413575" cy="226591"/>
            </a:xfrm>
            <a:prstGeom prst="rect">
              <a:avLst/>
            </a:prstGeom>
          </p:spPr>
          <p:txBody>
            <a:bodyPr wrap="none" lIns="0" tIns="0" rIns="0" bIns="7200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b="1" dirty="0" smtClean="0">
                  <a:solidFill>
                    <a:schemeClr val="accent1"/>
                  </a:solidFill>
                </a:rPr>
                <a:t>Склад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3" name="Группа 32"/>
          <p:cNvGrpSpPr/>
          <p:nvPr/>
        </p:nvGrpSpPr>
        <p:grpSpPr>
          <a:xfrm>
            <a:off x="4149682" y="1616325"/>
            <a:ext cx="669375" cy="682440"/>
            <a:chOff x="4149682" y="1616325"/>
            <a:chExt cx="669375" cy="682440"/>
          </a:xfrm>
        </p:grpSpPr>
        <p:pic>
          <p:nvPicPr>
            <p:cNvPr id="34" name="Рисунок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149682" y="1616325"/>
              <a:ext cx="669375" cy="449438"/>
            </a:xfrm>
            <a:prstGeom prst="rect">
              <a:avLst/>
            </a:prstGeom>
          </p:spPr>
        </p:pic>
        <p:sp>
          <p:nvSpPr>
            <p:cNvPr id="35" name="Прямоугольник 34"/>
            <p:cNvSpPr/>
            <p:nvPr/>
          </p:nvSpPr>
          <p:spPr>
            <a:xfrm>
              <a:off x="4374832" y="2072174"/>
              <a:ext cx="312586" cy="226591"/>
            </a:xfrm>
            <a:prstGeom prst="rect">
              <a:avLst/>
            </a:prstGeom>
          </p:spPr>
          <p:txBody>
            <a:bodyPr wrap="none" lIns="0" tIns="0" rIns="0" bIns="7200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b="1" dirty="0" smtClean="0">
                  <a:solidFill>
                    <a:schemeClr val="accent1"/>
                  </a:solidFill>
                </a:rPr>
                <a:t>Порт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5442389" y="1609087"/>
            <a:ext cx="788677" cy="689678"/>
            <a:chOff x="5442389" y="1609087"/>
            <a:chExt cx="788677" cy="689678"/>
          </a:xfrm>
        </p:grpSpPr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594335" y="1609087"/>
              <a:ext cx="430313" cy="382500"/>
            </a:xfrm>
            <a:prstGeom prst="rect">
              <a:avLst/>
            </a:prstGeom>
          </p:spPr>
        </p:pic>
        <p:sp>
          <p:nvSpPr>
            <p:cNvPr id="38" name="Прямоугольник 37"/>
            <p:cNvSpPr/>
            <p:nvPr/>
          </p:nvSpPr>
          <p:spPr>
            <a:xfrm>
              <a:off x="5442389" y="2072174"/>
              <a:ext cx="788677" cy="226591"/>
            </a:xfrm>
            <a:prstGeom prst="rect">
              <a:avLst/>
            </a:prstGeom>
          </p:spPr>
          <p:txBody>
            <a:bodyPr wrap="none" lIns="0" tIns="0" rIns="0" bIns="7200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b="1" dirty="0" smtClean="0">
                  <a:solidFill>
                    <a:schemeClr val="accent1"/>
                  </a:solidFill>
                </a:rPr>
                <a:t>Терминал 1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9" name="Группа 38"/>
          <p:cNvGrpSpPr/>
          <p:nvPr/>
        </p:nvGrpSpPr>
        <p:grpSpPr>
          <a:xfrm>
            <a:off x="6910239" y="1609087"/>
            <a:ext cx="788677" cy="689678"/>
            <a:chOff x="6910239" y="1609087"/>
            <a:chExt cx="788677" cy="689678"/>
          </a:xfrm>
        </p:grpSpPr>
        <p:pic>
          <p:nvPicPr>
            <p:cNvPr id="40" name="Рисунок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075381" y="1609087"/>
              <a:ext cx="430313" cy="382500"/>
            </a:xfrm>
            <a:prstGeom prst="rect">
              <a:avLst/>
            </a:prstGeom>
          </p:spPr>
        </p:pic>
        <p:sp>
          <p:nvSpPr>
            <p:cNvPr id="41" name="Прямоугольник 40"/>
            <p:cNvSpPr/>
            <p:nvPr/>
          </p:nvSpPr>
          <p:spPr>
            <a:xfrm>
              <a:off x="6910239" y="2072174"/>
              <a:ext cx="788677" cy="226591"/>
            </a:xfrm>
            <a:prstGeom prst="rect">
              <a:avLst/>
            </a:prstGeom>
          </p:spPr>
          <p:txBody>
            <a:bodyPr wrap="none" lIns="0" tIns="0" rIns="0" bIns="7200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b="1" dirty="0" smtClean="0">
                  <a:solidFill>
                    <a:schemeClr val="accent1"/>
                  </a:solidFill>
                </a:rPr>
                <a:t>Терминал 2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8440314" y="1609087"/>
            <a:ext cx="468077" cy="689678"/>
            <a:chOff x="8440314" y="1609087"/>
            <a:chExt cx="468077" cy="689678"/>
          </a:xfrm>
        </p:grpSpPr>
        <p:pic>
          <p:nvPicPr>
            <p:cNvPr id="43" name="Рисунок 4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527971" y="1609087"/>
              <a:ext cx="286875" cy="325125"/>
            </a:xfrm>
            <a:prstGeom prst="rect">
              <a:avLst/>
            </a:prstGeom>
          </p:spPr>
        </p:pic>
        <p:sp>
          <p:nvSpPr>
            <p:cNvPr id="44" name="Прямоугольник 43"/>
            <p:cNvSpPr/>
            <p:nvPr/>
          </p:nvSpPr>
          <p:spPr>
            <a:xfrm>
              <a:off x="8440314" y="2072174"/>
              <a:ext cx="468077" cy="226591"/>
            </a:xfrm>
            <a:prstGeom prst="rect">
              <a:avLst/>
            </a:prstGeom>
          </p:spPr>
          <p:txBody>
            <a:bodyPr wrap="none" lIns="0" tIns="0" rIns="0" bIns="7200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b="1" dirty="0" smtClean="0">
                  <a:solidFill>
                    <a:schemeClr val="accent1"/>
                  </a:solidFill>
                </a:rPr>
                <a:t>Клиент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7681276" y="1344984"/>
            <a:ext cx="698909" cy="417991"/>
            <a:chOff x="7681276" y="1344984"/>
            <a:chExt cx="698909" cy="417991"/>
          </a:xfrm>
        </p:grpSpPr>
        <p:pic>
          <p:nvPicPr>
            <p:cNvPr id="46" name="Рисунок 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920762" y="1344984"/>
              <a:ext cx="219938" cy="239063"/>
            </a:xfrm>
            <a:prstGeom prst="rect">
              <a:avLst/>
            </a:prstGeom>
          </p:spPr>
        </p:pic>
        <p:sp>
          <p:nvSpPr>
            <p:cNvPr id="47" name="Прямоугольник 46"/>
            <p:cNvSpPr/>
            <p:nvPr/>
          </p:nvSpPr>
          <p:spPr>
            <a:xfrm>
              <a:off x="7681276" y="1609087"/>
              <a:ext cx="698909" cy="15388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dirty="0" smtClean="0">
                  <a:solidFill>
                    <a:schemeClr val="accent1"/>
                  </a:solidFill>
                </a:rPr>
                <a:t>На машине</a:t>
              </a:r>
              <a:endParaRPr lang="ru-RU" sz="7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48" name="Группа 47"/>
          <p:cNvGrpSpPr/>
          <p:nvPr/>
        </p:nvGrpSpPr>
        <p:grpSpPr>
          <a:xfrm>
            <a:off x="6201245" y="1289407"/>
            <a:ext cx="546625" cy="472067"/>
            <a:chOff x="6201245" y="1289407"/>
            <a:chExt cx="546625" cy="472067"/>
          </a:xfrm>
        </p:grpSpPr>
        <p:pic>
          <p:nvPicPr>
            <p:cNvPr id="49" name="Рисунок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393268" y="1289407"/>
              <a:ext cx="153000" cy="296438"/>
            </a:xfrm>
            <a:prstGeom prst="rect">
              <a:avLst/>
            </a:prstGeom>
          </p:spPr>
        </p:pic>
        <p:sp>
          <p:nvSpPr>
            <p:cNvPr id="50" name="Прямоугольник 49"/>
            <p:cNvSpPr/>
            <p:nvPr/>
          </p:nvSpPr>
          <p:spPr>
            <a:xfrm>
              <a:off x="6201245" y="1607586"/>
              <a:ext cx="546625" cy="15388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dirty="0" smtClean="0">
                  <a:solidFill>
                    <a:schemeClr val="accent1"/>
                  </a:solidFill>
                </a:rPr>
                <a:t>Поездом</a:t>
              </a:r>
              <a:endParaRPr lang="ru-RU" sz="7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51" name="Группа 50"/>
          <p:cNvGrpSpPr/>
          <p:nvPr/>
        </p:nvGrpSpPr>
        <p:grpSpPr>
          <a:xfrm>
            <a:off x="4918384" y="1346782"/>
            <a:ext cx="698909" cy="416193"/>
            <a:chOff x="4918384" y="1346782"/>
            <a:chExt cx="698909" cy="416193"/>
          </a:xfrm>
        </p:grpSpPr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160628" y="1346782"/>
              <a:ext cx="219938" cy="239063"/>
            </a:xfrm>
            <a:prstGeom prst="rect">
              <a:avLst/>
            </a:prstGeom>
          </p:spPr>
        </p:pic>
        <p:sp>
          <p:nvSpPr>
            <p:cNvPr id="53" name="Прямоугольник 52"/>
            <p:cNvSpPr/>
            <p:nvPr/>
          </p:nvSpPr>
          <p:spPr>
            <a:xfrm>
              <a:off x="4918384" y="1609087"/>
              <a:ext cx="698909" cy="15388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dirty="0" smtClean="0">
                  <a:solidFill>
                    <a:schemeClr val="accent1"/>
                  </a:solidFill>
                </a:rPr>
                <a:t>На машине</a:t>
              </a:r>
              <a:endParaRPr lang="ru-RU" sz="7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54" name="Группа 53"/>
          <p:cNvGrpSpPr/>
          <p:nvPr/>
        </p:nvGrpSpPr>
        <p:grpSpPr>
          <a:xfrm>
            <a:off x="3426292" y="1289407"/>
            <a:ext cx="538609" cy="482242"/>
            <a:chOff x="3426292" y="1289407"/>
            <a:chExt cx="538609" cy="482242"/>
          </a:xfrm>
        </p:grpSpPr>
        <p:pic>
          <p:nvPicPr>
            <p:cNvPr id="55" name="Рисунок 5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564705" y="1289407"/>
              <a:ext cx="286875" cy="296438"/>
            </a:xfrm>
            <a:prstGeom prst="rect">
              <a:avLst/>
            </a:prstGeom>
          </p:spPr>
        </p:pic>
        <p:sp>
          <p:nvSpPr>
            <p:cNvPr id="56" name="Прямоугольник 55"/>
            <p:cNvSpPr/>
            <p:nvPr/>
          </p:nvSpPr>
          <p:spPr>
            <a:xfrm>
              <a:off x="3426292" y="1617761"/>
              <a:ext cx="538609" cy="15388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dirty="0" smtClean="0">
                  <a:solidFill>
                    <a:schemeClr val="accent1"/>
                  </a:solidFill>
                </a:rPr>
                <a:t>По морю</a:t>
              </a:r>
              <a:endParaRPr lang="ru-RU" sz="7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57" name="Группа 56"/>
          <p:cNvGrpSpPr/>
          <p:nvPr/>
        </p:nvGrpSpPr>
        <p:grpSpPr>
          <a:xfrm>
            <a:off x="594890" y="1742068"/>
            <a:ext cx="371898" cy="462415"/>
            <a:chOff x="594890" y="1742068"/>
            <a:chExt cx="371898" cy="462415"/>
          </a:xfrm>
        </p:grpSpPr>
        <p:pic>
          <p:nvPicPr>
            <p:cNvPr id="58" name="Рисунок 5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11961" y="1742068"/>
              <a:ext cx="239063" cy="277313"/>
            </a:xfrm>
            <a:prstGeom prst="rect">
              <a:avLst/>
            </a:prstGeom>
          </p:spPr>
        </p:pic>
        <p:sp>
          <p:nvSpPr>
            <p:cNvPr id="59" name="Прямоугольник 58"/>
            <p:cNvSpPr/>
            <p:nvPr/>
          </p:nvSpPr>
          <p:spPr>
            <a:xfrm>
              <a:off x="594890" y="2050595"/>
              <a:ext cx="371898" cy="15388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dirty="0" smtClean="0">
                  <a:solidFill>
                    <a:schemeClr val="accent1"/>
                  </a:solidFill>
                </a:rPr>
                <a:t>Заказ</a:t>
              </a:r>
              <a:endParaRPr lang="ru-RU" sz="700" dirty="0">
                <a:solidFill>
                  <a:schemeClr val="accent1"/>
                </a:solidFill>
              </a:endParaRPr>
            </a:p>
          </p:txBody>
        </p:sp>
      </p:grpSp>
      <p:cxnSp>
        <p:nvCxnSpPr>
          <p:cNvPr id="60" name="Прямая со стрелкой 59"/>
          <p:cNvCxnSpPr/>
          <p:nvPr/>
        </p:nvCxnSpPr>
        <p:spPr>
          <a:xfrm>
            <a:off x="966788" y="1902815"/>
            <a:ext cx="1468930" cy="0"/>
          </a:xfrm>
          <a:prstGeom prst="straightConnector1">
            <a:avLst/>
          </a:prstGeom>
          <a:ln>
            <a:tailEnd type="triangle" w="sm" len="sm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281988" y="1902815"/>
            <a:ext cx="917479" cy="0"/>
          </a:xfrm>
          <a:prstGeom prst="straightConnector1">
            <a:avLst/>
          </a:prstGeom>
          <a:ln w="19050" cap="rnd">
            <a:solidFill>
              <a:schemeClr val="accent1"/>
            </a:solidFill>
            <a:prstDash val="sysDot"/>
            <a:miter lim="800000"/>
            <a:tailEnd type="triangle" w="sm" len="sm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4775200" y="1899799"/>
            <a:ext cx="730255" cy="6032"/>
          </a:xfrm>
          <a:prstGeom prst="straightConnector1">
            <a:avLst/>
          </a:prstGeom>
          <a:ln w="19050" cap="rnd">
            <a:solidFill>
              <a:schemeClr val="accent1"/>
            </a:solidFill>
            <a:prstDash val="sysDot"/>
            <a:miter lim="800000"/>
            <a:tailEnd type="triangle" w="sm" len="sm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6074448" y="1902815"/>
            <a:ext cx="934043" cy="0"/>
          </a:xfrm>
          <a:prstGeom prst="straightConnector1">
            <a:avLst/>
          </a:prstGeom>
          <a:ln w="19050" cap="rnd">
            <a:solidFill>
              <a:schemeClr val="accent1"/>
            </a:solidFill>
            <a:prstDash val="sysDot"/>
            <a:miter lim="800000"/>
            <a:tailEnd type="triangle" w="sm" len="sm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7573818" y="1900444"/>
            <a:ext cx="853603" cy="4742"/>
          </a:xfrm>
          <a:prstGeom prst="straightConnector1">
            <a:avLst/>
          </a:prstGeom>
          <a:ln w="19050" cap="rnd">
            <a:solidFill>
              <a:schemeClr val="accent1"/>
            </a:solidFill>
            <a:prstDash val="sysDot"/>
            <a:miter lim="800000"/>
            <a:tailEnd type="triangle" w="sm" len="sm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5" name="Соединительная линия уступом 64"/>
          <p:cNvCxnSpPr>
            <a:stCxn id="35" idx="2"/>
            <a:endCxn id="7" idx="1"/>
          </p:cNvCxnSpPr>
          <p:nvPr/>
        </p:nvCxnSpPr>
        <p:spPr>
          <a:xfrm rot="5400000">
            <a:off x="3690605" y="2024225"/>
            <a:ext cx="565980" cy="1115061"/>
          </a:xfrm>
          <a:prstGeom prst="bentConnector4">
            <a:avLst>
              <a:gd name="adj1" fmla="val 41843"/>
              <a:gd name="adj2" fmla="val 120501"/>
            </a:avLst>
          </a:prstGeom>
          <a:ln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Соединительная линия уступом 65"/>
          <p:cNvCxnSpPr>
            <a:stCxn id="41" idx="2"/>
            <a:endCxn id="10" idx="1"/>
          </p:cNvCxnSpPr>
          <p:nvPr/>
        </p:nvCxnSpPr>
        <p:spPr>
          <a:xfrm rot="5400000">
            <a:off x="6160454" y="1720621"/>
            <a:ext cx="565980" cy="1722268"/>
          </a:xfrm>
          <a:prstGeom prst="bentConnector4">
            <a:avLst>
              <a:gd name="adj1" fmla="val 41843"/>
              <a:gd name="adj2" fmla="val 113273"/>
            </a:avLst>
          </a:prstGeom>
          <a:ln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Соединительная линия уступом 66"/>
          <p:cNvCxnSpPr>
            <a:endCxn id="13" idx="1"/>
          </p:cNvCxnSpPr>
          <p:nvPr/>
        </p:nvCxnSpPr>
        <p:spPr>
          <a:xfrm rot="5400000">
            <a:off x="7385441" y="2249185"/>
            <a:ext cx="829585" cy="401534"/>
          </a:xfrm>
          <a:prstGeom prst="bentConnector4">
            <a:avLst>
              <a:gd name="adj1" fmla="val 60293"/>
              <a:gd name="adj2" fmla="val 156932"/>
            </a:avLst>
          </a:prstGeom>
          <a:ln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Правая круглая скобка 67"/>
          <p:cNvSpPr/>
          <p:nvPr/>
        </p:nvSpPr>
        <p:spPr>
          <a:xfrm rot="5400000">
            <a:off x="5792905" y="1655008"/>
            <a:ext cx="74748" cy="6097218"/>
          </a:xfrm>
          <a:prstGeom prst="rightBracket">
            <a:avLst>
              <a:gd name="adj" fmla="val 359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9" name="Соединительная линия уступом 68"/>
          <p:cNvCxnSpPr>
            <a:endCxn id="16" idx="1"/>
          </p:cNvCxnSpPr>
          <p:nvPr/>
        </p:nvCxnSpPr>
        <p:spPr>
          <a:xfrm>
            <a:off x="2954645" y="4740994"/>
            <a:ext cx="461419" cy="246382"/>
          </a:xfrm>
          <a:prstGeom prst="bentConnector3">
            <a:avLst>
              <a:gd name="adj1" fmla="val 50000"/>
            </a:avLst>
          </a:prstGeom>
          <a:ln>
            <a:headEnd type="none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Рисунок 6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890" y="2870422"/>
            <a:ext cx="105188" cy="105188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2643" y="4703617"/>
            <a:ext cx="105188" cy="105188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81276" y="3410041"/>
            <a:ext cx="105188" cy="105188"/>
          </a:xfrm>
          <a:prstGeom prst="rect">
            <a:avLst/>
          </a:prstGeom>
        </p:spPr>
      </p:pic>
      <p:cxnSp>
        <p:nvCxnSpPr>
          <p:cNvPr id="73" name="Соединительная линия уступом 72"/>
          <p:cNvCxnSpPr>
            <a:stCxn id="38" idx="2"/>
            <a:endCxn id="10" idx="1"/>
          </p:cNvCxnSpPr>
          <p:nvPr/>
        </p:nvCxnSpPr>
        <p:spPr>
          <a:xfrm rot="5400000">
            <a:off x="5426529" y="2454546"/>
            <a:ext cx="565980" cy="254418"/>
          </a:xfrm>
          <a:prstGeom prst="bentConnector4">
            <a:avLst>
              <a:gd name="adj1" fmla="val 41843"/>
              <a:gd name="adj2" fmla="val 189852"/>
            </a:avLst>
          </a:prstGeom>
          <a:ln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6662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Интернет-магазин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7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47960" y="841503"/>
            <a:ext cx="688493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300" dirty="0" smtClean="0">
                <a:solidFill>
                  <a:schemeClr val="accent4"/>
                </a:solidFill>
              </a:rPr>
              <a:t>ПРЕИМУЩЕСТВА ОНЛАЙН-СЕРВИСА ДЛЯ КЛИЕНТА</a:t>
            </a:r>
            <a:endParaRPr lang="ru-RU" sz="1300" dirty="0">
              <a:solidFill>
                <a:schemeClr val="accent4"/>
              </a:solidFill>
            </a:endParaRPr>
          </a:p>
        </p:txBody>
      </p:sp>
      <p:grpSp>
        <p:nvGrpSpPr>
          <p:cNvPr id="72" name="Группа 71"/>
          <p:cNvGrpSpPr/>
          <p:nvPr/>
        </p:nvGrpSpPr>
        <p:grpSpPr>
          <a:xfrm>
            <a:off x="545335" y="3358020"/>
            <a:ext cx="8202425" cy="2638920"/>
            <a:chOff x="545335" y="3358020"/>
            <a:chExt cx="8202425" cy="2638920"/>
          </a:xfrm>
        </p:grpSpPr>
        <p:cxnSp>
          <p:nvCxnSpPr>
            <p:cNvPr id="36" name="Прямая со стрелкой 21"/>
            <p:cNvCxnSpPr>
              <a:stCxn id="25" idx="3"/>
            </p:cNvCxnSpPr>
            <p:nvPr/>
          </p:nvCxnSpPr>
          <p:spPr>
            <a:xfrm>
              <a:off x="2556090" y="5311232"/>
              <a:ext cx="2093235" cy="201175"/>
            </a:xfrm>
            <a:prstGeom prst="bentConnector3">
              <a:avLst>
                <a:gd name="adj1" fmla="val 10983"/>
              </a:avLst>
            </a:prstGeom>
            <a:ln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7" name="Прямая со стрелкой 6"/>
            <p:cNvCxnSpPr>
              <a:stCxn id="21" idx="2"/>
              <a:endCxn id="22" idx="0"/>
            </p:cNvCxnSpPr>
            <p:nvPr/>
          </p:nvCxnSpPr>
          <p:spPr>
            <a:xfrm>
              <a:off x="7889502" y="4678680"/>
              <a:ext cx="0" cy="662940"/>
            </a:xfrm>
            <a:prstGeom prst="straightConnector1">
              <a:avLst/>
            </a:prstGeom>
            <a:ln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8" name="Прямая со стрелкой 7"/>
            <p:cNvCxnSpPr/>
            <p:nvPr/>
          </p:nvCxnSpPr>
          <p:spPr>
            <a:xfrm flipV="1">
              <a:off x="5951220" y="4526280"/>
              <a:ext cx="1080024" cy="0"/>
            </a:xfrm>
            <a:prstGeom prst="straightConnector1">
              <a:avLst/>
            </a:prstGeom>
            <a:ln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9" name="Прямая со стрелкой 21"/>
            <p:cNvCxnSpPr>
              <a:stCxn id="27" idx="3"/>
            </p:cNvCxnSpPr>
            <p:nvPr/>
          </p:nvCxnSpPr>
          <p:spPr>
            <a:xfrm flipV="1">
              <a:off x="2592958" y="3863546"/>
              <a:ext cx="2058352" cy="200524"/>
            </a:xfrm>
            <a:prstGeom prst="bentConnector3">
              <a:avLst>
                <a:gd name="adj1" fmla="val 9183"/>
              </a:avLst>
            </a:prstGeom>
            <a:ln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0" name="Прямая со стрелкой 9"/>
            <p:cNvCxnSpPr/>
            <p:nvPr/>
          </p:nvCxnSpPr>
          <p:spPr>
            <a:xfrm>
              <a:off x="1684020" y="4526278"/>
              <a:ext cx="2967290" cy="0"/>
            </a:xfrm>
            <a:prstGeom prst="straightConnector1">
              <a:avLst/>
            </a:prstGeom>
            <a:ln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1" name="Прямая со стрелкой 21"/>
            <p:cNvCxnSpPr>
              <a:stCxn id="27" idx="3"/>
            </p:cNvCxnSpPr>
            <p:nvPr/>
          </p:nvCxnSpPr>
          <p:spPr>
            <a:xfrm>
              <a:off x="2592958" y="4064070"/>
              <a:ext cx="2058352" cy="168365"/>
            </a:xfrm>
            <a:prstGeom prst="bentConnector3">
              <a:avLst>
                <a:gd name="adj1" fmla="val 9183"/>
              </a:avLst>
            </a:prstGeom>
            <a:ln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2" name="Прямая со стрелкой 21"/>
            <p:cNvCxnSpPr>
              <a:endCxn id="27" idx="1"/>
            </p:cNvCxnSpPr>
            <p:nvPr/>
          </p:nvCxnSpPr>
          <p:spPr>
            <a:xfrm flipV="1">
              <a:off x="1419316" y="4064070"/>
              <a:ext cx="515275" cy="142170"/>
            </a:xfrm>
            <a:prstGeom prst="bentConnector3">
              <a:avLst>
                <a:gd name="adj1" fmla="val -2327"/>
              </a:avLst>
            </a:prstGeom>
            <a:ln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" name="Прямая со стрелкой 21"/>
            <p:cNvCxnSpPr>
              <a:endCxn id="25" idx="1"/>
            </p:cNvCxnSpPr>
            <p:nvPr/>
          </p:nvCxnSpPr>
          <p:spPr>
            <a:xfrm>
              <a:off x="1684020" y="5311232"/>
              <a:ext cx="287440" cy="0"/>
            </a:xfrm>
            <a:prstGeom prst="straightConnector1">
              <a:avLst/>
            </a:prstGeom>
            <a:ln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4" name="Прямая со стрелкой 21"/>
            <p:cNvCxnSpPr>
              <a:stCxn id="25" idx="3"/>
            </p:cNvCxnSpPr>
            <p:nvPr/>
          </p:nvCxnSpPr>
          <p:spPr>
            <a:xfrm flipV="1">
              <a:off x="2556090" y="5153156"/>
              <a:ext cx="2093235" cy="158076"/>
            </a:xfrm>
            <a:prstGeom prst="bentConnector3">
              <a:avLst>
                <a:gd name="adj1" fmla="val 10983"/>
              </a:avLst>
            </a:prstGeom>
            <a:ln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21"/>
            <p:cNvCxnSpPr>
              <a:stCxn id="20" idx="2"/>
              <a:endCxn id="19" idx="2"/>
            </p:cNvCxnSpPr>
            <p:nvPr/>
          </p:nvCxnSpPr>
          <p:spPr>
            <a:xfrm rot="5400000" flipH="1">
              <a:off x="3047952" y="3408347"/>
              <a:ext cx="320040" cy="4186587"/>
            </a:xfrm>
            <a:prstGeom prst="bentConnector3">
              <a:avLst>
                <a:gd name="adj1" fmla="val -71429"/>
              </a:avLst>
            </a:prstGeom>
            <a:ln>
              <a:solidFill>
                <a:schemeClr val="accent4"/>
              </a:solidFill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6" name="Прямая со стрелкой 21"/>
            <p:cNvCxnSpPr>
              <a:stCxn id="20" idx="0"/>
              <a:endCxn id="19" idx="0"/>
            </p:cNvCxnSpPr>
            <p:nvPr/>
          </p:nvCxnSpPr>
          <p:spPr>
            <a:xfrm rot="16200000" flipH="1" flipV="1">
              <a:off x="2974362" y="1879336"/>
              <a:ext cx="467220" cy="4186587"/>
            </a:xfrm>
            <a:prstGeom prst="bentConnector3">
              <a:avLst>
                <a:gd name="adj1" fmla="val -48928"/>
              </a:avLst>
            </a:prstGeom>
            <a:ln>
              <a:solidFill>
                <a:schemeClr val="accent4"/>
              </a:solidFill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21"/>
            <p:cNvCxnSpPr>
              <a:stCxn id="30" idx="1"/>
              <a:endCxn id="19" idx="3"/>
            </p:cNvCxnSpPr>
            <p:nvPr/>
          </p:nvCxnSpPr>
          <p:spPr>
            <a:xfrm flipH="1">
              <a:off x="1684020" y="4773930"/>
              <a:ext cx="1194193" cy="0"/>
            </a:xfrm>
            <a:prstGeom prst="straightConnector1">
              <a:avLst/>
            </a:prstGeom>
            <a:ln>
              <a:solidFill>
                <a:schemeClr val="accent4"/>
              </a:solidFill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21"/>
            <p:cNvCxnSpPr/>
            <p:nvPr/>
          </p:nvCxnSpPr>
          <p:spPr>
            <a:xfrm rot="10800000" flipV="1">
              <a:off x="5466862" y="3512976"/>
              <a:ext cx="1564382" cy="214124"/>
            </a:xfrm>
            <a:prstGeom prst="bentConnector3">
              <a:avLst>
                <a:gd name="adj1" fmla="val 99958"/>
              </a:avLst>
            </a:prstGeom>
            <a:ln>
              <a:solidFill>
                <a:schemeClr val="accent4"/>
              </a:solidFill>
              <a:tailEnd type="triangle" w="sm" len="sm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9" name="Скругленный прямоугольник 18"/>
            <p:cNvSpPr/>
            <p:nvPr/>
          </p:nvSpPr>
          <p:spPr>
            <a:xfrm>
              <a:off x="545335" y="4206240"/>
              <a:ext cx="1138685" cy="1135380"/>
            </a:xfrm>
            <a:prstGeom prst="roundRect">
              <a:avLst>
                <a:gd name="adj" fmla="val 2840"/>
              </a:avLst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4651310" y="3739020"/>
              <a:ext cx="1299910" cy="1922640"/>
            </a:xfrm>
            <a:prstGeom prst="roundRect">
              <a:avLst>
                <a:gd name="adj" fmla="val 2840"/>
              </a:avLst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7031244" y="3358020"/>
              <a:ext cx="1716516" cy="1320660"/>
            </a:xfrm>
            <a:prstGeom prst="roundRect">
              <a:avLst>
                <a:gd name="adj" fmla="val 2840"/>
              </a:avLst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7031244" y="5341620"/>
              <a:ext cx="1716516" cy="647700"/>
            </a:xfrm>
            <a:prstGeom prst="roundRect">
              <a:avLst>
                <a:gd name="adj" fmla="val 2840"/>
              </a:avLst>
            </a:prstGeom>
            <a:solidFill>
              <a:schemeClr val="bg1"/>
            </a:solidFill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7286205" y="4791401"/>
              <a:ext cx="1206594" cy="384159"/>
            </a:xfrm>
            <a:prstGeom prst="roundRect">
              <a:avLst>
                <a:gd name="adj" fmla="val 2840"/>
              </a:avLst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6000" rIns="72000" bIns="36000" rtlCol="0" anchor="ctr">
              <a:spAutoFit/>
            </a:bodyPr>
            <a:lstStyle/>
            <a:p>
              <a:pPr algn="ctr"/>
              <a:r>
                <a:rPr lang="ru-RU" sz="1000" dirty="0" smtClean="0"/>
                <a:t>Передача заказа</a:t>
              </a:r>
              <a:br>
                <a:rPr lang="ru-RU" sz="1000" dirty="0" smtClean="0"/>
              </a:br>
              <a:r>
                <a:rPr lang="ru-RU" sz="1000" dirty="0" smtClean="0"/>
                <a:t>на исполнение</a:t>
              </a:r>
              <a:endParaRPr lang="ru-RU" sz="1000" dirty="0"/>
            </a:p>
          </p:txBody>
        </p:sp>
        <p:sp>
          <p:nvSpPr>
            <p:cNvPr id="24" name="Скругленный прямоугольник 23"/>
            <p:cNvSpPr/>
            <p:nvPr/>
          </p:nvSpPr>
          <p:spPr>
            <a:xfrm>
              <a:off x="6232580" y="4411888"/>
              <a:ext cx="517303" cy="228783"/>
            </a:xfrm>
            <a:prstGeom prst="roundRect">
              <a:avLst>
                <a:gd name="adj" fmla="val 2840"/>
              </a:avLst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6000" rIns="72000" bIns="36000" rtlCol="0" anchor="ctr">
              <a:spAutoFit/>
            </a:bodyPr>
            <a:lstStyle/>
            <a:p>
              <a:pPr algn="ctr"/>
              <a:r>
                <a:rPr lang="ru-RU" sz="1000" dirty="0" smtClean="0"/>
                <a:t>Заказ</a:t>
              </a:r>
              <a:endParaRPr lang="ru-RU" sz="1000" dirty="0"/>
            </a:p>
          </p:txBody>
        </p:sp>
        <p:sp>
          <p:nvSpPr>
            <p:cNvPr id="25" name="Скругленный прямоугольник 24"/>
            <p:cNvSpPr/>
            <p:nvPr/>
          </p:nvSpPr>
          <p:spPr>
            <a:xfrm>
              <a:off x="1971460" y="5196840"/>
              <a:ext cx="584630" cy="228783"/>
            </a:xfrm>
            <a:prstGeom prst="roundRect">
              <a:avLst>
                <a:gd name="adj" fmla="val 2840"/>
              </a:avLst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6000" rIns="72000" bIns="36000" rtlCol="0" anchor="ctr">
              <a:spAutoFit/>
            </a:bodyPr>
            <a:lstStyle/>
            <a:p>
              <a:pPr algn="ctr"/>
              <a:r>
                <a:rPr lang="ru-RU" sz="1000" dirty="0" smtClean="0"/>
                <a:t>Оплата</a:t>
              </a:r>
              <a:endParaRPr lang="ru-RU" sz="1000" dirty="0"/>
            </a:p>
          </p:txBody>
        </p:sp>
        <p:sp>
          <p:nvSpPr>
            <p:cNvPr id="26" name="Скругленный прямоугольник 25"/>
            <p:cNvSpPr/>
            <p:nvPr/>
          </p:nvSpPr>
          <p:spPr>
            <a:xfrm>
              <a:off x="2005123" y="4411887"/>
              <a:ext cx="517303" cy="228783"/>
            </a:xfrm>
            <a:prstGeom prst="roundRect">
              <a:avLst>
                <a:gd name="adj" fmla="val 2840"/>
              </a:avLst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6000" rIns="72000" bIns="36000" rtlCol="0" anchor="ctr">
              <a:spAutoFit/>
            </a:bodyPr>
            <a:lstStyle/>
            <a:p>
              <a:pPr algn="ctr"/>
              <a:r>
                <a:rPr lang="ru-RU" sz="1000" dirty="0" smtClean="0"/>
                <a:t>Заказ</a:t>
              </a:r>
              <a:endParaRPr lang="ru-RU" sz="1000" dirty="0"/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1934591" y="3949678"/>
              <a:ext cx="658367" cy="228783"/>
            </a:xfrm>
            <a:prstGeom prst="roundRect">
              <a:avLst>
                <a:gd name="adj" fmla="val 2840"/>
              </a:avLst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6000" rIns="72000" bIns="36000" rtlCol="0" anchor="ctr">
              <a:spAutoFit/>
            </a:bodyPr>
            <a:lstStyle/>
            <a:p>
              <a:pPr algn="ctr"/>
              <a:r>
                <a:rPr lang="ru-RU" sz="1000" dirty="0" smtClean="0"/>
                <a:t>Договор</a:t>
              </a:r>
              <a:endParaRPr lang="ru-RU" sz="1000" dirty="0"/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5997412" y="3406141"/>
              <a:ext cx="956526" cy="228783"/>
            </a:xfrm>
            <a:prstGeom prst="roundRect">
              <a:avLst>
                <a:gd name="adj" fmla="val 2840"/>
              </a:avLst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6000" rIns="72000" bIns="36000" rtlCol="0" anchor="ctr">
              <a:spAutoFit/>
            </a:bodyPr>
            <a:lstStyle/>
            <a:p>
              <a:pPr algn="ctr"/>
              <a:r>
                <a:rPr lang="ru-RU" sz="1000" dirty="0" smtClean="0"/>
                <a:t>Информация</a:t>
              </a:r>
              <a:endParaRPr lang="ru-RU" sz="1000" dirty="0"/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3133091" y="3408668"/>
              <a:ext cx="956526" cy="228783"/>
            </a:xfrm>
            <a:prstGeom prst="roundRect">
              <a:avLst>
                <a:gd name="adj" fmla="val 2840"/>
              </a:avLst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6000" rIns="72000" bIns="36000" rtlCol="0" anchor="ctr">
              <a:spAutoFit/>
            </a:bodyPr>
            <a:lstStyle/>
            <a:p>
              <a:pPr algn="ctr"/>
              <a:r>
                <a:rPr lang="ru-RU" sz="1000" dirty="0" smtClean="0"/>
                <a:t>Информация</a:t>
              </a:r>
              <a:endParaRPr lang="ru-RU" sz="1000" dirty="0"/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2878213" y="4659538"/>
              <a:ext cx="1466281" cy="228783"/>
            </a:xfrm>
            <a:prstGeom prst="roundRect">
              <a:avLst>
                <a:gd name="adj" fmla="val 2840"/>
              </a:avLst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6000" rIns="72000" bIns="36000" rtlCol="0" anchor="ctr">
              <a:spAutoFit/>
            </a:bodyPr>
            <a:lstStyle/>
            <a:p>
              <a:pPr algn="ctr"/>
              <a:r>
                <a:rPr lang="ru-RU" sz="1000" dirty="0" smtClean="0"/>
                <a:t>Согласование заказа</a:t>
              </a:r>
              <a:endParaRPr lang="ru-RU" sz="1000" dirty="0"/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3195607" y="5768157"/>
              <a:ext cx="831492" cy="228783"/>
            </a:xfrm>
            <a:prstGeom prst="roundRect">
              <a:avLst>
                <a:gd name="adj" fmla="val 2840"/>
              </a:avLst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6000" rIns="72000" bIns="36000" rtlCol="0" anchor="ctr">
              <a:spAutoFit/>
            </a:bodyPr>
            <a:lstStyle/>
            <a:p>
              <a:pPr algn="ctr"/>
              <a:r>
                <a:rPr lang="ru-RU" sz="1000" dirty="0" smtClean="0"/>
                <a:t>Документы</a:t>
              </a:r>
              <a:endParaRPr lang="ru-RU" sz="1000" dirty="0"/>
            </a:p>
          </p:txBody>
        </p:sp>
        <p:sp>
          <p:nvSpPr>
            <p:cNvPr id="32" name="Скругленный прямоугольник 31"/>
            <p:cNvSpPr/>
            <p:nvPr/>
          </p:nvSpPr>
          <p:spPr>
            <a:xfrm>
              <a:off x="3276672" y="5436343"/>
              <a:ext cx="662709" cy="145467"/>
            </a:xfrm>
            <a:prstGeom prst="roundRect">
              <a:avLst>
                <a:gd name="adj" fmla="val 2840"/>
              </a:avLst>
            </a:prstGeom>
            <a:solidFill>
              <a:schemeClr val="bg1"/>
            </a:solidFill>
            <a:ln w="95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8000" rIns="144000" bIns="18000" rtlCol="0" anchor="ctr">
              <a:spAutoFit/>
            </a:bodyPr>
            <a:lstStyle/>
            <a:p>
              <a:pPr algn="ctr"/>
              <a:r>
                <a:rPr lang="ru-RU" sz="700" dirty="0" smtClean="0">
                  <a:solidFill>
                    <a:schemeClr val="accent4"/>
                  </a:solidFill>
                </a:rPr>
                <a:t>По счету</a:t>
              </a:r>
              <a:endParaRPr lang="ru-RU" sz="700" dirty="0">
                <a:solidFill>
                  <a:schemeClr val="accent4"/>
                </a:solidFill>
              </a:endParaRPr>
            </a:p>
          </p:txBody>
        </p:sp>
        <p:sp>
          <p:nvSpPr>
            <p:cNvPr id="33" name="Скругленный прямоугольник 32"/>
            <p:cNvSpPr/>
            <p:nvPr/>
          </p:nvSpPr>
          <p:spPr>
            <a:xfrm>
              <a:off x="2991018" y="5026041"/>
              <a:ext cx="1225364" cy="254230"/>
            </a:xfrm>
            <a:prstGeom prst="roundRect">
              <a:avLst>
                <a:gd name="adj" fmla="val 2840"/>
              </a:avLst>
            </a:prstGeom>
            <a:solidFill>
              <a:schemeClr val="bg1"/>
            </a:solidFill>
            <a:ln w="95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8000" rIns="144000" bIns="18000" rtlCol="0" anchor="ctr">
              <a:spAutoFit/>
            </a:bodyPr>
            <a:lstStyle/>
            <a:p>
              <a:pPr algn="ctr"/>
              <a:r>
                <a:rPr lang="ru-RU" sz="700" dirty="0" smtClean="0">
                  <a:solidFill>
                    <a:schemeClr val="accent4"/>
                  </a:solidFill>
                </a:rPr>
                <a:t>По банковской карте</a:t>
              </a:r>
              <a:br>
                <a:rPr lang="ru-RU" sz="700" dirty="0" smtClean="0">
                  <a:solidFill>
                    <a:schemeClr val="accent4"/>
                  </a:solidFill>
                </a:rPr>
              </a:br>
              <a:r>
                <a:rPr lang="ru-RU" sz="700" dirty="0" smtClean="0">
                  <a:solidFill>
                    <a:schemeClr val="accent4"/>
                  </a:solidFill>
                </a:rPr>
                <a:t>(интернет-</a:t>
              </a:r>
              <a:r>
                <a:rPr lang="ru-RU" sz="700" dirty="0" err="1" smtClean="0">
                  <a:solidFill>
                    <a:schemeClr val="accent4"/>
                  </a:solidFill>
                </a:rPr>
                <a:t>эквайринг</a:t>
              </a:r>
              <a:r>
                <a:rPr lang="ru-RU" sz="700" dirty="0" smtClean="0">
                  <a:solidFill>
                    <a:schemeClr val="accent4"/>
                  </a:solidFill>
                </a:rPr>
                <a:t>)</a:t>
              </a:r>
              <a:endParaRPr lang="ru-RU" sz="700" dirty="0">
                <a:solidFill>
                  <a:schemeClr val="accent4"/>
                </a:solidFill>
              </a:endParaRPr>
            </a:p>
          </p:txBody>
        </p:sp>
        <p:sp>
          <p:nvSpPr>
            <p:cNvPr id="34" name="Скругленный прямоугольник 33"/>
            <p:cNvSpPr/>
            <p:nvPr/>
          </p:nvSpPr>
          <p:spPr>
            <a:xfrm>
              <a:off x="3038183" y="4095369"/>
              <a:ext cx="1132390" cy="254230"/>
            </a:xfrm>
            <a:prstGeom prst="roundRect">
              <a:avLst>
                <a:gd name="adj" fmla="val 2840"/>
              </a:avLst>
            </a:prstGeom>
            <a:solidFill>
              <a:schemeClr val="bg1"/>
            </a:solidFill>
            <a:ln w="95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8000" rIns="144000" bIns="18000" rtlCol="0" anchor="ctr">
              <a:spAutoFit/>
            </a:bodyPr>
            <a:lstStyle/>
            <a:p>
              <a:pPr algn="ctr"/>
              <a:r>
                <a:rPr lang="ru-RU" sz="700" dirty="0" smtClean="0">
                  <a:solidFill>
                    <a:schemeClr val="accent4"/>
                  </a:solidFill>
                </a:rPr>
                <a:t>При помощи ключа</a:t>
              </a:r>
              <a:br>
                <a:rPr lang="ru-RU" sz="700" dirty="0" smtClean="0">
                  <a:solidFill>
                    <a:schemeClr val="accent4"/>
                  </a:solidFill>
                </a:rPr>
              </a:br>
              <a:r>
                <a:rPr lang="ru-RU" sz="700" dirty="0" smtClean="0">
                  <a:solidFill>
                    <a:schemeClr val="accent4"/>
                  </a:solidFill>
                </a:rPr>
                <a:t>удаленного доступа</a:t>
              </a:r>
              <a:endParaRPr lang="ru-RU" sz="700" dirty="0">
                <a:solidFill>
                  <a:schemeClr val="accent4"/>
                </a:solidFill>
              </a:endParaRPr>
            </a:p>
          </p:txBody>
        </p:sp>
        <p:sp>
          <p:nvSpPr>
            <p:cNvPr id="35" name="Скругленный прямоугольник 34"/>
            <p:cNvSpPr/>
            <p:nvPr/>
          </p:nvSpPr>
          <p:spPr>
            <a:xfrm>
              <a:off x="3095908" y="3790813"/>
              <a:ext cx="1039415" cy="145467"/>
            </a:xfrm>
            <a:prstGeom prst="roundRect">
              <a:avLst>
                <a:gd name="adj" fmla="val 2840"/>
              </a:avLst>
            </a:prstGeom>
            <a:solidFill>
              <a:schemeClr val="bg1"/>
            </a:solidFill>
            <a:ln w="95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144000" tIns="18000" rIns="144000" bIns="18000" rtlCol="0" anchor="ctr">
              <a:spAutoFit/>
            </a:bodyPr>
            <a:lstStyle/>
            <a:p>
              <a:pPr algn="ctr"/>
              <a:r>
                <a:rPr lang="ru-RU" sz="700" dirty="0" smtClean="0">
                  <a:solidFill>
                    <a:schemeClr val="accent4"/>
                  </a:solidFill>
                </a:rPr>
                <a:t>Методом оферты</a:t>
              </a:r>
              <a:endParaRPr lang="ru-RU" sz="700" dirty="0">
                <a:solidFill>
                  <a:schemeClr val="accent4"/>
                </a:solidFill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47960" y="2975103"/>
            <a:ext cx="688493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300" dirty="0" smtClean="0">
                <a:solidFill>
                  <a:schemeClr val="accent4"/>
                </a:solidFill>
              </a:rPr>
              <a:t>ТЕХНОЛОГИЯ РАБОТЫ</a:t>
            </a:r>
            <a:endParaRPr lang="ru-RU" sz="1300" dirty="0">
              <a:solidFill>
                <a:schemeClr val="accent4"/>
              </a:solidFill>
            </a:endParaRPr>
          </a:p>
        </p:txBody>
      </p:sp>
      <p:grpSp>
        <p:nvGrpSpPr>
          <p:cNvPr id="57" name="Группа 56"/>
          <p:cNvGrpSpPr/>
          <p:nvPr/>
        </p:nvGrpSpPr>
        <p:grpSpPr>
          <a:xfrm>
            <a:off x="423514" y="1306650"/>
            <a:ext cx="1137938" cy="1357563"/>
            <a:chOff x="423514" y="1306650"/>
            <a:chExt cx="1137938" cy="1357563"/>
          </a:xfrm>
        </p:grpSpPr>
        <p:pic>
          <p:nvPicPr>
            <p:cNvPr id="56" name="Рисунок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23514" y="1306650"/>
              <a:ext cx="1137938" cy="1195313"/>
            </a:xfrm>
            <a:prstGeom prst="rect">
              <a:avLst/>
            </a:prstGeom>
          </p:spPr>
        </p:pic>
        <p:sp>
          <p:nvSpPr>
            <p:cNvPr id="38" name="Прямоугольник 37"/>
            <p:cNvSpPr/>
            <p:nvPr/>
          </p:nvSpPr>
          <p:spPr>
            <a:xfrm>
              <a:off x="609713" y="2248715"/>
              <a:ext cx="698909" cy="41549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900" dirty="0" smtClean="0"/>
                <a:t>Упрощенная</a:t>
              </a:r>
              <a:br>
                <a:rPr lang="ru-RU" sz="900" dirty="0" smtClean="0"/>
              </a:br>
              <a:r>
                <a:rPr lang="ru-RU" sz="900" dirty="0" smtClean="0"/>
                <a:t>система</a:t>
              </a:r>
              <a:br>
                <a:rPr lang="ru-RU" sz="900" dirty="0" smtClean="0"/>
              </a:br>
              <a:r>
                <a:rPr lang="ru-RU" sz="900" dirty="0" smtClean="0"/>
                <a:t>заказа</a:t>
              </a:r>
              <a:endParaRPr lang="ru-RU" sz="600" dirty="0"/>
            </a:p>
          </p:txBody>
        </p:sp>
      </p:grpSp>
      <p:grpSp>
        <p:nvGrpSpPr>
          <p:cNvPr id="58" name="Группа 57"/>
          <p:cNvGrpSpPr/>
          <p:nvPr/>
        </p:nvGrpSpPr>
        <p:grpSpPr>
          <a:xfrm>
            <a:off x="1548559" y="1491951"/>
            <a:ext cx="1097081" cy="1172262"/>
            <a:chOff x="1548559" y="1491951"/>
            <a:chExt cx="1097081" cy="1172262"/>
          </a:xfrm>
        </p:grpSpPr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548559" y="1491951"/>
              <a:ext cx="1004063" cy="1004063"/>
            </a:xfrm>
            <a:prstGeom prst="rect">
              <a:avLst/>
            </a:prstGeom>
          </p:spPr>
        </p:pic>
        <p:sp>
          <p:nvSpPr>
            <p:cNvPr id="39" name="Прямоугольник 38"/>
            <p:cNvSpPr/>
            <p:nvPr/>
          </p:nvSpPr>
          <p:spPr>
            <a:xfrm>
              <a:off x="1744752" y="2248715"/>
              <a:ext cx="900888" cy="41549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900" dirty="0" smtClean="0"/>
                <a:t>Конкурентные</a:t>
              </a:r>
              <a:r>
                <a:rPr lang="ru-RU" sz="900" dirty="0"/>
                <a:t/>
              </a:r>
              <a:br>
                <a:rPr lang="ru-RU" sz="900" dirty="0"/>
              </a:br>
              <a:r>
                <a:rPr lang="ru-RU" sz="900" dirty="0" smtClean="0"/>
                <a:t>ставки на рынке</a:t>
              </a:r>
              <a:br>
                <a:rPr lang="ru-RU" sz="900" dirty="0" smtClean="0"/>
              </a:br>
              <a:r>
                <a:rPr lang="ru-RU" sz="900" dirty="0" smtClean="0"/>
                <a:t>грузоперевозок</a:t>
              </a:r>
              <a:endParaRPr lang="ru-RU" sz="600" dirty="0"/>
            </a:p>
          </p:txBody>
        </p:sp>
      </p:grpSp>
      <p:grpSp>
        <p:nvGrpSpPr>
          <p:cNvPr id="59" name="Группа 58"/>
          <p:cNvGrpSpPr/>
          <p:nvPr/>
        </p:nvGrpSpPr>
        <p:grpSpPr>
          <a:xfrm>
            <a:off x="3001645" y="1455916"/>
            <a:ext cx="695706" cy="1208297"/>
            <a:chOff x="3001645" y="1455916"/>
            <a:chExt cx="695706" cy="1208297"/>
          </a:xfrm>
        </p:grpSpPr>
        <p:pic>
          <p:nvPicPr>
            <p:cNvPr id="53" name="Рисунок 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001645" y="1455916"/>
              <a:ext cx="678938" cy="659813"/>
            </a:xfrm>
            <a:prstGeom prst="rect">
              <a:avLst/>
            </a:prstGeom>
          </p:spPr>
        </p:pic>
        <p:sp>
          <p:nvSpPr>
            <p:cNvPr id="40" name="Прямоугольник 39"/>
            <p:cNvSpPr/>
            <p:nvPr/>
          </p:nvSpPr>
          <p:spPr>
            <a:xfrm>
              <a:off x="3004854" y="2248715"/>
              <a:ext cx="692497" cy="41549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900" dirty="0" smtClean="0"/>
                <a:t>Кратчайшие</a:t>
              </a:r>
              <a:br>
                <a:rPr lang="ru-RU" sz="900" dirty="0" smtClean="0"/>
              </a:br>
              <a:r>
                <a:rPr lang="ru-RU" sz="900" dirty="0" smtClean="0"/>
                <a:t>сроки</a:t>
              </a:r>
              <a:br>
                <a:rPr lang="ru-RU" sz="900" dirty="0" smtClean="0"/>
              </a:br>
              <a:r>
                <a:rPr lang="ru-RU" sz="900" dirty="0" smtClean="0"/>
                <a:t>доставки</a:t>
              </a:r>
              <a:endParaRPr lang="ru-RU" sz="600" dirty="0"/>
            </a:p>
          </p:txBody>
        </p:sp>
      </p:grpSp>
      <p:grpSp>
        <p:nvGrpSpPr>
          <p:cNvPr id="60" name="Группа 59"/>
          <p:cNvGrpSpPr/>
          <p:nvPr/>
        </p:nvGrpSpPr>
        <p:grpSpPr>
          <a:xfrm>
            <a:off x="3988406" y="1453851"/>
            <a:ext cx="1168589" cy="1210362"/>
            <a:chOff x="3988406" y="1453851"/>
            <a:chExt cx="1168589" cy="1210362"/>
          </a:xfrm>
        </p:grpSpPr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252651" y="1453851"/>
              <a:ext cx="650250" cy="650250"/>
            </a:xfrm>
            <a:prstGeom prst="rect">
              <a:avLst/>
            </a:prstGeom>
          </p:spPr>
        </p:pic>
        <p:sp>
          <p:nvSpPr>
            <p:cNvPr id="41" name="Прямоугольник 40"/>
            <p:cNvSpPr/>
            <p:nvPr/>
          </p:nvSpPr>
          <p:spPr>
            <a:xfrm>
              <a:off x="3988406" y="2248715"/>
              <a:ext cx="1168589" cy="41549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900" dirty="0" smtClean="0"/>
                <a:t>Комплексный подход</a:t>
              </a:r>
              <a:br>
                <a:rPr lang="ru-RU" sz="900" dirty="0" smtClean="0"/>
              </a:br>
              <a:r>
                <a:rPr lang="ru-RU" sz="900" dirty="0" smtClean="0"/>
                <a:t>к обслуживанию</a:t>
              </a:r>
              <a:br>
                <a:rPr lang="ru-RU" sz="900" dirty="0" smtClean="0"/>
              </a:br>
              <a:r>
                <a:rPr lang="ru-RU" sz="900" dirty="0" smtClean="0"/>
                <a:t>клиентов</a:t>
              </a:r>
              <a:endParaRPr lang="ru-RU" sz="600" dirty="0"/>
            </a:p>
          </p:txBody>
        </p:sp>
      </p:grpSp>
      <p:grpSp>
        <p:nvGrpSpPr>
          <p:cNvPr id="61" name="Группа 60"/>
          <p:cNvGrpSpPr/>
          <p:nvPr/>
        </p:nvGrpSpPr>
        <p:grpSpPr>
          <a:xfrm>
            <a:off x="5428501" y="1399191"/>
            <a:ext cx="770366" cy="1265022"/>
            <a:chOff x="5428501" y="1399191"/>
            <a:chExt cx="770366" cy="1265022"/>
          </a:xfrm>
        </p:grpSpPr>
        <p:pic>
          <p:nvPicPr>
            <p:cNvPr id="51" name="Рисунок 5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428501" y="1399191"/>
              <a:ext cx="717188" cy="736313"/>
            </a:xfrm>
            <a:prstGeom prst="rect">
              <a:avLst/>
            </a:prstGeom>
          </p:spPr>
        </p:pic>
        <p:sp>
          <p:nvSpPr>
            <p:cNvPr id="42" name="Прямоугольник 41"/>
            <p:cNvSpPr/>
            <p:nvPr/>
          </p:nvSpPr>
          <p:spPr>
            <a:xfrm>
              <a:off x="5435838" y="2248715"/>
              <a:ext cx="763029" cy="41549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900" dirty="0" smtClean="0"/>
                <a:t>Быстрое</a:t>
              </a:r>
              <a:br>
                <a:rPr lang="ru-RU" sz="900" dirty="0" smtClean="0"/>
              </a:br>
              <a:r>
                <a:rPr lang="ru-RU" sz="900" dirty="0" smtClean="0"/>
                <a:t>согласование</a:t>
              </a:r>
              <a:br>
                <a:rPr lang="ru-RU" sz="900" dirty="0" smtClean="0"/>
              </a:br>
              <a:r>
                <a:rPr lang="ru-RU" sz="900" dirty="0" smtClean="0"/>
                <a:t>заказа</a:t>
              </a:r>
              <a:endParaRPr lang="ru-RU" sz="600" dirty="0"/>
            </a:p>
          </p:txBody>
        </p:sp>
      </p:grpSp>
      <p:grpSp>
        <p:nvGrpSpPr>
          <p:cNvPr id="62" name="Группа 61"/>
          <p:cNvGrpSpPr/>
          <p:nvPr/>
        </p:nvGrpSpPr>
        <p:grpSpPr>
          <a:xfrm>
            <a:off x="6488773" y="1299030"/>
            <a:ext cx="1064644" cy="1365183"/>
            <a:chOff x="6488773" y="1299030"/>
            <a:chExt cx="1064644" cy="1365183"/>
          </a:xfrm>
        </p:grpSpPr>
        <p:pic>
          <p:nvPicPr>
            <p:cNvPr id="55" name="Рисунок 5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488773" y="1299030"/>
              <a:ext cx="1004063" cy="1004063"/>
            </a:xfrm>
            <a:prstGeom prst="rect">
              <a:avLst/>
            </a:prstGeom>
          </p:spPr>
        </p:pic>
        <p:sp>
          <p:nvSpPr>
            <p:cNvPr id="43" name="Прямоугольник 42"/>
            <p:cNvSpPr/>
            <p:nvPr/>
          </p:nvSpPr>
          <p:spPr>
            <a:xfrm>
              <a:off x="6493832" y="2248715"/>
              <a:ext cx="1059585" cy="41549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900" dirty="0" smtClean="0"/>
                <a:t>Мониторинг</a:t>
              </a:r>
              <a:br>
                <a:rPr lang="ru-RU" sz="900" dirty="0" smtClean="0"/>
              </a:br>
              <a:r>
                <a:rPr lang="ru-RU" sz="900" dirty="0" smtClean="0"/>
                <a:t>процесса</a:t>
              </a:r>
              <a:br>
                <a:rPr lang="ru-RU" sz="900" dirty="0" smtClean="0"/>
              </a:br>
              <a:r>
                <a:rPr lang="ru-RU" sz="900" dirty="0" smtClean="0"/>
                <a:t>исполнения заказа</a:t>
              </a:r>
              <a:endParaRPr lang="ru-RU" sz="600" dirty="0"/>
            </a:p>
          </p:txBody>
        </p:sp>
      </p:grpSp>
      <p:grpSp>
        <p:nvGrpSpPr>
          <p:cNvPr id="63" name="Группа 62"/>
          <p:cNvGrpSpPr/>
          <p:nvPr/>
        </p:nvGrpSpPr>
        <p:grpSpPr>
          <a:xfrm>
            <a:off x="7474535" y="1299030"/>
            <a:ext cx="1501313" cy="1365183"/>
            <a:chOff x="7474535" y="1299030"/>
            <a:chExt cx="1501313" cy="1365183"/>
          </a:xfrm>
        </p:grpSpPr>
        <p:pic>
          <p:nvPicPr>
            <p:cNvPr id="49" name="Рисунок 4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474535" y="1299030"/>
              <a:ext cx="1501313" cy="1004063"/>
            </a:xfrm>
            <a:prstGeom prst="rect">
              <a:avLst/>
            </a:prstGeom>
          </p:spPr>
        </p:pic>
        <p:pic>
          <p:nvPicPr>
            <p:cNvPr id="50" name="Рисунок 4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265830" y="1643308"/>
              <a:ext cx="478125" cy="564188"/>
            </a:xfrm>
            <a:prstGeom prst="rect">
              <a:avLst/>
            </a:prstGeom>
          </p:spPr>
        </p:pic>
        <p:sp>
          <p:nvSpPr>
            <p:cNvPr id="44" name="Прямоугольник 43"/>
            <p:cNvSpPr/>
            <p:nvPr/>
          </p:nvSpPr>
          <p:spPr>
            <a:xfrm>
              <a:off x="7901070" y="2248715"/>
              <a:ext cx="649217" cy="41549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900" dirty="0" smtClean="0"/>
                <a:t>Контроль</a:t>
              </a:r>
              <a:br>
                <a:rPr lang="ru-RU" sz="900" dirty="0" smtClean="0"/>
              </a:br>
              <a:r>
                <a:rPr lang="ru-RU" sz="900" dirty="0" smtClean="0"/>
                <a:t>исполнения</a:t>
              </a:r>
              <a:br>
                <a:rPr lang="ru-RU" sz="900" dirty="0" smtClean="0"/>
              </a:br>
              <a:r>
                <a:rPr lang="ru-RU" sz="900" dirty="0" smtClean="0"/>
                <a:t>заказа</a:t>
              </a:r>
              <a:endParaRPr lang="ru-RU" sz="600" dirty="0"/>
            </a:p>
          </p:txBody>
        </p:sp>
      </p:grpSp>
      <p:grpSp>
        <p:nvGrpSpPr>
          <p:cNvPr id="68" name="Группа 67"/>
          <p:cNvGrpSpPr/>
          <p:nvPr/>
        </p:nvGrpSpPr>
        <p:grpSpPr>
          <a:xfrm>
            <a:off x="7129078" y="3436619"/>
            <a:ext cx="1546898" cy="1225835"/>
            <a:chOff x="7129078" y="3436619"/>
            <a:chExt cx="1546898" cy="1225835"/>
          </a:xfrm>
        </p:grpSpPr>
        <p:sp>
          <p:nvSpPr>
            <p:cNvPr id="47" name="Прямоугольник 46"/>
            <p:cNvSpPr/>
            <p:nvPr/>
          </p:nvSpPr>
          <p:spPr>
            <a:xfrm>
              <a:off x="7129078" y="4281974"/>
              <a:ext cx="1546898" cy="380480"/>
            </a:xfrm>
            <a:prstGeom prst="rect">
              <a:avLst/>
            </a:prstGeom>
          </p:spPr>
          <p:txBody>
            <a:bodyPr wrap="none" lIns="0" tIns="0" rIns="0" bIns="7200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b="1" dirty="0" smtClean="0">
                  <a:solidFill>
                    <a:schemeClr val="accent1"/>
                  </a:solidFill>
                </a:rPr>
                <a:t>Агент</a:t>
              </a:r>
              <a:br>
                <a:rPr lang="ru-RU" sz="1000" b="1" dirty="0" smtClean="0">
                  <a:solidFill>
                    <a:schemeClr val="accent1"/>
                  </a:solidFill>
                </a:rPr>
              </a:br>
              <a:r>
                <a:rPr lang="ru-RU" sz="1000" b="1" dirty="0" smtClean="0">
                  <a:solidFill>
                    <a:schemeClr val="accent1"/>
                  </a:solidFill>
                </a:rPr>
                <a:t>ПАО «</a:t>
              </a:r>
              <a:r>
                <a:rPr lang="ru-RU" sz="1000" b="1" dirty="0" err="1" smtClean="0">
                  <a:solidFill>
                    <a:schemeClr val="accent1"/>
                  </a:solidFill>
                </a:rPr>
                <a:t>ТрансКонтейнер</a:t>
              </a:r>
              <a:r>
                <a:rPr lang="ru-RU" sz="1000" b="1" dirty="0" smtClean="0">
                  <a:solidFill>
                    <a:schemeClr val="accent1"/>
                  </a:solidFill>
                </a:rPr>
                <a:t>»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pic>
          <p:nvPicPr>
            <p:cNvPr id="64" name="Рисунок 6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626033" y="3436619"/>
              <a:ext cx="592875" cy="851063"/>
            </a:xfrm>
            <a:prstGeom prst="rect">
              <a:avLst/>
            </a:prstGeom>
          </p:spPr>
        </p:pic>
      </p:grpSp>
      <p:grpSp>
        <p:nvGrpSpPr>
          <p:cNvPr id="69" name="Группа 68"/>
          <p:cNvGrpSpPr/>
          <p:nvPr/>
        </p:nvGrpSpPr>
        <p:grpSpPr>
          <a:xfrm>
            <a:off x="7196220" y="5444201"/>
            <a:ext cx="1386563" cy="550506"/>
            <a:chOff x="7196220" y="5444201"/>
            <a:chExt cx="1386563" cy="550506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7294187" y="5768116"/>
              <a:ext cx="1216680" cy="226591"/>
            </a:xfrm>
            <a:prstGeom prst="rect">
              <a:avLst/>
            </a:prstGeom>
          </p:spPr>
          <p:txBody>
            <a:bodyPr wrap="none" lIns="0" tIns="0" rIns="0" bIns="7200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b="1" dirty="0" smtClean="0">
                  <a:solidFill>
                    <a:schemeClr val="accent1"/>
                  </a:solidFill>
                </a:rPr>
                <a:t>Терминал / склад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196220" y="5444201"/>
              <a:ext cx="1386563" cy="277313"/>
            </a:xfrm>
            <a:prstGeom prst="rect">
              <a:avLst/>
            </a:prstGeom>
          </p:spPr>
        </p:pic>
      </p:grpSp>
      <p:grpSp>
        <p:nvGrpSpPr>
          <p:cNvPr id="67" name="Группа 66"/>
          <p:cNvGrpSpPr/>
          <p:nvPr/>
        </p:nvGrpSpPr>
        <p:grpSpPr>
          <a:xfrm>
            <a:off x="4496036" y="3780947"/>
            <a:ext cx="1501313" cy="1736435"/>
            <a:chOff x="4496036" y="3780947"/>
            <a:chExt cx="1501313" cy="1736435"/>
          </a:xfrm>
        </p:grpSpPr>
        <p:sp>
          <p:nvSpPr>
            <p:cNvPr id="46" name="Прямоугольник 45"/>
            <p:cNvSpPr/>
            <p:nvPr/>
          </p:nvSpPr>
          <p:spPr>
            <a:xfrm>
              <a:off x="4896544" y="4983014"/>
              <a:ext cx="830356" cy="534368"/>
            </a:xfrm>
            <a:prstGeom prst="rect">
              <a:avLst/>
            </a:prstGeom>
          </p:spPr>
          <p:txBody>
            <a:bodyPr wrap="none" lIns="0" tIns="0" rIns="0" bIns="7200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b="1" dirty="0" smtClean="0">
                  <a:solidFill>
                    <a:schemeClr val="accent1"/>
                  </a:solidFill>
                </a:rPr>
                <a:t>Центр</a:t>
              </a:r>
              <a:br>
                <a:rPr lang="ru-RU" sz="1000" b="1" dirty="0" smtClean="0">
                  <a:solidFill>
                    <a:schemeClr val="accent1"/>
                  </a:solidFill>
                </a:rPr>
              </a:br>
              <a:r>
                <a:rPr lang="ru-RU" sz="1000" b="1" dirty="0" smtClean="0">
                  <a:solidFill>
                    <a:schemeClr val="accent1"/>
                  </a:solidFill>
                </a:rPr>
                <a:t>электронной</a:t>
              </a:r>
              <a:br>
                <a:rPr lang="ru-RU" sz="1000" b="1" dirty="0" smtClean="0">
                  <a:solidFill>
                    <a:schemeClr val="accent1"/>
                  </a:solidFill>
                </a:rPr>
              </a:br>
              <a:r>
                <a:rPr lang="ru-RU" sz="1000" b="1" dirty="0" smtClean="0">
                  <a:solidFill>
                    <a:schemeClr val="accent1"/>
                  </a:solidFill>
                </a:rPr>
                <a:t>коммерции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pic>
          <p:nvPicPr>
            <p:cNvPr id="66" name="Рисунок 6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496036" y="3780947"/>
              <a:ext cx="1501313" cy="1501313"/>
            </a:xfrm>
            <a:prstGeom prst="rect">
              <a:avLst/>
            </a:prstGeom>
          </p:spPr>
        </p:pic>
      </p:grpSp>
      <p:grpSp>
        <p:nvGrpSpPr>
          <p:cNvPr id="71" name="Группа 70"/>
          <p:cNvGrpSpPr/>
          <p:nvPr/>
        </p:nvGrpSpPr>
        <p:grpSpPr>
          <a:xfrm>
            <a:off x="556729" y="4272787"/>
            <a:ext cx="1032750" cy="1020638"/>
            <a:chOff x="556729" y="4272787"/>
            <a:chExt cx="1032750" cy="1020638"/>
          </a:xfrm>
        </p:grpSpPr>
        <p:pic>
          <p:nvPicPr>
            <p:cNvPr id="70" name="Рисунок 6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56729" y="4272787"/>
              <a:ext cx="1032750" cy="1004063"/>
            </a:xfrm>
            <a:prstGeom prst="rect">
              <a:avLst/>
            </a:prstGeom>
          </p:spPr>
        </p:pic>
        <p:sp>
          <p:nvSpPr>
            <p:cNvPr id="45" name="Прямоугольник 44"/>
            <p:cNvSpPr/>
            <p:nvPr/>
          </p:nvSpPr>
          <p:spPr>
            <a:xfrm>
              <a:off x="894936" y="5066834"/>
              <a:ext cx="468078" cy="226591"/>
            </a:xfrm>
            <a:prstGeom prst="rect">
              <a:avLst/>
            </a:prstGeom>
          </p:spPr>
          <p:txBody>
            <a:bodyPr wrap="none" lIns="0" tIns="0" rIns="0" bIns="72000">
              <a:spAutoFit/>
            </a:bodyPr>
            <a:lstStyle/>
            <a:p>
              <a:pPr algn="ctr">
                <a:spcBef>
                  <a:spcPts val="600"/>
                </a:spcBef>
                <a:buClr>
                  <a:schemeClr val="accent3"/>
                </a:buClr>
              </a:pPr>
              <a:r>
                <a:rPr lang="ru-RU" sz="1000" b="1" dirty="0" smtClean="0">
                  <a:solidFill>
                    <a:schemeClr val="accent1"/>
                  </a:solidFill>
                </a:rPr>
                <a:t>Клиент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965876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9135" y="2973934"/>
            <a:ext cx="1042313" cy="688500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12257" y="1131151"/>
            <a:ext cx="1520438" cy="669375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3364" y="5146092"/>
            <a:ext cx="1596938" cy="478125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82254" y="4957515"/>
            <a:ext cx="1185750" cy="650250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5081" y="4981349"/>
            <a:ext cx="1415250" cy="612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Услуги таможенного оформления грузов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8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47960" y="841503"/>
            <a:ext cx="688493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300" dirty="0" smtClean="0">
                <a:solidFill>
                  <a:schemeClr val="accent4"/>
                </a:solidFill>
              </a:rPr>
              <a:t>ПРОГРАММА «КОНОСАМЕНТ ТК»</a:t>
            </a:r>
            <a:endParaRPr lang="ru-RU" sz="1300" dirty="0">
              <a:solidFill>
                <a:schemeClr val="accent4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025857" y="2349478"/>
            <a:ext cx="714473" cy="228783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Контракт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59550" y="2349478"/>
            <a:ext cx="608675" cy="228783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Инвойс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17658" y="2349476"/>
            <a:ext cx="1273921" cy="228783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Упаковочный лист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60062" y="2349476"/>
            <a:ext cx="1062324" cy="228783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Спецификация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52503" y="2349476"/>
            <a:ext cx="714473" cy="228783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Заказ ТК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064868" y="2349476"/>
            <a:ext cx="602263" cy="228783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Прочее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87503" y="4271652"/>
            <a:ext cx="1238654" cy="384159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Предварительная</a:t>
            </a:r>
            <a:br>
              <a:rPr lang="ru-RU" sz="1000" dirty="0" smtClean="0">
                <a:solidFill>
                  <a:schemeClr val="tx1"/>
                </a:solidFill>
              </a:rPr>
            </a:br>
            <a:r>
              <a:rPr lang="ru-RU" sz="1000" dirty="0" smtClean="0">
                <a:solidFill>
                  <a:schemeClr val="tx1"/>
                </a:solidFill>
              </a:rPr>
              <a:t>информация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917558" y="4271652"/>
            <a:ext cx="865155" cy="384159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Транзитная</a:t>
            </a:r>
            <a:br>
              <a:rPr lang="ru-RU" sz="1000" dirty="0" smtClean="0">
                <a:solidFill>
                  <a:schemeClr val="tx1"/>
                </a:solidFill>
              </a:rPr>
            </a:br>
            <a:r>
              <a:rPr lang="ru-RU" sz="1000" dirty="0" smtClean="0">
                <a:solidFill>
                  <a:schemeClr val="tx1"/>
                </a:solidFill>
              </a:rPr>
              <a:t>декларация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62770" y="4271652"/>
            <a:ext cx="887597" cy="384159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Декларация</a:t>
            </a:r>
            <a:br>
              <a:rPr lang="ru-RU" sz="1000" dirty="0" smtClean="0">
                <a:solidFill>
                  <a:schemeClr val="tx1"/>
                </a:solidFill>
              </a:rPr>
            </a:br>
            <a:r>
              <a:rPr lang="ru-RU" sz="1000" dirty="0" smtClean="0">
                <a:solidFill>
                  <a:schemeClr val="tx1"/>
                </a:solidFill>
              </a:rPr>
              <a:t>на товары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011884" y="4271652"/>
            <a:ext cx="1536814" cy="384159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Документ</a:t>
            </a:r>
            <a:br>
              <a:rPr lang="ru-RU" sz="1000" dirty="0" smtClean="0">
                <a:solidFill>
                  <a:schemeClr val="tx1"/>
                </a:solidFill>
              </a:rPr>
            </a:br>
            <a:r>
              <a:rPr lang="ru-RU" sz="1000" dirty="0" smtClean="0">
                <a:solidFill>
                  <a:schemeClr val="tx1"/>
                </a:solidFill>
              </a:rPr>
              <a:t>отчетности о хранении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448169" y="4271652"/>
            <a:ext cx="954923" cy="384159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Заявка</a:t>
            </a:r>
            <a:br>
              <a:rPr lang="ru-RU" sz="1000" dirty="0" smtClean="0">
                <a:solidFill>
                  <a:schemeClr val="tx1"/>
                </a:solidFill>
              </a:rPr>
            </a:br>
            <a:r>
              <a:rPr lang="ru-RU" sz="1000" dirty="0" smtClean="0">
                <a:solidFill>
                  <a:schemeClr val="tx1"/>
                </a:solidFill>
              </a:rPr>
              <a:t>на перевозку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7509419" y="4271652"/>
            <a:ext cx="1320408" cy="384159"/>
          </a:xfrm>
          <a:prstGeom prst="roundRect">
            <a:avLst>
              <a:gd name="adj" fmla="val 2840"/>
            </a:avLst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000" dirty="0" smtClean="0">
                <a:solidFill>
                  <a:schemeClr val="tx1"/>
                </a:solidFill>
              </a:rPr>
              <a:t>Железнодорожная</a:t>
            </a:r>
            <a:br>
              <a:rPr lang="ru-RU" sz="1000" dirty="0" smtClean="0">
                <a:solidFill>
                  <a:schemeClr val="tx1"/>
                </a:solidFill>
              </a:rPr>
            </a:br>
            <a:r>
              <a:rPr lang="ru-RU" sz="1000" dirty="0" smtClean="0">
                <a:solidFill>
                  <a:schemeClr val="tx1"/>
                </a:solidFill>
              </a:rPr>
              <a:t>накладная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198635" y="3674168"/>
            <a:ext cx="1163313" cy="275396"/>
          </a:xfrm>
          <a:prstGeom prst="roundRect">
            <a:avLst>
              <a:gd name="adj" fmla="val 2840"/>
            </a:avLst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</a:rPr>
              <a:t>ПОРТАЛ ТК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797884" y="1764016"/>
            <a:ext cx="1964815" cy="275396"/>
          </a:xfrm>
          <a:prstGeom prst="roundRect">
            <a:avLst>
              <a:gd name="adj" fmla="val 2840"/>
            </a:avLst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300" b="1" dirty="0" smtClean="0">
                <a:solidFill>
                  <a:schemeClr val="bg1"/>
                </a:solidFill>
              </a:rPr>
              <a:t>ГРУЗОПОЛУЧАТЕЛЬ</a:t>
            </a:r>
            <a:endParaRPr lang="ru-RU" sz="1300" b="1" dirty="0">
              <a:solidFill>
                <a:schemeClr val="bg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522417" y="5585199"/>
            <a:ext cx="1655435" cy="446310"/>
          </a:xfrm>
          <a:prstGeom prst="roundRect">
            <a:avLst>
              <a:gd name="adj" fmla="val 2840"/>
            </a:avLst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Граница РФ (ТС) /</a:t>
            </a:r>
            <a:br>
              <a:rPr lang="ru-RU" sz="1200" b="1" dirty="0" smtClean="0">
                <a:solidFill>
                  <a:schemeClr val="bg1"/>
                </a:solidFill>
              </a:rPr>
            </a:br>
            <a:r>
              <a:rPr lang="ru-RU" sz="1200" b="1" dirty="0" smtClean="0">
                <a:solidFill>
                  <a:schemeClr val="bg1"/>
                </a:solidFill>
              </a:rPr>
              <a:t>морские порты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271571" y="5584320"/>
            <a:ext cx="1017440" cy="446310"/>
          </a:xfrm>
          <a:prstGeom prst="roundRect">
            <a:avLst>
              <a:gd name="adj" fmla="val 2840"/>
            </a:avLst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Терминал</a:t>
            </a:r>
            <a:br>
              <a:rPr lang="ru-RU" sz="1200" b="1" dirty="0" smtClean="0">
                <a:solidFill>
                  <a:schemeClr val="bg1"/>
                </a:solidFill>
              </a:rPr>
            </a:br>
            <a:r>
              <a:rPr lang="ru-RU" sz="1200" b="1" dirty="0" smtClean="0">
                <a:solidFill>
                  <a:schemeClr val="bg1"/>
                </a:solidFill>
              </a:rPr>
              <a:t>(СВХ/ЗТК)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773672" y="5584320"/>
            <a:ext cx="1544828" cy="446310"/>
          </a:xfrm>
          <a:prstGeom prst="roundRect">
            <a:avLst>
              <a:gd name="adj" fmla="val 2840"/>
            </a:avLst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6000" rIns="72000" bIns="36000" rtlCol="0" anchor="ctr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</a:rPr>
              <a:t>Российские</a:t>
            </a:r>
            <a:br>
              <a:rPr lang="ru-RU" sz="1200" b="1" dirty="0" smtClean="0">
                <a:solidFill>
                  <a:schemeClr val="bg1"/>
                </a:solidFill>
              </a:rPr>
            </a:br>
            <a:r>
              <a:rPr lang="ru-RU" sz="1200" b="1" dirty="0" smtClean="0">
                <a:solidFill>
                  <a:schemeClr val="bg1"/>
                </a:solidFill>
              </a:rPr>
              <a:t>железные дороги</a:t>
            </a:r>
            <a:endParaRPr lang="ru-RU" sz="1200" b="1" dirty="0">
              <a:solidFill>
                <a:schemeClr val="bg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486115" y="6149541"/>
            <a:ext cx="1728037" cy="15388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spcBef>
                <a:spcPts val="600"/>
              </a:spcBef>
              <a:buClr>
                <a:schemeClr val="accent3"/>
              </a:buClr>
            </a:pPr>
            <a:r>
              <a:rPr lang="ru-RU" sz="1000" dirty="0" smtClean="0">
                <a:solidFill>
                  <a:schemeClr val="accent1"/>
                </a:solidFill>
              </a:rPr>
              <a:t>Прибытие импортного груза</a:t>
            </a:r>
            <a:endParaRPr lang="ru-RU" sz="700" dirty="0">
              <a:solidFill>
                <a:schemeClr val="accent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479728" y="6149541"/>
            <a:ext cx="601127" cy="15388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spcBef>
                <a:spcPts val="600"/>
              </a:spcBef>
              <a:buClr>
                <a:schemeClr val="accent3"/>
              </a:buClr>
            </a:pPr>
            <a:r>
              <a:rPr lang="ru-RU" sz="1000" dirty="0" smtClean="0">
                <a:solidFill>
                  <a:schemeClr val="accent1"/>
                </a:solidFill>
              </a:rPr>
              <a:t>Хранение</a:t>
            </a:r>
            <a:endParaRPr lang="ru-RU" sz="700" dirty="0">
              <a:solidFill>
                <a:schemeClr val="accent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032323" y="6149541"/>
            <a:ext cx="1027525" cy="15388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spcBef>
                <a:spcPts val="600"/>
              </a:spcBef>
              <a:buClr>
                <a:schemeClr val="accent3"/>
              </a:buClr>
            </a:pPr>
            <a:r>
              <a:rPr lang="ru-RU" sz="1000" dirty="0" smtClean="0">
                <a:solidFill>
                  <a:schemeClr val="accent1"/>
                </a:solidFill>
              </a:rPr>
              <a:t>Отправка по ЖД</a:t>
            </a:r>
            <a:endParaRPr lang="ru-RU" sz="700" dirty="0">
              <a:solidFill>
                <a:schemeClr val="accent1"/>
              </a:solidFill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3256396" y="5385155"/>
            <a:ext cx="864000" cy="0"/>
          </a:xfrm>
          <a:prstGeom prst="straightConnector1">
            <a:avLst/>
          </a:prstGeom>
          <a:ln w="28575" cap="rnd">
            <a:solidFill>
              <a:schemeClr val="accent1"/>
            </a:solidFill>
            <a:prstDash val="sysDot"/>
            <a:miter lim="800000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5466944" y="5385155"/>
            <a:ext cx="1188000" cy="0"/>
          </a:xfrm>
          <a:prstGeom prst="straightConnector1">
            <a:avLst/>
          </a:prstGeom>
          <a:ln w="28575" cap="rnd">
            <a:solidFill>
              <a:schemeClr val="accent1"/>
            </a:solidFill>
            <a:prstDash val="sysDot"/>
            <a:miter lim="800000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8" name="Прямая со стрелкой 21"/>
          <p:cNvCxnSpPr>
            <a:stCxn id="19" idx="2"/>
            <a:endCxn id="6" idx="0"/>
          </p:cNvCxnSpPr>
          <p:nvPr/>
        </p:nvCxnSpPr>
        <p:spPr>
          <a:xfrm rot="5400000">
            <a:off x="3426660" y="995846"/>
            <a:ext cx="310066" cy="2397198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9" name="Прямая со стрелкой 21"/>
          <p:cNvCxnSpPr>
            <a:stCxn id="19" idx="2"/>
            <a:endCxn id="7" idx="0"/>
          </p:cNvCxnSpPr>
          <p:nvPr/>
        </p:nvCxnSpPr>
        <p:spPr>
          <a:xfrm rot="5400000">
            <a:off x="3817057" y="1386243"/>
            <a:ext cx="310066" cy="1616404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0" name="Прямая со стрелкой 21"/>
          <p:cNvCxnSpPr>
            <a:stCxn id="19" idx="2"/>
            <a:endCxn id="8" idx="0"/>
          </p:cNvCxnSpPr>
          <p:nvPr/>
        </p:nvCxnSpPr>
        <p:spPr>
          <a:xfrm rot="5400000">
            <a:off x="4312424" y="1881608"/>
            <a:ext cx="310064" cy="625673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1" name="Прямая со стрелкой 21"/>
          <p:cNvCxnSpPr>
            <a:stCxn id="19" idx="2"/>
            <a:endCxn id="9" idx="0"/>
          </p:cNvCxnSpPr>
          <p:nvPr/>
        </p:nvCxnSpPr>
        <p:spPr>
          <a:xfrm rot="16200000" flipH="1">
            <a:off x="4930726" y="1888978"/>
            <a:ext cx="310064" cy="610932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2" name="Прямая со стрелкой 21"/>
          <p:cNvCxnSpPr>
            <a:stCxn id="19" idx="2"/>
            <a:endCxn id="10" idx="0"/>
          </p:cNvCxnSpPr>
          <p:nvPr/>
        </p:nvCxnSpPr>
        <p:spPr>
          <a:xfrm rot="16200000" flipH="1">
            <a:off x="5439984" y="1379720"/>
            <a:ext cx="310064" cy="1629448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3" name="Прямая со стрелкой 21"/>
          <p:cNvCxnSpPr>
            <a:stCxn id="19" idx="2"/>
            <a:endCxn id="11" idx="0"/>
          </p:cNvCxnSpPr>
          <p:nvPr/>
        </p:nvCxnSpPr>
        <p:spPr>
          <a:xfrm rot="16200000" flipH="1">
            <a:off x="5918114" y="901590"/>
            <a:ext cx="310064" cy="2585708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4" name="Прямая со стрелкой 21"/>
          <p:cNvCxnSpPr>
            <a:stCxn id="6" idx="2"/>
            <a:endCxn id="35" idx="0"/>
          </p:cNvCxnSpPr>
          <p:nvPr/>
        </p:nvCxnSpPr>
        <p:spPr>
          <a:xfrm rot="16200000" flipH="1">
            <a:off x="3383857" y="1577498"/>
            <a:ext cx="395673" cy="2397198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headEnd type="oval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6" name="Прямая со стрелкой 21"/>
          <p:cNvCxnSpPr>
            <a:stCxn id="7" idx="2"/>
            <a:endCxn id="35" idx="0"/>
          </p:cNvCxnSpPr>
          <p:nvPr/>
        </p:nvCxnSpPr>
        <p:spPr>
          <a:xfrm rot="16200000" flipH="1">
            <a:off x="3774254" y="1967895"/>
            <a:ext cx="395673" cy="1616404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headEnd type="oval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7" name="Прямая со стрелкой 21"/>
          <p:cNvCxnSpPr>
            <a:stCxn id="8" idx="2"/>
            <a:endCxn id="35" idx="0"/>
          </p:cNvCxnSpPr>
          <p:nvPr/>
        </p:nvCxnSpPr>
        <p:spPr>
          <a:xfrm rot="16200000" flipH="1">
            <a:off x="4269618" y="2463259"/>
            <a:ext cx="395675" cy="625673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headEnd type="oval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8" name="Прямая со стрелкой 21"/>
          <p:cNvCxnSpPr>
            <a:stCxn id="9" idx="2"/>
            <a:endCxn id="35" idx="0"/>
          </p:cNvCxnSpPr>
          <p:nvPr/>
        </p:nvCxnSpPr>
        <p:spPr>
          <a:xfrm rot="5400000">
            <a:off x="4887921" y="2470630"/>
            <a:ext cx="395675" cy="610932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headEnd type="oval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9" name="Прямая со стрелкой 21"/>
          <p:cNvCxnSpPr>
            <a:stCxn id="10" idx="2"/>
            <a:endCxn id="35" idx="0"/>
          </p:cNvCxnSpPr>
          <p:nvPr/>
        </p:nvCxnSpPr>
        <p:spPr>
          <a:xfrm rot="5400000">
            <a:off x="5397179" y="1961372"/>
            <a:ext cx="395675" cy="1629448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headEnd type="oval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0" name="Прямая со стрелкой 21"/>
          <p:cNvCxnSpPr>
            <a:stCxn id="11" idx="2"/>
            <a:endCxn id="35" idx="0"/>
          </p:cNvCxnSpPr>
          <p:nvPr/>
        </p:nvCxnSpPr>
        <p:spPr>
          <a:xfrm rot="5400000">
            <a:off x="5875309" y="1483242"/>
            <a:ext cx="395675" cy="2585708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headEnd type="oval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1" name="Прямая со стрелкой 21"/>
          <p:cNvCxnSpPr>
            <a:stCxn id="18" idx="1"/>
            <a:endCxn id="13" idx="0"/>
          </p:cNvCxnSpPr>
          <p:nvPr/>
        </p:nvCxnSpPr>
        <p:spPr>
          <a:xfrm rot="10800000" flipV="1">
            <a:off x="2350137" y="3811866"/>
            <a:ext cx="1848499" cy="459786"/>
          </a:xfrm>
          <a:prstGeom prst="bentConnector2">
            <a:avLst/>
          </a:prstGeom>
          <a:ln>
            <a:solidFill>
              <a:schemeClr val="accent1"/>
            </a:solidFill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2" name="Прямая со стрелкой 21"/>
          <p:cNvCxnSpPr>
            <a:stCxn id="18" idx="3"/>
          </p:cNvCxnSpPr>
          <p:nvPr/>
        </p:nvCxnSpPr>
        <p:spPr>
          <a:xfrm>
            <a:off x="5361948" y="3811866"/>
            <a:ext cx="2184137" cy="235602"/>
          </a:xfrm>
          <a:prstGeom prst="bentConnector3">
            <a:avLst>
              <a:gd name="adj1" fmla="val 100811"/>
            </a:avLst>
          </a:prstGeom>
          <a:ln>
            <a:solidFill>
              <a:schemeClr val="accent1"/>
            </a:solidFill>
            <a:tailEnd type="non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3" name="Прямая со стрелкой 21"/>
          <p:cNvCxnSpPr/>
          <p:nvPr/>
        </p:nvCxnSpPr>
        <p:spPr>
          <a:xfrm flipH="1">
            <a:off x="4774647" y="3949564"/>
            <a:ext cx="0" cy="322088"/>
          </a:xfrm>
          <a:prstGeom prst="straightConnector1">
            <a:avLst/>
          </a:prstGeom>
          <a:ln>
            <a:solidFill>
              <a:schemeClr val="accent1"/>
            </a:solidFill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4" name="Прямая со стрелкой 21"/>
          <p:cNvCxnSpPr>
            <a:stCxn id="14" idx="0"/>
            <a:endCxn id="12" idx="0"/>
          </p:cNvCxnSpPr>
          <p:nvPr/>
        </p:nvCxnSpPr>
        <p:spPr>
          <a:xfrm rot="16200000" flipV="1">
            <a:off x="2306700" y="3171782"/>
            <a:ext cx="12700" cy="2199739"/>
          </a:xfrm>
          <a:prstGeom prst="bentConnector3">
            <a:avLst>
              <a:gd name="adj1" fmla="val 1800000"/>
            </a:avLst>
          </a:prstGeom>
          <a:ln>
            <a:solidFill>
              <a:schemeClr val="accent1"/>
            </a:solidFill>
            <a:headEnd type="triangle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5" name="Прямая со стрелкой 21"/>
          <p:cNvCxnSpPr>
            <a:stCxn id="17" idx="0"/>
            <a:endCxn id="16" idx="0"/>
          </p:cNvCxnSpPr>
          <p:nvPr/>
        </p:nvCxnSpPr>
        <p:spPr>
          <a:xfrm rot="16200000" flipV="1">
            <a:off x="7547627" y="3649656"/>
            <a:ext cx="12700" cy="1243992"/>
          </a:xfrm>
          <a:prstGeom prst="bentConnector3">
            <a:avLst>
              <a:gd name="adj1" fmla="val 1800000"/>
            </a:avLst>
          </a:prstGeom>
          <a:ln>
            <a:solidFill>
              <a:schemeClr val="accent1"/>
            </a:solidFill>
            <a:headEnd type="triangle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0" name="Прямая со стрелкой 21"/>
          <p:cNvCxnSpPr>
            <a:stCxn id="14" idx="2"/>
            <a:endCxn id="12" idx="2"/>
          </p:cNvCxnSpPr>
          <p:nvPr/>
        </p:nvCxnSpPr>
        <p:spPr>
          <a:xfrm rot="5400000">
            <a:off x="2306700" y="3555942"/>
            <a:ext cx="12700" cy="2199739"/>
          </a:xfrm>
          <a:prstGeom prst="bentConnector3">
            <a:avLst>
              <a:gd name="adj1" fmla="val 1800000"/>
            </a:avLst>
          </a:prstGeom>
          <a:ln>
            <a:solidFill>
              <a:schemeClr val="accent1"/>
            </a:solidFill>
            <a:headEnd type="none"/>
            <a:tailEnd type="non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3" name="Прямая со стрелкой 21"/>
          <p:cNvCxnSpPr>
            <a:stCxn id="15" idx="2"/>
            <a:endCxn id="48" idx="0"/>
          </p:cNvCxnSpPr>
          <p:nvPr/>
        </p:nvCxnSpPr>
        <p:spPr>
          <a:xfrm flipH="1">
            <a:off x="4775129" y="4655811"/>
            <a:ext cx="0" cy="301704"/>
          </a:xfrm>
          <a:prstGeom prst="straightConnector1">
            <a:avLst/>
          </a:prstGeom>
          <a:ln>
            <a:solidFill>
              <a:schemeClr val="accent1"/>
            </a:solidFill>
            <a:headEnd type="oval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7" name="Прямая со стрелкой 21"/>
          <p:cNvCxnSpPr>
            <a:stCxn id="13" idx="2"/>
            <a:endCxn id="49" idx="0"/>
          </p:cNvCxnSpPr>
          <p:nvPr/>
        </p:nvCxnSpPr>
        <p:spPr>
          <a:xfrm>
            <a:off x="2350136" y="4655811"/>
            <a:ext cx="0" cy="325538"/>
          </a:xfrm>
          <a:prstGeom prst="straightConnector1">
            <a:avLst/>
          </a:prstGeom>
          <a:ln>
            <a:solidFill>
              <a:schemeClr val="accent1"/>
            </a:solidFill>
            <a:headEnd type="none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0" name="Прямая со стрелкой 21"/>
          <p:cNvCxnSpPr>
            <a:stCxn id="16" idx="2"/>
            <a:endCxn id="47" idx="0"/>
          </p:cNvCxnSpPr>
          <p:nvPr/>
        </p:nvCxnSpPr>
        <p:spPr>
          <a:xfrm rot="16200000" flipH="1">
            <a:off x="6988592" y="4592850"/>
            <a:ext cx="490281" cy="616202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headEnd type="none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3" name="Прямая со стрелкой 21"/>
          <p:cNvCxnSpPr>
            <a:stCxn id="17" idx="2"/>
            <a:endCxn id="47" idx="0"/>
          </p:cNvCxnSpPr>
          <p:nvPr/>
        </p:nvCxnSpPr>
        <p:spPr>
          <a:xfrm rot="5400000">
            <a:off x="7610588" y="4587056"/>
            <a:ext cx="490281" cy="627790"/>
          </a:xfrm>
          <a:prstGeom prst="bentConnector3">
            <a:avLst>
              <a:gd name="adj1" fmla="val 50000"/>
            </a:avLst>
          </a:prstGeom>
          <a:ln>
            <a:solidFill>
              <a:schemeClr val="accent1"/>
            </a:solidFill>
            <a:headEnd type="none" w="sm" len="sm"/>
            <a:tailEnd type="triangle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33657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53"/>
          <p:cNvSpPr>
            <a:spLocks noGrp="1"/>
          </p:cNvSpPr>
          <p:nvPr>
            <p:ph type="title"/>
          </p:nvPr>
        </p:nvSpPr>
        <p:spPr>
          <a:xfrm>
            <a:off x="538163" y="133005"/>
            <a:ext cx="8340725" cy="609398"/>
          </a:xfrm>
        </p:spPr>
        <p:txBody>
          <a:bodyPr/>
          <a:lstStyle/>
          <a:p>
            <a:r>
              <a:rPr lang="ru-RU" sz="2200" dirty="0" smtClean="0"/>
              <a:t>Основные транзитные маршруты </a:t>
            </a:r>
            <a:r>
              <a:rPr lang="ru-RU" sz="2200" dirty="0">
                <a:solidFill>
                  <a:srgbClr val="00436C"/>
                </a:solidFill>
              </a:rPr>
              <a:t>между Китаем и странами Европы</a:t>
            </a:r>
            <a:endParaRPr lang="ru-RU" sz="2200" dirty="0"/>
          </a:p>
        </p:txBody>
      </p:sp>
      <p:sp>
        <p:nvSpPr>
          <p:cNvPr id="289" name="Нижний колонтитул 28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290" name="Номер слайда 28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9</a:t>
            </a:r>
            <a:endParaRPr lang="ru-RU" dirty="0"/>
          </a:p>
        </p:txBody>
      </p:sp>
      <p:pic>
        <p:nvPicPr>
          <p:cNvPr id="157" name="Google Shape;362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26" y="1451380"/>
            <a:ext cx="9135374" cy="3489377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xmlns="" val="8431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Заголовок 153"/>
          <p:cNvSpPr>
            <a:spLocks noGrp="1"/>
          </p:cNvSpPr>
          <p:nvPr>
            <p:ph type="title"/>
          </p:nvPr>
        </p:nvSpPr>
        <p:spPr>
          <a:xfrm>
            <a:off x="538163" y="305525"/>
            <a:ext cx="8340725" cy="304699"/>
          </a:xfrm>
        </p:spPr>
        <p:txBody>
          <a:bodyPr/>
          <a:lstStyle/>
          <a:p>
            <a:r>
              <a:rPr lang="ru-RU" sz="2200" dirty="0"/>
              <a:t>Транзит </a:t>
            </a:r>
            <a:r>
              <a:rPr lang="ru-RU" sz="2200" dirty="0" smtClean="0"/>
              <a:t>из </a:t>
            </a:r>
            <a:r>
              <a:rPr lang="ru-RU" sz="2200" dirty="0"/>
              <a:t>Китая в Европу через Казахстан и Монголию</a:t>
            </a:r>
          </a:p>
        </p:txBody>
      </p:sp>
      <p:sp>
        <p:nvSpPr>
          <p:cNvPr id="289" name="Нижний колонтитул 28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290" name="Номер слайда 28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10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521695"/>
            <a:ext cx="9140691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2758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1" name="Группа 300"/>
          <p:cNvGrpSpPr/>
          <p:nvPr/>
        </p:nvGrpSpPr>
        <p:grpSpPr>
          <a:xfrm>
            <a:off x="656212" y="1317480"/>
            <a:ext cx="8099438" cy="3174750"/>
            <a:chOff x="656212" y="1317480"/>
            <a:chExt cx="8099438" cy="3174750"/>
          </a:xfrm>
        </p:grpSpPr>
        <p:pic>
          <p:nvPicPr>
            <p:cNvPr id="302" name="Рисунок 30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56212" y="1317480"/>
              <a:ext cx="8099438" cy="3174750"/>
            </a:xfrm>
            <a:prstGeom prst="rect">
              <a:avLst/>
            </a:prstGeom>
          </p:spPr>
        </p:pic>
        <p:pic>
          <p:nvPicPr>
            <p:cNvPr id="303" name="Рисунок 30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944984" y="2529419"/>
              <a:ext cx="3528563" cy="1960313"/>
            </a:xfrm>
            <a:prstGeom prst="rect">
              <a:avLst/>
            </a:prstGeom>
          </p:spPr>
        </p:pic>
        <p:pic>
          <p:nvPicPr>
            <p:cNvPr id="304" name="Рисунок 30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064121" y="2034530"/>
              <a:ext cx="1501313" cy="1004063"/>
            </a:xfrm>
            <a:prstGeom prst="rect">
              <a:avLst/>
            </a:prstGeom>
          </p:spPr>
        </p:pic>
        <p:pic>
          <p:nvPicPr>
            <p:cNvPr id="305" name="Рисунок 30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48725" y="2239947"/>
              <a:ext cx="1004063" cy="1004063"/>
            </a:xfrm>
            <a:prstGeom prst="rect">
              <a:avLst/>
            </a:prstGeom>
          </p:spPr>
        </p:pic>
        <p:pic>
          <p:nvPicPr>
            <p:cNvPr id="306" name="Рисунок 30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41230" y="2377843"/>
              <a:ext cx="1004063" cy="1004063"/>
            </a:xfrm>
            <a:prstGeom prst="rect">
              <a:avLst/>
            </a:prstGeom>
          </p:spPr>
        </p:pic>
      </p:grpSp>
      <p:sp>
        <p:nvSpPr>
          <p:cNvPr id="154" name="Заголовок 15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Интегрированные логистические услуги</a:t>
            </a:r>
          </a:p>
        </p:txBody>
      </p:sp>
      <p:grpSp>
        <p:nvGrpSpPr>
          <p:cNvPr id="233" name="Группа 232"/>
          <p:cNvGrpSpPr/>
          <p:nvPr/>
        </p:nvGrpSpPr>
        <p:grpSpPr>
          <a:xfrm>
            <a:off x="1450571" y="2244436"/>
            <a:ext cx="6559324" cy="1945179"/>
            <a:chOff x="1450571" y="2244436"/>
            <a:chExt cx="6559324" cy="1945179"/>
          </a:xfrm>
        </p:grpSpPr>
        <p:sp>
          <p:nvSpPr>
            <p:cNvPr id="234" name="Полилиния 233"/>
            <p:cNvSpPr/>
            <p:nvPr/>
          </p:nvSpPr>
          <p:spPr>
            <a:xfrm>
              <a:off x="1451153" y="2244436"/>
              <a:ext cx="6558742" cy="1945179"/>
            </a:xfrm>
            <a:custGeom>
              <a:avLst/>
              <a:gdLst>
                <a:gd name="connsiteX0" fmla="*/ 0 w 6558742"/>
                <a:gd name="connsiteY0" fmla="*/ 340822 h 1945179"/>
                <a:gd name="connsiteX1" fmla="*/ 673331 w 6558742"/>
                <a:gd name="connsiteY1" fmla="*/ 340822 h 1945179"/>
                <a:gd name="connsiteX2" fmla="*/ 876993 w 6558742"/>
                <a:gd name="connsiteY2" fmla="*/ 137160 h 1945179"/>
                <a:gd name="connsiteX3" fmla="*/ 2028305 w 6558742"/>
                <a:gd name="connsiteY3" fmla="*/ 137160 h 1945179"/>
                <a:gd name="connsiteX4" fmla="*/ 2165465 w 6558742"/>
                <a:gd name="connsiteY4" fmla="*/ 0 h 1945179"/>
                <a:gd name="connsiteX5" fmla="*/ 3345873 w 6558742"/>
                <a:gd name="connsiteY5" fmla="*/ 0 h 1945179"/>
                <a:gd name="connsiteX6" fmla="*/ 3474721 w 6558742"/>
                <a:gd name="connsiteY6" fmla="*/ 128848 h 1945179"/>
                <a:gd name="connsiteX7" fmla="*/ 4634345 w 6558742"/>
                <a:gd name="connsiteY7" fmla="*/ 128848 h 1945179"/>
                <a:gd name="connsiteX8" fmla="*/ 4858788 w 6558742"/>
                <a:gd name="connsiteY8" fmla="*/ 353291 h 1945179"/>
                <a:gd name="connsiteX9" fmla="*/ 5428211 w 6558742"/>
                <a:gd name="connsiteY9" fmla="*/ 353291 h 1945179"/>
                <a:gd name="connsiteX10" fmla="*/ 5527964 w 6558742"/>
                <a:gd name="connsiteY10" fmla="*/ 453044 h 1945179"/>
                <a:gd name="connsiteX11" fmla="*/ 5843847 w 6558742"/>
                <a:gd name="connsiteY11" fmla="*/ 453044 h 1945179"/>
                <a:gd name="connsiteX12" fmla="*/ 5843847 w 6558742"/>
                <a:gd name="connsiteY12" fmla="*/ 540328 h 1945179"/>
                <a:gd name="connsiteX13" fmla="*/ 5893723 w 6558742"/>
                <a:gd name="connsiteY13" fmla="*/ 590204 h 1945179"/>
                <a:gd name="connsiteX14" fmla="*/ 6080760 w 6558742"/>
                <a:gd name="connsiteY14" fmla="*/ 590204 h 1945179"/>
                <a:gd name="connsiteX15" fmla="*/ 6080760 w 6558742"/>
                <a:gd name="connsiteY15" fmla="*/ 1542011 h 1945179"/>
                <a:gd name="connsiteX16" fmla="*/ 6483928 w 6558742"/>
                <a:gd name="connsiteY16" fmla="*/ 1945179 h 1945179"/>
                <a:gd name="connsiteX17" fmla="*/ 6558742 w 6558742"/>
                <a:gd name="connsiteY17" fmla="*/ 1945179 h 194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558742" h="1945179">
                  <a:moveTo>
                    <a:pt x="0" y="340822"/>
                  </a:moveTo>
                  <a:lnTo>
                    <a:pt x="673331" y="340822"/>
                  </a:lnTo>
                  <a:lnTo>
                    <a:pt x="876993" y="137160"/>
                  </a:lnTo>
                  <a:lnTo>
                    <a:pt x="2028305" y="137160"/>
                  </a:lnTo>
                  <a:lnTo>
                    <a:pt x="2165465" y="0"/>
                  </a:lnTo>
                  <a:lnTo>
                    <a:pt x="3345873" y="0"/>
                  </a:lnTo>
                  <a:lnTo>
                    <a:pt x="3474721" y="128848"/>
                  </a:lnTo>
                  <a:lnTo>
                    <a:pt x="4634345" y="128848"/>
                  </a:lnTo>
                  <a:lnTo>
                    <a:pt x="4858788" y="353291"/>
                  </a:lnTo>
                  <a:lnTo>
                    <a:pt x="5428211" y="353291"/>
                  </a:lnTo>
                  <a:lnTo>
                    <a:pt x="5527964" y="453044"/>
                  </a:lnTo>
                  <a:lnTo>
                    <a:pt x="5843847" y="453044"/>
                  </a:lnTo>
                  <a:lnTo>
                    <a:pt x="5843847" y="540328"/>
                  </a:lnTo>
                  <a:lnTo>
                    <a:pt x="5893723" y="590204"/>
                  </a:lnTo>
                  <a:lnTo>
                    <a:pt x="6080760" y="590204"/>
                  </a:lnTo>
                  <a:lnTo>
                    <a:pt x="6080760" y="1542011"/>
                  </a:lnTo>
                  <a:lnTo>
                    <a:pt x="6483928" y="1945179"/>
                  </a:lnTo>
                  <a:lnTo>
                    <a:pt x="6558742" y="1945179"/>
                  </a:lnTo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5" name="Полилиния 234"/>
            <p:cNvSpPr/>
            <p:nvPr/>
          </p:nvSpPr>
          <p:spPr>
            <a:xfrm>
              <a:off x="1450571" y="2244436"/>
              <a:ext cx="6558742" cy="1945179"/>
            </a:xfrm>
            <a:custGeom>
              <a:avLst/>
              <a:gdLst>
                <a:gd name="connsiteX0" fmla="*/ 0 w 6558742"/>
                <a:gd name="connsiteY0" fmla="*/ 340822 h 1945179"/>
                <a:gd name="connsiteX1" fmla="*/ 673331 w 6558742"/>
                <a:gd name="connsiteY1" fmla="*/ 340822 h 1945179"/>
                <a:gd name="connsiteX2" fmla="*/ 876993 w 6558742"/>
                <a:gd name="connsiteY2" fmla="*/ 137160 h 1945179"/>
                <a:gd name="connsiteX3" fmla="*/ 2028305 w 6558742"/>
                <a:gd name="connsiteY3" fmla="*/ 137160 h 1945179"/>
                <a:gd name="connsiteX4" fmla="*/ 2165465 w 6558742"/>
                <a:gd name="connsiteY4" fmla="*/ 0 h 1945179"/>
                <a:gd name="connsiteX5" fmla="*/ 3345873 w 6558742"/>
                <a:gd name="connsiteY5" fmla="*/ 0 h 1945179"/>
                <a:gd name="connsiteX6" fmla="*/ 3474721 w 6558742"/>
                <a:gd name="connsiteY6" fmla="*/ 128848 h 1945179"/>
                <a:gd name="connsiteX7" fmla="*/ 4634345 w 6558742"/>
                <a:gd name="connsiteY7" fmla="*/ 128848 h 1945179"/>
                <a:gd name="connsiteX8" fmla="*/ 4858788 w 6558742"/>
                <a:gd name="connsiteY8" fmla="*/ 353291 h 1945179"/>
                <a:gd name="connsiteX9" fmla="*/ 5428211 w 6558742"/>
                <a:gd name="connsiteY9" fmla="*/ 353291 h 1945179"/>
                <a:gd name="connsiteX10" fmla="*/ 5527964 w 6558742"/>
                <a:gd name="connsiteY10" fmla="*/ 453044 h 1945179"/>
                <a:gd name="connsiteX11" fmla="*/ 5843847 w 6558742"/>
                <a:gd name="connsiteY11" fmla="*/ 453044 h 1945179"/>
                <a:gd name="connsiteX12" fmla="*/ 5843847 w 6558742"/>
                <a:gd name="connsiteY12" fmla="*/ 540328 h 1945179"/>
                <a:gd name="connsiteX13" fmla="*/ 5893723 w 6558742"/>
                <a:gd name="connsiteY13" fmla="*/ 590204 h 1945179"/>
                <a:gd name="connsiteX14" fmla="*/ 6080760 w 6558742"/>
                <a:gd name="connsiteY14" fmla="*/ 590204 h 1945179"/>
                <a:gd name="connsiteX15" fmla="*/ 6080760 w 6558742"/>
                <a:gd name="connsiteY15" fmla="*/ 1542011 h 1945179"/>
                <a:gd name="connsiteX16" fmla="*/ 6483928 w 6558742"/>
                <a:gd name="connsiteY16" fmla="*/ 1945179 h 1945179"/>
                <a:gd name="connsiteX17" fmla="*/ 6558742 w 6558742"/>
                <a:gd name="connsiteY17" fmla="*/ 1945179 h 194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558742" h="1945179">
                  <a:moveTo>
                    <a:pt x="0" y="340822"/>
                  </a:moveTo>
                  <a:lnTo>
                    <a:pt x="673331" y="340822"/>
                  </a:lnTo>
                  <a:lnTo>
                    <a:pt x="876993" y="137160"/>
                  </a:lnTo>
                  <a:lnTo>
                    <a:pt x="2028305" y="137160"/>
                  </a:lnTo>
                  <a:lnTo>
                    <a:pt x="2165465" y="0"/>
                  </a:lnTo>
                  <a:lnTo>
                    <a:pt x="3345873" y="0"/>
                  </a:lnTo>
                  <a:lnTo>
                    <a:pt x="3474721" y="128848"/>
                  </a:lnTo>
                  <a:lnTo>
                    <a:pt x="4634345" y="128848"/>
                  </a:lnTo>
                  <a:lnTo>
                    <a:pt x="4858788" y="353291"/>
                  </a:lnTo>
                  <a:lnTo>
                    <a:pt x="5428211" y="353291"/>
                  </a:lnTo>
                  <a:lnTo>
                    <a:pt x="5527964" y="453044"/>
                  </a:lnTo>
                  <a:lnTo>
                    <a:pt x="5843847" y="453044"/>
                  </a:lnTo>
                  <a:lnTo>
                    <a:pt x="5843847" y="540328"/>
                  </a:lnTo>
                  <a:lnTo>
                    <a:pt x="5893723" y="590204"/>
                  </a:lnTo>
                  <a:lnTo>
                    <a:pt x="6080760" y="590204"/>
                  </a:lnTo>
                  <a:lnTo>
                    <a:pt x="6080760" y="1542011"/>
                  </a:lnTo>
                  <a:lnTo>
                    <a:pt x="6483928" y="1945179"/>
                  </a:lnTo>
                  <a:lnTo>
                    <a:pt x="6558742" y="1945179"/>
                  </a:lnTo>
                </a:path>
              </a:pathLst>
            </a:custGeom>
            <a:noFill/>
            <a:ln w="19050" cap="rnd">
              <a:solidFill>
                <a:schemeClr val="accent3"/>
              </a:solidFill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252" name="Прямая соединительная линия 251"/>
          <p:cNvCxnSpPr>
            <a:stCxn id="261" idx="6"/>
            <a:endCxn id="277" idx="2"/>
          </p:cNvCxnSpPr>
          <p:nvPr/>
        </p:nvCxnSpPr>
        <p:spPr>
          <a:xfrm flipV="1">
            <a:off x="1268505" y="5202053"/>
            <a:ext cx="6694082" cy="6601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/>
          <p:cNvSpPr txBox="1"/>
          <p:nvPr/>
        </p:nvSpPr>
        <p:spPr>
          <a:xfrm>
            <a:off x="951443" y="4903478"/>
            <a:ext cx="535403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Варшава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sp>
        <p:nvSpPr>
          <p:cNvPr id="254" name="TextBox 253"/>
          <p:cNvSpPr txBox="1"/>
          <p:nvPr/>
        </p:nvSpPr>
        <p:spPr>
          <a:xfrm>
            <a:off x="1571303" y="4903478"/>
            <a:ext cx="333425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Брест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sp>
        <p:nvSpPr>
          <p:cNvPr id="255" name="TextBox 254"/>
          <p:cNvSpPr txBox="1"/>
          <p:nvPr/>
        </p:nvSpPr>
        <p:spPr>
          <a:xfrm>
            <a:off x="2007392" y="4903478"/>
            <a:ext cx="498533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Красное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sp>
        <p:nvSpPr>
          <p:cNvPr id="256" name="TextBox 255"/>
          <p:cNvSpPr txBox="1"/>
          <p:nvPr/>
        </p:nvSpPr>
        <p:spPr>
          <a:xfrm>
            <a:off x="940769" y="5147099"/>
            <a:ext cx="14106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км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365178" y="5147099"/>
            <a:ext cx="257567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208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1871493" y="5147099"/>
            <a:ext cx="257566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609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grpSp>
        <p:nvGrpSpPr>
          <p:cNvPr id="259" name="Группа 258"/>
          <p:cNvGrpSpPr/>
          <p:nvPr/>
        </p:nvGrpSpPr>
        <p:grpSpPr>
          <a:xfrm>
            <a:off x="1173735" y="5163654"/>
            <a:ext cx="94770" cy="180000"/>
            <a:chOff x="1173735" y="5163654"/>
            <a:chExt cx="94770" cy="180000"/>
          </a:xfrm>
          <a:solidFill>
            <a:schemeClr val="bg1"/>
          </a:solidFill>
        </p:grpSpPr>
        <p:sp>
          <p:nvSpPr>
            <p:cNvPr id="260" name="Прямоугольник 259"/>
            <p:cNvSpPr/>
            <p:nvPr/>
          </p:nvSpPr>
          <p:spPr>
            <a:xfrm>
              <a:off x="1173735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1" name="Овал 260"/>
            <p:cNvSpPr>
              <a:spLocks noChangeAspect="1"/>
            </p:cNvSpPr>
            <p:nvPr/>
          </p:nvSpPr>
          <p:spPr>
            <a:xfrm>
              <a:off x="1178505" y="5163654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262" name="Группа 261"/>
          <p:cNvGrpSpPr/>
          <p:nvPr/>
        </p:nvGrpSpPr>
        <p:grpSpPr>
          <a:xfrm>
            <a:off x="1699681" y="5163654"/>
            <a:ext cx="91353" cy="180000"/>
            <a:chOff x="1699681" y="5163654"/>
            <a:chExt cx="91353" cy="180000"/>
          </a:xfrm>
          <a:solidFill>
            <a:schemeClr val="bg1"/>
          </a:solidFill>
        </p:grpSpPr>
        <p:sp>
          <p:nvSpPr>
            <p:cNvPr id="263" name="Прямоугольник 262"/>
            <p:cNvSpPr/>
            <p:nvPr/>
          </p:nvSpPr>
          <p:spPr>
            <a:xfrm>
              <a:off x="1699681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4" name="Овал 263"/>
            <p:cNvSpPr>
              <a:spLocks noChangeAspect="1"/>
            </p:cNvSpPr>
            <p:nvPr/>
          </p:nvSpPr>
          <p:spPr>
            <a:xfrm>
              <a:off x="1701034" y="5163654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265" name="Группа 264"/>
          <p:cNvGrpSpPr/>
          <p:nvPr/>
        </p:nvGrpSpPr>
        <p:grpSpPr>
          <a:xfrm>
            <a:off x="2209518" y="5160611"/>
            <a:ext cx="90000" cy="183043"/>
            <a:chOff x="2209518" y="5160611"/>
            <a:chExt cx="90000" cy="183043"/>
          </a:xfrm>
          <a:solidFill>
            <a:schemeClr val="accent3"/>
          </a:solidFill>
        </p:grpSpPr>
        <p:sp>
          <p:nvSpPr>
            <p:cNvPr id="266" name="Прямоугольник 265"/>
            <p:cNvSpPr/>
            <p:nvPr/>
          </p:nvSpPr>
          <p:spPr>
            <a:xfrm>
              <a:off x="2209518" y="5163654"/>
              <a:ext cx="90000" cy="18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7" name="Овал 266"/>
            <p:cNvSpPr>
              <a:spLocks noChangeAspect="1"/>
            </p:cNvSpPr>
            <p:nvPr/>
          </p:nvSpPr>
          <p:spPr>
            <a:xfrm>
              <a:off x="2209518" y="5160611"/>
              <a:ext cx="90000" cy="90000"/>
            </a:xfrm>
            <a:prstGeom prst="ellipse">
              <a:avLst/>
            </a:prstGeom>
            <a:grp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268" name="TextBox 267"/>
          <p:cNvSpPr txBox="1"/>
          <p:nvPr/>
        </p:nvSpPr>
        <p:spPr>
          <a:xfrm>
            <a:off x="4493726" y="5147099"/>
            <a:ext cx="368174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7 069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269" name="TextBox 268"/>
          <p:cNvSpPr txBox="1"/>
          <p:nvPr/>
        </p:nvSpPr>
        <p:spPr>
          <a:xfrm>
            <a:off x="7467601" y="5147099"/>
            <a:ext cx="368174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3 250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270" name="TextBox 269"/>
          <p:cNvSpPr txBox="1"/>
          <p:nvPr/>
        </p:nvSpPr>
        <p:spPr>
          <a:xfrm>
            <a:off x="6877437" y="4903478"/>
            <a:ext cx="774251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Забайкальск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grpSp>
        <p:nvGrpSpPr>
          <p:cNvPr id="271" name="Группа 270"/>
          <p:cNvGrpSpPr/>
          <p:nvPr/>
        </p:nvGrpSpPr>
        <p:grpSpPr>
          <a:xfrm>
            <a:off x="7219562" y="5156003"/>
            <a:ext cx="90000" cy="187651"/>
            <a:chOff x="7219562" y="5156003"/>
            <a:chExt cx="90000" cy="187651"/>
          </a:xfrm>
          <a:solidFill>
            <a:schemeClr val="bg1"/>
          </a:solidFill>
        </p:grpSpPr>
        <p:sp>
          <p:nvSpPr>
            <p:cNvPr id="272" name="Прямоугольник 271"/>
            <p:cNvSpPr/>
            <p:nvPr/>
          </p:nvSpPr>
          <p:spPr>
            <a:xfrm>
              <a:off x="7219562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3" name="Овал 272"/>
            <p:cNvSpPr>
              <a:spLocks noChangeAspect="1"/>
            </p:cNvSpPr>
            <p:nvPr/>
          </p:nvSpPr>
          <p:spPr>
            <a:xfrm>
              <a:off x="7219562" y="5156003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274" name="TextBox 273"/>
          <p:cNvSpPr txBox="1"/>
          <p:nvPr/>
        </p:nvSpPr>
        <p:spPr>
          <a:xfrm>
            <a:off x="7786373" y="4903478"/>
            <a:ext cx="442429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err="1" smtClean="0">
                <a:solidFill>
                  <a:schemeClr val="accent1"/>
                </a:solidFill>
              </a:rPr>
              <a:t>Сучжоу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grpSp>
        <p:nvGrpSpPr>
          <p:cNvPr id="275" name="Группа 274"/>
          <p:cNvGrpSpPr/>
          <p:nvPr/>
        </p:nvGrpSpPr>
        <p:grpSpPr>
          <a:xfrm>
            <a:off x="7962587" y="5157053"/>
            <a:ext cx="90000" cy="186601"/>
            <a:chOff x="7962587" y="5157053"/>
            <a:chExt cx="90000" cy="186601"/>
          </a:xfrm>
          <a:solidFill>
            <a:schemeClr val="accent3"/>
          </a:solidFill>
        </p:grpSpPr>
        <p:sp>
          <p:nvSpPr>
            <p:cNvPr id="276" name="Прямоугольник 275"/>
            <p:cNvSpPr/>
            <p:nvPr/>
          </p:nvSpPr>
          <p:spPr>
            <a:xfrm>
              <a:off x="7962587" y="5163654"/>
              <a:ext cx="90000" cy="18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7" name="Овал 276"/>
            <p:cNvSpPr>
              <a:spLocks noChangeAspect="1"/>
            </p:cNvSpPr>
            <p:nvPr/>
          </p:nvSpPr>
          <p:spPr>
            <a:xfrm>
              <a:off x="7962587" y="5157053"/>
              <a:ext cx="90000" cy="90000"/>
            </a:xfrm>
            <a:prstGeom prst="ellipse">
              <a:avLst/>
            </a:prstGeom>
            <a:grp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278" name="TextBox 277"/>
          <p:cNvSpPr txBox="1"/>
          <p:nvPr/>
        </p:nvSpPr>
        <p:spPr>
          <a:xfrm>
            <a:off x="4450186" y="5568226"/>
            <a:ext cx="455253" cy="226591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1"/>
                </a:solidFill>
              </a:rPr>
              <a:t>8 дней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sp>
        <p:nvSpPr>
          <p:cNvPr id="279" name="TextBox 278"/>
          <p:cNvSpPr txBox="1"/>
          <p:nvPr/>
        </p:nvSpPr>
        <p:spPr>
          <a:xfrm>
            <a:off x="4403699" y="6043642"/>
            <a:ext cx="548227" cy="226591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1"/>
                </a:solidFill>
              </a:rPr>
              <a:t>13 дней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cxnSp>
        <p:nvCxnSpPr>
          <p:cNvPr id="280" name="Прямая соединительная линия 145"/>
          <p:cNvCxnSpPr>
            <a:stCxn id="260" idx="2"/>
            <a:endCxn id="279" idx="0"/>
          </p:cNvCxnSpPr>
          <p:nvPr/>
        </p:nvCxnSpPr>
        <p:spPr>
          <a:xfrm rot="16200000" flipH="1">
            <a:off x="2598280" y="3964109"/>
            <a:ext cx="699988" cy="3459078"/>
          </a:xfrm>
          <a:prstGeom prst="bentConnector3">
            <a:avLst>
              <a:gd name="adj1" fmla="val 90616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Прямая соединительная линия 145"/>
          <p:cNvCxnSpPr>
            <a:stCxn id="276" idx="2"/>
            <a:endCxn id="279" idx="0"/>
          </p:cNvCxnSpPr>
          <p:nvPr/>
        </p:nvCxnSpPr>
        <p:spPr>
          <a:xfrm rot="5400000">
            <a:off x="5992706" y="4028761"/>
            <a:ext cx="699988" cy="3329774"/>
          </a:xfrm>
          <a:prstGeom prst="bentConnector3">
            <a:avLst>
              <a:gd name="adj1" fmla="val 90616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" name="Прямая соединительная линия 145"/>
          <p:cNvCxnSpPr>
            <a:stCxn id="266" idx="2"/>
            <a:endCxn id="278" idx="0"/>
          </p:cNvCxnSpPr>
          <p:nvPr/>
        </p:nvCxnSpPr>
        <p:spPr>
          <a:xfrm rot="16200000" flipH="1">
            <a:off x="3353879" y="4244292"/>
            <a:ext cx="224572" cy="2423295"/>
          </a:xfrm>
          <a:prstGeom prst="bentConnector3">
            <a:avLst>
              <a:gd name="adj1" fmla="val 63686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Прямая соединительная линия 145"/>
          <p:cNvCxnSpPr>
            <a:stCxn id="278" idx="0"/>
            <a:endCxn id="272" idx="2"/>
          </p:cNvCxnSpPr>
          <p:nvPr/>
        </p:nvCxnSpPr>
        <p:spPr>
          <a:xfrm rot="5400000" flipH="1" flipV="1">
            <a:off x="5858901" y="4162566"/>
            <a:ext cx="224572" cy="2586749"/>
          </a:xfrm>
          <a:prstGeom prst="bentConnector3">
            <a:avLst>
              <a:gd name="adj1" fmla="val 36313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4" name="Полилиния 283"/>
          <p:cNvSpPr/>
          <p:nvPr/>
        </p:nvSpPr>
        <p:spPr>
          <a:xfrm>
            <a:off x="1227438" y="2586681"/>
            <a:ext cx="226540" cy="2306595"/>
          </a:xfrm>
          <a:custGeom>
            <a:avLst/>
            <a:gdLst>
              <a:gd name="connsiteX0" fmla="*/ 0 w 226540"/>
              <a:gd name="connsiteY0" fmla="*/ 2306595 h 2306595"/>
              <a:gd name="connsiteX1" fmla="*/ 0 w 226540"/>
              <a:gd name="connsiteY1" fmla="*/ 481914 h 2306595"/>
              <a:gd name="connsiteX2" fmla="*/ 226540 w 226540"/>
              <a:gd name="connsiteY2" fmla="*/ 255374 h 2306595"/>
              <a:gd name="connsiteX3" fmla="*/ 226540 w 226540"/>
              <a:gd name="connsiteY3" fmla="*/ 0 h 230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6540" h="2306595">
                <a:moveTo>
                  <a:pt x="0" y="2306595"/>
                </a:moveTo>
                <a:lnTo>
                  <a:pt x="0" y="481914"/>
                </a:lnTo>
                <a:lnTo>
                  <a:pt x="226540" y="255374"/>
                </a:lnTo>
                <a:lnTo>
                  <a:pt x="22654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5" name="Полилиния 284"/>
          <p:cNvSpPr/>
          <p:nvPr/>
        </p:nvSpPr>
        <p:spPr>
          <a:xfrm>
            <a:off x="1750541" y="2578443"/>
            <a:ext cx="0" cy="2306595"/>
          </a:xfrm>
          <a:custGeom>
            <a:avLst/>
            <a:gdLst>
              <a:gd name="connsiteX0" fmla="*/ 0 w 0"/>
              <a:gd name="connsiteY0" fmla="*/ 2306595 h 2306595"/>
              <a:gd name="connsiteX1" fmla="*/ 0 w 0"/>
              <a:gd name="connsiteY1" fmla="*/ 0 h 230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306595">
                <a:moveTo>
                  <a:pt x="0" y="2306595"/>
                </a:move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" name="Полилиния 285"/>
          <p:cNvSpPr/>
          <p:nvPr/>
        </p:nvSpPr>
        <p:spPr>
          <a:xfrm>
            <a:off x="2261286" y="2442519"/>
            <a:ext cx="0" cy="2450757"/>
          </a:xfrm>
          <a:custGeom>
            <a:avLst/>
            <a:gdLst>
              <a:gd name="connsiteX0" fmla="*/ 0 w 0"/>
              <a:gd name="connsiteY0" fmla="*/ 2450757 h 2450757"/>
              <a:gd name="connsiteX1" fmla="*/ 0 w 0"/>
              <a:gd name="connsiteY1" fmla="*/ 0 h 2450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450757">
                <a:moveTo>
                  <a:pt x="0" y="2450757"/>
                </a:move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7" name="Полилиния 286"/>
          <p:cNvSpPr/>
          <p:nvPr/>
        </p:nvSpPr>
        <p:spPr>
          <a:xfrm>
            <a:off x="7265773" y="2784389"/>
            <a:ext cx="20595" cy="2108887"/>
          </a:xfrm>
          <a:custGeom>
            <a:avLst/>
            <a:gdLst>
              <a:gd name="connsiteX0" fmla="*/ 0 w 20595"/>
              <a:gd name="connsiteY0" fmla="*/ 2108887 h 2108887"/>
              <a:gd name="connsiteX1" fmla="*/ 0 w 20595"/>
              <a:gd name="connsiteY1" fmla="*/ 313038 h 2108887"/>
              <a:gd name="connsiteX2" fmla="*/ 20595 w 20595"/>
              <a:gd name="connsiteY2" fmla="*/ 292443 h 2108887"/>
              <a:gd name="connsiteX3" fmla="*/ 20595 w 20595"/>
              <a:gd name="connsiteY3" fmla="*/ 0 h 21088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595" h="2108887">
                <a:moveTo>
                  <a:pt x="0" y="2108887"/>
                </a:moveTo>
                <a:lnTo>
                  <a:pt x="0" y="313038"/>
                </a:lnTo>
                <a:lnTo>
                  <a:pt x="20595" y="292443"/>
                </a:lnTo>
                <a:lnTo>
                  <a:pt x="20595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8" name="Полилиния 287"/>
          <p:cNvSpPr/>
          <p:nvPr/>
        </p:nvSpPr>
        <p:spPr>
          <a:xfrm>
            <a:off x="8011297" y="4184822"/>
            <a:ext cx="0" cy="712573"/>
          </a:xfrm>
          <a:custGeom>
            <a:avLst/>
            <a:gdLst>
              <a:gd name="connsiteX0" fmla="*/ 0 w 0"/>
              <a:gd name="connsiteY0" fmla="*/ 0 h 712573"/>
              <a:gd name="connsiteX1" fmla="*/ 0 w 0"/>
              <a:gd name="connsiteY1" fmla="*/ 712573 h 712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712573">
                <a:moveTo>
                  <a:pt x="0" y="0"/>
                </a:moveTo>
                <a:lnTo>
                  <a:pt x="0" y="712573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9" name="Нижний колонтитул 28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290" name="Номер слайда 28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11</a:t>
            </a:r>
            <a:endParaRPr lang="ru-RU" dirty="0"/>
          </a:p>
        </p:txBody>
      </p:sp>
      <p:sp>
        <p:nvSpPr>
          <p:cNvPr id="291" name="TextBox 290"/>
          <p:cNvSpPr txBox="1"/>
          <p:nvPr/>
        </p:nvSpPr>
        <p:spPr>
          <a:xfrm>
            <a:off x="547960" y="932943"/>
            <a:ext cx="196207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 dirty="0" smtClean="0">
                <a:solidFill>
                  <a:schemeClr val="accent3"/>
                </a:solidFill>
              </a:rPr>
              <a:t>Варшава</a:t>
            </a:r>
            <a:r>
              <a:rPr lang="ru-RU" sz="1600" dirty="0" smtClean="0">
                <a:solidFill>
                  <a:schemeClr val="accent3"/>
                </a:solidFill>
              </a:rPr>
              <a:t> (Польша) </a:t>
            </a:r>
            <a:endParaRPr lang="ru-RU" sz="1600" dirty="0">
              <a:solidFill>
                <a:schemeClr val="accent3"/>
              </a:solidFill>
            </a:endParaRPr>
          </a:p>
        </p:txBody>
      </p:sp>
      <p:sp>
        <p:nvSpPr>
          <p:cNvPr id="292" name="TextBox 291"/>
          <p:cNvSpPr txBox="1"/>
          <p:nvPr/>
        </p:nvSpPr>
        <p:spPr>
          <a:xfrm>
            <a:off x="3179128" y="932942"/>
            <a:ext cx="1603003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 dirty="0" err="1" smtClean="0">
                <a:solidFill>
                  <a:schemeClr val="accent3"/>
                </a:solidFill>
              </a:rPr>
              <a:t>Сучжоу</a:t>
            </a:r>
            <a:r>
              <a:rPr lang="ru-RU" sz="1600" dirty="0" smtClean="0">
                <a:solidFill>
                  <a:schemeClr val="accent3"/>
                </a:solidFill>
              </a:rPr>
              <a:t> (Китай) </a:t>
            </a:r>
            <a:endParaRPr lang="ru-RU" sz="1600" dirty="0">
              <a:solidFill>
                <a:schemeClr val="accent3"/>
              </a:solidFill>
            </a:endParaRPr>
          </a:p>
        </p:txBody>
      </p:sp>
      <p:grpSp>
        <p:nvGrpSpPr>
          <p:cNvPr id="293" name="Группа 292"/>
          <p:cNvGrpSpPr/>
          <p:nvPr/>
        </p:nvGrpSpPr>
        <p:grpSpPr>
          <a:xfrm>
            <a:off x="2583532" y="1004224"/>
            <a:ext cx="468000" cy="107838"/>
            <a:chOff x="2583532" y="1004224"/>
            <a:chExt cx="468000" cy="107838"/>
          </a:xfrm>
        </p:grpSpPr>
        <p:cxnSp>
          <p:nvCxnSpPr>
            <p:cNvPr id="294" name="Прямая со стрелкой 293"/>
            <p:cNvCxnSpPr/>
            <p:nvPr/>
          </p:nvCxnSpPr>
          <p:spPr>
            <a:xfrm>
              <a:off x="2583532" y="1004224"/>
              <a:ext cx="468000" cy="0"/>
            </a:xfrm>
            <a:prstGeom prst="straightConnector1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Прямая со стрелкой 294"/>
            <p:cNvCxnSpPr/>
            <p:nvPr/>
          </p:nvCxnSpPr>
          <p:spPr>
            <a:xfrm flipH="1">
              <a:off x="2583532" y="1112062"/>
              <a:ext cx="468000" cy="0"/>
            </a:xfrm>
            <a:prstGeom prst="straightConnector1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8" name="Группа 307"/>
          <p:cNvGrpSpPr/>
          <p:nvPr/>
        </p:nvGrpSpPr>
        <p:grpSpPr>
          <a:xfrm>
            <a:off x="699178" y="1621308"/>
            <a:ext cx="7926897" cy="2490710"/>
            <a:chOff x="699178" y="1621308"/>
            <a:chExt cx="7926897" cy="2490710"/>
          </a:xfrm>
        </p:grpSpPr>
        <p:grpSp>
          <p:nvGrpSpPr>
            <p:cNvPr id="309" name="Группа 308"/>
            <p:cNvGrpSpPr/>
            <p:nvPr/>
          </p:nvGrpSpPr>
          <p:grpSpPr>
            <a:xfrm>
              <a:off x="2525486" y="1621308"/>
              <a:ext cx="526242" cy="96169"/>
              <a:chOff x="2513196" y="1633598"/>
              <a:chExt cx="526242" cy="96169"/>
            </a:xfrm>
          </p:grpSpPr>
          <p:sp>
            <p:nvSpPr>
              <p:cNvPr id="385" name="Овал 384"/>
              <p:cNvSpPr>
                <a:spLocks noChangeAspect="1"/>
              </p:cNvSpPr>
              <p:nvPr/>
            </p:nvSpPr>
            <p:spPr>
              <a:xfrm>
                <a:off x="2513196" y="1704567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6" name="TextBox 385"/>
              <p:cNvSpPr txBox="1"/>
              <p:nvPr/>
            </p:nvSpPr>
            <p:spPr>
              <a:xfrm>
                <a:off x="2572964" y="1633598"/>
                <a:ext cx="466474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Архангельск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0" name="Группа 309"/>
            <p:cNvGrpSpPr/>
            <p:nvPr/>
          </p:nvGrpSpPr>
          <p:grpSpPr>
            <a:xfrm>
              <a:off x="3299777" y="2079503"/>
              <a:ext cx="346706" cy="108459"/>
              <a:chOff x="2513196" y="1621308"/>
              <a:chExt cx="346706" cy="108459"/>
            </a:xfrm>
          </p:grpSpPr>
          <p:sp>
            <p:nvSpPr>
              <p:cNvPr id="383" name="Овал 382"/>
              <p:cNvSpPr>
                <a:spLocks noChangeAspect="1"/>
              </p:cNvSpPr>
              <p:nvPr/>
            </p:nvSpPr>
            <p:spPr>
              <a:xfrm>
                <a:off x="2513196" y="1704567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4" name="TextBox 383"/>
              <p:cNvSpPr txBox="1"/>
              <p:nvPr/>
            </p:nvSpPr>
            <p:spPr>
              <a:xfrm>
                <a:off x="2572964" y="1621308"/>
                <a:ext cx="28693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Ижевск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1" name="Группа 310"/>
            <p:cNvGrpSpPr/>
            <p:nvPr/>
          </p:nvGrpSpPr>
          <p:grpSpPr>
            <a:xfrm>
              <a:off x="3711160" y="2129327"/>
              <a:ext cx="500913" cy="128123"/>
              <a:chOff x="2513196" y="1596728"/>
              <a:chExt cx="500913" cy="128123"/>
            </a:xfrm>
          </p:grpSpPr>
          <p:sp>
            <p:nvSpPr>
              <p:cNvPr id="381" name="Овал 380"/>
              <p:cNvSpPr>
                <a:spLocks noChangeAspect="1"/>
              </p:cNvSpPr>
              <p:nvPr/>
            </p:nvSpPr>
            <p:spPr>
              <a:xfrm>
                <a:off x="2513196" y="1699651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2" name="TextBox 381"/>
              <p:cNvSpPr txBox="1"/>
              <p:nvPr/>
            </p:nvSpPr>
            <p:spPr>
              <a:xfrm>
                <a:off x="2513972" y="1596728"/>
                <a:ext cx="500137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Екатеринбург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2" name="Группа 311"/>
            <p:cNvGrpSpPr/>
            <p:nvPr/>
          </p:nvGrpSpPr>
          <p:grpSpPr>
            <a:xfrm>
              <a:off x="5055608" y="2359157"/>
              <a:ext cx="488916" cy="146722"/>
              <a:chOff x="2572964" y="1566919"/>
              <a:chExt cx="488916" cy="146722"/>
            </a:xfrm>
          </p:grpSpPr>
          <p:sp>
            <p:nvSpPr>
              <p:cNvPr id="379" name="Овал 378"/>
              <p:cNvSpPr>
                <a:spLocks noChangeAspect="1"/>
              </p:cNvSpPr>
              <p:nvPr/>
            </p:nvSpPr>
            <p:spPr>
              <a:xfrm>
                <a:off x="2589394" y="1566919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0" name="TextBox 379"/>
              <p:cNvSpPr txBox="1"/>
              <p:nvPr/>
            </p:nvSpPr>
            <p:spPr>
              <a:xfrm>
                <a:off x="2572964" y="1621308"/>
                <a:ext cx="488916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Новосибирск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3" name="Группа 312"/>
            <p:cNvGrpSpPr/>
            <p:nvPr/>
          </p:nvGrpSpPr>
          <p:grpSpPr>
            <a:xfrm>
              <a:off x="5589654" y="2245852"/>
              <a:ext cx="449831" cy="137955"/>
              <a:chOff x="2562356" y="1621308"/>
              <a:chExt cx="449831" cy="137955"/>
            </a:xfrm>
          </p:grpSpPr>
          <p:sp>
            <p:nvSpPr>
              <p:cNvPr id="377" name="Овал 376"/>
              <p:cNvSpPr>
                <a:spLocks noChangeAspect="1"/>
              </p:cNvSpPr>
              <p:nvPr/>
            </p:nvSpPr>
            <p:spPr>
              <a:xfrm>
                <a:off x="2562356" y="1734063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8" name="TextBox 377"/>
              <p:cNvSpPr txBox="1"/>
              <p:nvPr/>
            </p:nvSpPr>
            <p:spPr>
              <a:xfrm>
                <a:off x="2572964" y="1621308"/>
                <a:ext cx="439223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Красноярск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4" name="Группа 313"/>
            <p:cNvGrpSpPr/>
            <p:nvPr/>
          </p:nvGrpSpPr>
          <p:grpSpPr>
            <a:xfrm>
              <a:off x="5694803" y="3183873"/>
              <a:ext cx="357607" cy="92333"/>
              <a:chOff x="2491074" y="1621308"/>
              <a:chExt cx="357607" cy="92333"/>
            </a:xfrm>
          </p:grpSpPr>
          <p:sp>
            <p:nvSpPr>
              <p:cNvPr id="375" name="Овал 374"/>
              <p:cNvSpPr>
                <a:spLocks noChangeAspect="1"/>
              </p:cNvSpPr>
              <p:nvPr/>
            </p:nvSpPr>
            <p:spPr>
              <a:xfrm>
                <a:off x="2491074" y="1672613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6" name="TextBox 375"/>
              <p:cNvSpPr txBox="1"/>
              <p:nvPr/>
            </p:nvSpPr>
            <p:spPr>
              <a:xfrm>
                <a:off x="2572964" y="1621308"/>
                <a:ext cx="275717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Урумчи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5" name="Группа 314"/>
            <p:cNvGrpSpPr/>
            <p:nvPr/>
          </p:nvGrpSpPr>
          <p:grpSpPr>
            <a:xfrm>
              <a:off x="5084638" y="3506963"/>
              <a:ext cx="373744" cy="92333"/>
              <a:chOff x="2562356" y="1690132"/>
              <a:chExt cx="373744" cy="92333"/>
            </a:xfrm>
          </p:grpSpPr>
          <p:sp>
            <p:nvSpPr>
              <p:cNvPr id="373" name="Овал 372"/>
              <p:cNvSpPr>
                <a:spLocks noChangeAspect="1"/>
              </p:cNvSpPr>
              <p:nvPr/>
            </p:nvSpPr>
            <p:spPr>
              <a:xfrm>
                <a:off x="2562356" y="1738979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4" name="TextBox 373"/>
              <p:cNvSpPr txBox="1"/>
              <p:nvPr/>
            </p:nvSpPr>
            <p:spPr>
              <a:xfrm>
                <a:off x="2649162" y="1690132"/>
                <a:ext cx="28693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Кашгар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6" name="Группа 315"/>
            <p:cNvGrpSpPr/>
            <p:nvPr/>
          </p:nvGrpSpPr>
          <p:grpSpPr>
            <a:xfrm>
              <a:off x="2870482" y="2171836"/>
              <a:ext cx="352661" cy="221527"/>
              <a:chOff x="2572964" y="1621308"/>
              <a:chExt cx="352661" cy="221527"/>
            </a:xfrm>
          </p:grpSpPr>
          <p:sp>
            <p:nvSpPr>
              <p:cNvPr id="371" name="Овал 370"/>
              <p:cNvSpPr>
                <a:spLocks noChangeAspect="1"/>
              </p:cNvSpPr>
              <p:nvPr/>
            </p:nvSpPr>
            <p:spPr>
              <a:xfrm>
                <a:off x="2584478" y="1817635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2" name="TextBox 371"/>
              <p:cNvSpPr txBox="1"/>
              <p:nvPr/>
            </p:nvSpPr>
            <p:spPr>
              <a:xfrm>
                <a:off x="2572964" y="1621308"/>
                <a:ext cx="352661" cy="1846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Нижний</a:t>
                </a:r>
                <a:br>
                  <a:rPr lang="ru-RU" sz="600" dirty="0" smtClean="0">
                    <a:solidFill>
                      <a:schemeClr val="accent4"/>
                    </a:solidFill>
                  </a:rPr>
                </a:br>
                <a:r>
                  <a:rPr lang="ru-RU" sz="600" dirty="0" smtClean="0">
                    <a:solidFill>
                      <a:schemeClr val="accent4"/>
                    </a:solidFill>
                  </a:rPr>
                  <a:t>Новгород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7" name="Группа 316"/>
            <p:cNvGrpSpPr/>
            <p:nvPr/>
          </p:nvGrpSpPr>
          <p:grpSpPr>
            <a:xfrm>
              <a:off x="2416458" y="2172904"/>
              <a:ext cx="376706" cy="176443"/>
              <a:chOff x="2416458" y="2172904"/>
              <a:chExt cx="376706" cy="176443"/>
            </a:xfrm>
          </p:grpSpPr>
          <p:sp>
            <p:nvSpPr>
              <p:cNvPr id="369" name="Прямоугольник 368"/>
              <p:cNvSpPr/>
              <p:nvPr/>
            </p:nvSpPr>
            <p:spPr>
              <a:xfrm>
                <a:off x="2416458" y="2226236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70" name="TextBox 369"/>
              <p:cNvSpPr txBox="1"/>
              <p:nvPr/>
            </p:nvSpPr>
            <p:spPr>
              <a:xfrm>
                <a:off x="2507829" y="2172904"/>
                <a:ext cx="285335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Москва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18" name="Группа 317"/>
            <p:cNvGrpSpPr/>
            <p:nvPr/>
          </p:nvGrpSpPr>
          <p:grpSpPr>
            <a:xfrm>
              <a:off x="1915980" y="2672427"/>
              <a:ext cx="277319" cy="123111"/>
              <a:chOff x="2507829" y="2167346"/>
              <a:chExt cx="277319" cy="123111"/>
            </a:xfrm>
          </p:grpSpPr>
          <p:sp>
            <p:nvSpPr>
              <p:cNvPr id="367" name="Прямоугольник 366"/>
              <p:cNvSpPr/>
              <p:nvPr/>
            </p:nvSpPr>
            <p:spPr>
              <a:xfrm>
                <a:off x="2693777" y="2167346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8" name="TextBox 367"/>
              <p:cNvSpPr txBox="1"/>
              <p:nvPr/>
            </p:nvSpPr>
            <p:spPr>
              <a:xfrm>
                <a:off x="2507829" y="2172904"/>
                <a:ext cx="18594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Киев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19" name="Группа 318"/>
            <p:cNvGrpSpPr/>
            <p:nvPr/>
          </p:nvGrpSpPr>
          <p:grpSpPr>
            <a:xfrm>
              <a:off x="1878919" y="2299772"/>
              <a:ext cx="278493" cy="181359"/>
              <a:chOff x="2472992" y="2172904"/>
              <a:chExt cx="278493" cy="181359"/>
            </a:xfrm>
          </p:grpSpPr>
          <p:sp>
            <p:nvSpPr>
              <p:cNvPr id="365" name="Прямоугольник 364"/>
              <p:cNvSpPr/>
              <p:nvPr/>
            </p:nvSpPr>
            <p:spPr>
              <a:xfrm>
                <a:off x="2472992" y="2231152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6" name="TextBox 365"/>
              <p:cNvSpPr txBox="1"/>
              <p:nvPr/>
            </p:nvSpPr>
            <p:spPr>
              <a:xfrm>
                <a:off x="2507829" y="2172904"/>
                <a:ext cx="243656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Минск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20" name="Группа 319"/>
            <p:cNvGrpSpPr/>
            <p:nvPr/>
          </p:nvGrpSpPr>
          <p:grpSpPr>
            <a:xfrm>
              <a:off x="1580867" y="1881466"/>
              <a:ext cx="394339" cy="196937"/>
              <a:chOff x="2507829" y="2158156"/>
              <a:chExt cx="394339" cy="196937"/>
            </a:xfrm>
          </p:grpSpPr>
          <p:sp>
            <p:nvSpPr>
              <p:cNvPr id="363" name="Прямоугольник 362"/>
              <p:cNvSpPr/>
              <p:nvPr/>
            </p:nvSpPr>
            <p:spPr>
              <a:xfrm>
                <a:off x="2630833" y="2231982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4" name="TextBox 363"/>
              <p:cNvSpPr txBox="1"/>
              <p:nvPr/>
            </p:nvSpPr>
            <p:spPr>
              <a:xfrm>
                <a:off x="2507829" y="2158156"/>
                <a:ext cx="394339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Хельсинки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21" name="Группа 320"/>
            <p:cNvGrpSpPr/>
            <p:nvPr/>
          </p:nvGrpSpPr>
          <p:grpSpPr>
            <a:xfrm>
              <a:off x="2323071" y="3438610"/>
              <a:ext cx="389317" cy="129741"/>
              <a:chOff x="2389420" y="2172904"/>
              <a:chExt cx="389317" cy="129741"/>
            </a:xfrm>
          </p:grpSpPr>
          <p:sp>
            <p:nvSpPr>
              <p:cNvPr id="361" name="Прямоугольник 360"/>
              <p:cNvSpPr/>
              <p:nvPr/>
            </p:nvSpPr>
            <p:spPr>
              <a:xfrm>
                <a:off x="2389420" y="2179534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2" name="TextBox 361"/>
              <p:cNvSpPr txBox="1"/>
              <p:nvPr/>
            </p:nvSpPr>
            <p:spPr>
              <a:xfrm>
                <a:off x="2507829" y="2172904"/>
                <a:ext cx="27090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Анкара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22" name="Группа 321"/>
            <p:cNvGrpSpPr/>
            <p:nvPr/>
          </p:nvGrpSpPr>
          <p:grpSpPr>
            <a:xfrm>
              <a:off x="6665188" y="2841493"/>
              <a:ext cx="520655" cy="173985"/>
              <a:chOff x="2431206" y="2172904"/>
              <a:chExt cx="520655" cy="173985"/>
            </a:xfrm>
          </p:grpSpPr>
          <p:sp>
            <p:nvSpPr>
              <p:cNvPr id="359" name="Прямоугольник 358"/>
              <p:cNvSpPr/>
              <p:nvPr/>
            </p:nvSpPr>
            <p:spPr>
              <a:xfrm>
                <a:off x="2431206" y="2223778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0" name="TextBox 359"/>
              <p:cNvSpPr txBox="1"/>
              <p:nvPr/>
            </p:nvSpPr>
            <p:spPr>
              <a:xfrm>
                <a:off x="2507829" y="2172904"/>
                <a:ext cx="444032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Улан-Батор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23" name="Группа 322"/>
            <p:cNvGrpSpPr/>
            <p:nvPr/>
          </p:nvGrpSpPr>
          <p:grpSpPr>
            <a:xfrm>
              <a:off x="7142476" y="3556246"/>
              <a:ext cx="229230" cy="216532"/>
              <a:chOff x="2507829" y="2048705"/>
              <a:chExt cx="229230" cy="216532"/>
            </a:xfrm>
          </p:grpSpPr>
          <p:sp>
            <p:nvSpPr>
              <p:cNvPr id="357" name="Прямоугольник 356"/>
              <p:cNvSpPr/>
              <p:nvPr/>
            </p:nvSpPr>
            <p:spPr>
              <a:xfrm>
                <a:off x="2546606" y="2048705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58" name="TextBox 357"/>
              <p:cNvSpPr txBox="1"/>
              <p:nvPr/>
            </p:nvSpPr>
            <p:spPr>
              <a:xfrm>
                <a:off x="2507829" y="2172904"/>
                <a:ext cx="229230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Пекин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324" name="TextBox 323"/>
            <p:cNvSpPr txBox="1"/>
            <p:nvPr/>
          </p:nvSpPr>
          <p:spPr>
            <a:xfrm>
              <a:off x="6393247" y="3872986"/>
              <a:ext cx="288541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b="1" dirty="0" smtClean="0">
                  <a:solidFill>
                    <a:schemeClr val="accent1"/>
                  </a:solidFill>
                </a:rPr>
                <a:t>КИТАЙ</a:t>
              </a:r>
              <a:endParaRPr lang="ru-RU" sz="600" b="1" dirty="0">
                <a:solidFill>
                  <a:schemeClr val="accent1"/>
                </a:solidFill>
              </a:endParaRPr>
            </a:p>
          </p:txBody>
        </p:sp>
        <p:sp>
          <p:nvSpPr>
            <p:cNvPr id="325" name="TextBox 324"/>
            <p:cNvSpPr txBox="1"/>
            <p:nvPr/>
          </p:nvSpPr>
          <p:spPr>
            <a:xfrm>
              <a:off x="6393247" y="3036050"/>
              <a:ext cx="403957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МОНГОЛИЯ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26" name="TextBox 325"/>
            <p:cNvSpPr txBox="1"/>
            <p:nvPr/>
          </p:nvSpPr>
          <p:spPr>
            <a:xfrm>
              <a:off x="4246100" y="2957499"/>
              <a:ext cx="416781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КАЗАХСТАН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27" name="TextBox 326"/>
            <p:cNvSpPr txBox="1"/>
            <p:nvPr/>
          </p:nvSpPr>
          <p:spPr>
            <a:xfrm>
              <a:off x="2368367" y="3603497"/>
              <a:ext cx="282129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ТУРЦИЯ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28" name="TextBox 327"/>
            <p:cNvSpPr txBox="1"/>
            <p:nvPr/>
          </p:nvSpPr>
          <p:spPr>
            <a:xfrm>
              <a:off x="1634529" y="3038097"/>
              <a:ext cx="378309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РУМЫНИЯ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29" name="TextBox 328"/>
            <p:cNvSpPr txBox="1"/>
            <p:nvPr/>
          </p:nvSpPr>
          <p:spPr>
            <a:xfrm>
              <a:off x="2158704" y="2845797"/>
              <a:ext cx="338234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УКРАИНА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30" name="TextBox 329"/>
            <p:cNvSpPr txBox="1"/>
            <p:nvPr/>
          </p:nvSpPr>
          <p:spPr>
            <a:xfrm>
              <a:off x="699178" y="2681163"/>
              <a:ext cx="389530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ГЕРМАНИЯ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31" name="TextBox 330"/>
            <p:cNvSpPr txBox="1"/>
            <p:nvPr/>
          </p:nvSpPr>
          <p:spPr>
            <a:xfrm>
              <a:off x="1598816" y="1784344"/>
              <a:ext cx="472886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ФИНЛЯНДИЯ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grpSp>
          <p:nvGrpSpPr>
            <p:cNvPr id="332" name="Группа 331"/>
            <p:cNvGrpSpPr/>
            <p:nvPr/>
          </p:nvGrpSpPr>
          <p:grpSpPr>
            <a:xfrm>
              <a:off x="2033126" y="1893661"/>
              <a:ext cx="703427" cy="140413"/>
              <a:chOff x="2510738" y="1621308"/>
              <a:chExt cx="703427" cy="140413"/>
            </a:xfrm>
          </p:grpSpPr>
          <p:sp>
            <p:nvSpPr>
              <p:cNvPr id="355" name="Овал 354"/>
              <p:cNvSpPr>
                <a:spLocks noChangeAspect="1"/>
              </p:cNvSpPr>
              <p:nvPr/>
            </p:nvSpPr>
            <p:spPr>
              <a:xfrm>
                <a:off x="2510738" y="1736521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6" name="TextBox 355"/>
              <p:cNvSpPr txBox="1"/>
              <p:nvPr/>
            </p:nvSpPr>
            <p:spPr>
              <a:xfrm>
                <a:off x="2572964" y="1621308"/>
                <a:ext cx="641201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Санкт-Петербург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sp>
          <p:nvSpPr>
            <p:cNvPr id="333" name="TextBox 332"/>
            <p:cNvSpPr txBox="1"/>
            <p:nvPr/>
          </p:nvSpPr>
          <p:spPr>
            <a:xfrm>
              <a:off x="1771859" y="2476079"/>
              <a:ext cx="379912" cy="6155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400" b="1" dirty="0" smtClean="0">
                  <a:solidFill>
                    <a:schemeClr val="accent1"/>
                  </a:solidFill>
                </a:rPr>
                <a:t>БЕЛОРУССИЯ</a:t>
              </a:r>
              <a:endParaRPr lang="ru-RU" sz="400" b="1" dirty="0">
                <a:solidFill>
                  <a:schemeClr val="accent1"/>
                </a:solidFill>
              </a:endParaRPr>
            </a:p>
          </p:txBody>
        </p:sp>
        <p:sp>
          <p:nvSpPr>
            <p:cNvPr id="334" name="TextBox 333"/>
            <p:cNvSpPr txBox="1"/>
            <p:nvPr/>
          </p:nvSpPr>
          <p:spPr>
            <a:xfrm>
              <a:off x="1332978" y="1824185"/>
              <a:ext cx="200375" cy="16158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350" dirty="0" smtClean="0">
                  <a:solidFill>
                    <a:schemeClr val="accent2"/>
                  </a:solidFill>
                </a:rPr>
                <a:t>Бот-</a:t>
              </a:r>
              <a:br>
                <a:rPr lang="ru-RU" sz="350" dirty="0" smtClean="0">
                  <a:solidFill>
                    <a:schemeClr val="accent2"/>
                  </a:solidFill>
                </a:rPr>
              </a:br>
              <a:r>
                <a:rPr lang="ru-RU" sz="350" dirty="0" err="1" smtClean="0">
                  <a:solidFill>
                    <a:schemeClr val="accent2"/>
                  </a:solidFill>
                </a:rPr>
                <a:t>нический</a:t>
              </a:r>
              <a:r>
                <a:rPr lang="ru-RU" sz="350" dirty="0" smtClean="0">
                  <a:solidFill>
                    <a:schemeClr val="accent2"/>
                  </a:solidFill>
                </a:rPr>
                <a:t/>
              </a:r>
              <a:br>
                <a:rPr lang="ru-RU" sz="350" dirty="0" smtClean="0">
                  <a:solidFill>
                    <a:schemeClr val="accent2"/>
                  </a:solidFill>
                </a:rPr>
              </a:br>
              <a:r>
                <a:rPr lang="ru-RU" sz="350" dirty="0" smtClean="0">
                  <a:solidFill>
                    <a:schemeClr val="accent2"/>
                  </a:solidFill>
                </a:rPr>
                <a:t>залив</a:t>
              </a:r>
              <a:endParaRPr lang="ru-RU" sz="350" dirty="0">
                <a:solidFill>
                  <a:schemeClr val="accent2"/>
                </a:solidFill>
              </a:endParaRPr>
            </a:p>
          </p:txBody>
        </p:sp>
        <p:sp>
          <p:nvSpPr>
            <p:cNvPr id="335" name="TextBox 334"/>
            <p:cNvSpPr txBox="1"/>
            <p:nvPr/>
          </p:nvSpPr>
          <p:spPr>
            <a:xfrm>
              <a:off x="1410763" y="2086897"/>
              <a:ext cx="251671" cy="107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350" dirty="0" smtClean="0">
                  <a:solidFill>
                    <a:schemeClr val="accent2"/>
                  </a:solidFill>
                </a:rPr>
                <a:t>Балтийское</a:t>
              </a:r>
              <a:br>
                <a:rPr lang="ru-RU" sz="350" dirty="0" smtClean="0">
                  <a:solidFill>
                    <a:schemeClr val="accent2"/>
                  </a:solidFill>
                </a:rPr>
              </a:br>
              <a:r>
                <a:rPr lang="ru-RU" sz="350" dirty="0" smtClean="0">
                  <a:solidFill>
                    <a:schemeClr val="accent2"/>
                  </a:solidFill>
                </a:rPr>
                <a:t>море</a:t>
              </a:r>
              <a:endParaRPr lang="ru-RU" sz="350" dirty="0">
                <a:solidFill>
                  <a:schemeClr val="accent2"/>
                </a:solidFill>
              </a:endParaRPr>
            </a:p>
          </p:txBody>
        </p:sp>
        <p:sp>
          <p:nvSpPr>
            <p:cNvPr id="336" name="TextBox 335"/>
            <p:cNvSpPr txBox="1"/>
            <p:nvPr/>
          </p:nvSpPr>
          <p:spPr>
            <a:xfrm>
              <a:off x="2296792" y="3220207"/>
              <a:ext cx="181140" cy="1231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400" dirty="0" smtClean="0">
                  <a:solidFill>
                    <a:schemeClr val="accent2"/>
                  </a:solidFill>
                </a:rPr>
                <a:t>Черное</a:t>
              </a:r>
              <a:br>
                <a:rPr lang="ru-RU" sz="400" dirty="0" smtClean="0">
                  <a:solidFill>
                    <a:schemeClr val="accent2"/>
                  </a:solidFill>
                </a:rPr>
              </a:br>
              <a:r>
                <a:rPr lang="ru-RU" sz="400" dirty="0" smtClean="0">
                  <a:solidFill>
                    <a:schemeClr val="accent2"/>
                  </a:solidFill>
                </a:rPr>
                <a:t>море</a:t>
              </a:r>
              <a:endParaRPr lang="ru-RU" sz="400" dirty="0">
                <a:solidFill>
                  <a:schemeClr val="accent2"/>
                </a:solidFill>
              </a:endParaRPr>
            </a:p>
          </p:txBody>
        </p:sp>
        <p:sp>
          <p:nvSpPr>
            <p:cNvPr id="337" name="TextBox 336"/>
            <p:cNvSpPr txBox="1"/>
            <p:nvPr/>
          </p:nvSpPr>
          <p:spPr>
            <a:xfrm>
              <a:off x="1324348" y="3816781"/>
              <a:ext cx="328615" cy="1231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400" dirty="0" smtClean="0">
                  <a:solidFill>
                    <a:schemeClr val="accent2"/>
                  </a:solidFill>
                </a:rPr>
                <a:t>Средиземное</a:t>
              </a:r>
              <a:br>
                <a:rPr lang="ru-RU" sz="400" dirty="0" smtClean="0">
                  <a:solidFill>
                    <a:schemeClr val="accent2"/>
                  </a:solidFill>
                </a:rPr>
              </a:br>
              <a:r>
                <a:rPr lang="ru-RU" sz="400" dirty="0" smtClean="0">
                  <a:solidFill>
                    <a:schemeClr val="accent2"/>
                  </a:solidFill>
                </a:rPr>
                <a:t>море</a:t>
              </a:r>
              <a:endParaRPr lang="ru-RU" sz="400" dirty="0">
                <a:solidFill>
                  <a:schemeClr val="accent2"/>
                </a:solidFill>
              </a:endParaRPr>
            </a:p>
          </p:txBody>
        </p:sp>
        <p:sp>
          <p:nvSpPr>
            <p:cNvPr id="338" name="TextBox 337"/>
            <p:cNvSpPr txBox="1"/>
            <p:nvPr/>
          </p:nvSpPr>
          <p:spPr>
            <a:xfrm>
              <a:off x="3437854" y="3492913"/>
              <a:ext cx="200376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400" dirty="0" err="1" smtClean="0">
                  <a:solidFill>
                    <a:schemeClr val="accent2"/>
                  </a:solidFill>
                </a:rPr>
                <a:t>Кас</a:t>
              </a:r>
              <a:r>
                <a:rPr lang="ru-RU" sz="400" dirty="0" smtClean="0">
                  <a:solidFill>
                    <a:schemeClr val="accent2"/>
                  </a:solidFill>
                </a:rPr>
                <a:t>-</a:t>
              </a:r>
              <a:br>
                <a:rPr lang="ru-RU" sz="400" dirty="0" smtClean="0">
                  <a:solidFill>
                    <a:schemeClr val="accent2"/>
                  </a:solidFill>
                </a:rPr>
              </a:br>
              <a:r>
                <a:rPr lang="ru-RU" sz="400" dirty="0" err="1" smtClean="0">
                  <a:solidFill>
                    <a:schemeClr val="accent2"/>
                  </a:solidFill>
                </a:rPr>
                <a:t>пийское</a:t>
              </a:r>
              <a:r>
                <a:rPr lang="ru-RU" sz="400" dirty="0" smtClean="0">
                  <a:solidFill>
                    <a:schemeClr val="accent2"/>
                  </a:solidFill>
                </a:rPr>
                <a:t/>
              </a:r>
              <a:br>
                <a:rPr lang="ru-RU" sz="400" dirty="0" smtClean="0">
                  <a:solidFill>
                    <a:schemeClr val="accent2"/>
                  </a:solidFill>
                </a:rPr>
              </a:br>
              <a:r>
                <a:rPr lang="ru-RU" sz="400" dirty="0" smtClean="0">
                  <a:solidFill>
                    <a:schemeClr val="accent2"/>
                  </a:solidFill>
                </a:rPr>
                <a:t>море</a:t>
              </a:r>
              <a:endParaRPr lang="ru-RU" sz="400" dirty="0">
                <a:solidFill>
                  <a:schemeClr val="accent2"/>
                </a:solidFill>
              </a:endParaRPr>
            </a:p>
          </p:txBody>
        </p:sp>
        <p:sp>
          <p:nvSpPr>
            <p:cNvPr id="339" name="TextBox 338"/>
            <p:cNvSpPr txBox="1"/>
            <p:nvPr/>
          </p:nvSpPr>
          <p:spPr>
            <a:xfrm>
              <a:off x="5376960" y="1861288"/>
              <a:ext cx="343043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b="1" dirty="0" smtClean="0">
                  <a:solidFill>
                    <a:schemeClr val="accent1"/>
                  </a:solidFill>
                </a:rPr>
                <a:t>РОССИЯ</a:t>
              </a:r>
              <a:endParaRPr lang="ru-RU" sz="600" b="1" dirty="0">
                <a:solidFill>
                  <a:schemeClr val="accent1"/>
                </a:solidFill>
              </a:endParaRPr>
            </a:p>
          </p:txBody>
        </p:sp>
        <p:grpSp>
          <p:nvGrpSpPr>
            <p:cNvPr id="340" name="Группа 339"/>
            <p:cNvGrpSpPr/>
            <p:nvPr/>
          </p:nvGrpSpPr>
          <p:grpSpPr>
            <a:xfrm>
              <a:off x="6299073" y="2474356"/>
              <a:ext cx="322660" cy="133039"/>
              <a:chOff x="2550066" y="1621308"/>
              <a:chExt cx="322660" cy="133039"/>
            </a:xfrm>
          </p:grpSpPr>
          <p:sp>
            <p:nvSpPr>
              <p:cNvPr id="353" name="Овал 352"/>
              <p:cNvSpPr>
                <a:spLocks noChangeAspect="1"/>
              </p:cNvSpPr>
              <p:nvPr/>
            </p:nvSpPr>
            <p:spPr>
              <a:xfrm>
                <a:off x="2550066" y="1729147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4" name="TextBox 353"/>
              <p:cNvSpPr txBox="1"/>
              <p:nvPr/>
            </p:nvSpPr>
            <p:spPr>
              <a:xfrm>
                <a:off x="2572964" y="1621308"/>
                <a:ext cx="299762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Иркутск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41" name="Группа 340"/>
            <p:cNvGrpSpPr/>
            <p:nvPr/>
          </p:nvGrpSpPr>
          <p:grpSpPr>
            <a:xfrm>
              <a:off x="6867928" y="2540875"/>
              <a:ext cx="269628" cy="92333"/>
              <a:chOff x="2481270" y="1621308"/>
              <a:chExt cx="269628" cy="92333"/>
            </a:xfrm>
          </p:grpSpPr>
          <p:sp>
            <p:nvSpPr>
              <p:cNvPr id="351" name="Овал 350"/>
              <p:cNvSpPr>
                <a:spLocks noChangeAspect="1"/>
              </p:cNvSpPr>
              <p:nvPr/>
            </p:nvSpPr>
            <p:spPr>
              <a:xfrm>
                <a:off x="2481270" y="1667474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2" name="TextBox 351"/>
              <p:cNvSpPr txBox="1"/>
              <p:nvPr/>
            </p:nvSpPr>
            <p:spPr>
              <a:xfrm>
                <a:off x="2572964" y="1621308"/>
                <a:ext cx="177934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Чита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42" name="Группа 341"/>
            <p:cNvGrpSpPr/>
            <p:nvPr/>
          </p:nvGrpSpPr>
          <p:grpSpPr>
            <a:xfrm>
              <a:off x="7956710" y="3265294"/>
              <a:ext cx="328296" cy="135274"/>
              <a:chOff x="2547636" y="1621308"/>
              <a:chExt cx="328296" cy="135274"/>
            </a:xfrm>
          </p:grpSpPr>
          <p:sp>
            <p:nvSpPr>
              <p:cNvPr id="349" name="Овал 348"/>
              <p:cNvSpPr>
                <a:spLocks noChangeAspect="1"/>
              </p:cNvSpPr>
              <p:nvPr/>
            </p:nvSpPr>
            <p:spPr>
              <a:xfrm>
                <a:off x="2547636" y="1731382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0" name="TextBox 349"/>
              <p:cNvSpPr txBox="1"/>
              <p:nvPr/>
            </p:nvSpPr>
            <p:spPr>
              <a:xfrm>
                <a:off x="2572964" y="1621308"/>
                <a:ext cx="30296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err="1" smtClean="0">
                    <a:solidFill>
                      <a:schemeClr val="accent4"/>
                    </a:solidFill>
                  </a:rPr>
                  <a:t>Шеньян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43" name="Группа 342"/>
            <p:cNvGrpSpPr/>
            <p:nvPr/>
          </p:nvGrpSpPr>
          <p:grpSpPr>
            <a:xfrm>
              <a:off x="7906580" y="3555875"/>
              <a:ext cx="269304" cy="124823"/>
              <a:chOff x="2572964" y="1588818"/>
              <a:chExt cx="269304" cy="124823"/>
            </a:xfrm>
          </p:grpSpPr>
          <p:sp>
            <p:nvSpPr>
              <p:cNvPr id="347" name="Овал 346"/>
              <p:cNvSpPr>
                <a:spLocks noChangeAspect="1"/>
              </p:cNvSpPr>
              <p:nvPr/>
            </p:nvSpPr>
            <p:spPr>
              <a:xfrm>
                <a:off x="2594338" y="1588818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48" name="TextBox 347"/>
              <p:cNvSpPr txBox="1"/>
              <p:nvPr/>
            </p:nvSpPr>
            <p:spPr>
              <a:xfrm>
                <a:off x="2572964" y="1621308"/>
                <a:ext cx="269304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Далянь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sp>
          <p:nvSpPr>
            <p:cNvPr id="344" name="TextBox 343"/>
            <p:cNvSpPr txBox="1"/>
            <p:nvPr/>
          </p:nvSpPr>
          <p:spPr>
            <a:xfrm>
              <a:off x="8384021" y="3958130"/>
              <a:ext cx="24205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500" dirty="0" smtClean="0">
                  <a:solidFill>
                    <a:schemeClr val="accent2"/>
                  </a:solidFill>
                </a:rPr>
                <a:t>Желтое</a:t>
              </a:r>
              <a:br>
                <a:rPr lang="ru-RU" sz="500" dirty="0" smtClean="0">
                  <a:solidFill>
                    <a:schemeClr val="accent2"/>
                  </a:solidFill>
                </a:rPr>
              </a:br>
              <a:r>
                <a:rPr lang="ru-RU" sz="500" dirty="0" smtClean="0">
                  <a:solidFill>
                    <a:schemeClr val="accent2"/>
                  </a:solidFill>
                </a:rPr>
                <a:t>море</a:t>
              </a:r>
              <a:endParaRPr lang="ru-RU" sz="500" dirty="0">
                <a:solidFill>
                  <a:schemeClr val="accent2"/>
                </a:solidFill>
              </a:endParaRPr>
            </a:p>
          </p:txBody>
        </p:sp>
        <p:sp>
          <p:nvSpPr>
            <p:cNvPr id="345" name="TextBox 344"/>
            <p:cNvSpPr txBox="1"/>
            <p:nvPr/>
          </p:nvSpPr>
          <p:spPr>
            <a:xfrm>
              <a:off x="1333572" y="2629004"/>
              <a:ext cx="378309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b="1" dirty="0" smtClean="0">
                  <a:solidFill>
                    <a:schemeClr val="accent1"/>
                  </a:solidFill>
                </a:rPr>
                <a:t>ПОЛЬША</a:t>
              </a:r>
              <a:endParaRPr lang="ru-RU" sz="600" b="1" dirty="0">
                <a:solidFill>
                  <a:schemeClr val="accent1"/>
                </a:solidFill>
              </a:endParaRPr>
            </a:p>
          </p:txBody>
        </p:sp>
        <p:sp>
          <p:nvSpPr>
            <p:cNvPr id="346" name="TextBox 345"/>
            <p:cNvSpPr txBox="1"/>
            <p:nvPr/>
          </p:nvSpPr>
          <p:spPr>
            <a:xfrm>
              <a:off x="1345225" y="2845797"/>
              <a:ext cx="309380" cy="6155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400" b="1" dirty="0" smtClean="0">
                  <a:solidFill>
                    <a:schemeClr val="accent5"/>
                  </a:solidFill>
                </a:rPr>
                <a:t>СЛОВАКИЯ</a:t>
              </a:r>
              <a:endParaRPr lang="ru-RU" sz="400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236" name="Группа 235"/>
          <p:cNvGrpSpPr/>
          <p:nvPr/>
        </p:nvGrpSpPr>
        <p:grpSpPr>
          <a:xfrm>
            <a:off x="939694" y="2411588"/>
            <a:ext cx="7371465" cy="1794995"/>
            <a:chOff x="939694" y="2411588"/>
            <a:chExt cx="7371465" cy="1794995"/>
          </a:xfrm>
        </p:grpSpPr>
        <p:grpSp>
          <p:nvGrpSpPr>
            <p:cNvPr id="237" name="Группа 236"/>
            <p:cNvGrpSpPr/>
            <p:nvPr/>
          </p:nvGrpSpPr>
          <p:grpSpPr>
            <a:xfrm>
              <a:off x="7953098" y="3985520"/>
              <a:ext cx="358061" cy="221063"/>
              <a:chOff x="7953098" y="3985520"/>
              <a:chExt cx="358061" cy="221063"/>
            </a:xfrm>
          </p:grpSpPr>
          <p:sp>
            <p:nvSpPr>
              <p:cNvPr id="250" name="TextBox 249"/>
              <p:cNvSpPr txBox="1"/>
              <p:nvPr/>
            </p:nvSpPr>
            <p:spPr>
              <a:xfrm>
                <a:off x="7953098" y="3985520"/>
                <a:ext cx="358061" cy="127695"/>
              </a:xfrm>
              <a:prstGeom prst="roundRect">
                <a:avLst/>
              </a:prstGeom>
              <a:solidFill>
                <a:schemeClr val="accent1"/>
              </a:solidFill>
            </p:spPr>
            <p:txBody>
              <a:bodyPr wrap="none" lIns="7200" tIns="0" rIns="7200" bIns="0" rtlCol="0">
                <a:spAutoFit/>
              </a:bodyPr>
              <a:lstStyle/>
              <a:p>
                <a:r>
                  <a:rPr lang="ru-RU" sz="750" dirty="0" err="1" smtClean="0">
                    <a:solidFill>
                      <a:schemeClr val="accent3"/>
                    </a:solidFill>
                  </a:rPr>
                  <a:t>Сучжоу</a:t>
                </a:r>
                <a:endParaRPr lang="ru-RU" sz="75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251" name="Овал 250"/>
              <p:cNvSpPr>
                <a:spLocks noChangeAspect="1"/>
              </p:cNvSpPr>
              <p:nvPr/>
            </p:nvSpPr>
            <p:spPr>
              <a:xfrm>
                <a:off x="7991966" y="4170583"/>
                <a:ext cx="36000" cy="36000"/>
              </a:xfrm>
              <a:prstGeom prst="ellipse">
                <a:avLst/>
              </a:prstGeom>
              <a:solidFill>
                <a:schemeClr val="accent3"/>
              </a:solidFill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38" name="Группа 237"/>
            <p:cNvGrpSpPr/>
            <p:nvPr/>
          </p:nvGrpSpPr>
          <p:grpSpPr>
            <a:xfrm>
              <a:off x="7279998" y="2645886"/>
              <a:ext cx="742619" cy="153058"/>
              <a:chOff x="7279998" y="2645886"/>
              <a:chExt cx="742619" cy="153058"/>
            </a:xfrm>
          </p:grpSpPr>
          <p:sp>
            <p:nvSpPr>
              <p:cNvPr id="248" name="TextBox 247"/>
              <p:cNvSpPr txBox="1"/>
              <p:nvPr/>
            </p:nvSpPr>
            <p:spPr>
              <a:xfrm>
                <a:off x="7399944" y="2645886"/>
                <a:ext cx="622673" cy="127695"/>
              </a:xfrm>
              <a:prstGeom prst="roundRect">
                <a:avLst/>
              </a:prstGeom>
              <a:solidFill>
                <a:schemeClr val="accent1"/>
              </a:solidFill>
            </p:spPr>
            <p:txBody>
              <a:bodyPr wrap="none" lIns="7200" tIns="0" rIns="7200" bIns="0" rtlCol="0">
                <a:spAutoFit/>
              </a:bodyPr>
              <a:lstStyle/>
              <a:p>
                <a:r>
                  <a:rPr lang="ru-RU" sz="750" dirty="0" smtClean="0">
                    <a:solidFill>
                      <a:schemeClr val="accent3"/>
                    </a:solidFill>
                  </a:rPr>
                  <a:t>Забайкальск</a:t>
                </a:r>
                <a:endParaRPr lang="ru-RU" sz="75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249" name="Овал 248"/>
              <p:cNvSpPr>
                <a:spLocks noChangeAspect="1"/>
              </p:cNvSpPr>
              <p:nvPr/>
            </p:nvSpPr>
            <p:spPr>
              <a:xfrm>
                <a:off x="7279998" y="2762944"/>
                <a:ext cx="36000" cy="36000"/>
              </a:xfrm>
              <a:prstGeom prst="ellipse">
                <a:avLst/>
              </a:prstGeom>
              <a:solidFill>
                <a:schemeClr val="accent3"/>
              </a:solidFill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39" name="Группа 238"/>
            <p:cNvGrpSpPr/>
            <p:nvPr/>
          </p:nvGrpSpPr>
          <p:grpSpPr>
            <a:xfrm>
              <a:off x="2240831" y="2430247"/>
              <a:ext cx="465654" cy="142284"/>
              <a:chOff x="2240831" y="2430247"/>
              <a:chExt cx="465654" cy="142284"/>
            </a:xfrm>
          </p:grpSpPr>
          <p:sp>
            <p:nvSpPr>
              <p:cNvPr id="246" name="TextBox 245"/>
              <p:cNvSpPr txBox="1"/>
              <p:nvPr/>
            </p:nvSpPr>
            <p:spPr>
              <a:xfrm>
                <a:off x="2287392" y="2444836"/>
                <a:ext cx="419093" cy="127695"/>
              </a:xfrm>
              <a:prstGeom prst="roundRect">
                <a:avLst/>
              </a:prstGeom>
              <a:solidFill>
                <a:schemeClr val="accent1"/>
              </a:solidFill>
            </p:spPr>
            <p:txBody>
              <a:bodyPr wrap="none" lIns="7200" tIns="0" rIns="7200" bIns="0" rtlCol="0">
                <a:spAutoFit/>
              </a:bodyPr>
              <a:lstStyle/>
              <a:p>
                <a:r>
                  <a:rPr lang="ru-RU" sz="750" dirty="0" smtClean="0">
                    <a:solidFill>
                      <a:schemeClr val="accent3"/>
                    </a:solidFill>
                  </a:rPr>
                  <a:t>Красное</a:t>
                </a:r>
                <a:endParaRPr lang="ru-RU" sz="75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247" name="Овал 246"/>
              <p:cNvSpPr>
                <a:spLocks noChangeAspect="1"/>
              </p:cNvSpPr>
              <p:nvPr/>
            </p:nvSpPr>
            <p:spPr>
              <a:xfrm>
                <a:off x="2240831" y="2430247"/>
                <a:ext cx="36000" cy="36000"/>
              </a:xfrm>
              <a:prstGeom prst="ellipse">
                <a:avLst/>
              </a:prstGeom>
              <a:solidFill>
                <a:schemeClr val="accent3"/>
              </a:solidFill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40" name="Группа 239"/>
            <p:cNvGrpSpPr/>
            <p:nvPr/>
          </p:nvGrpSpPr>
          <p:grpSpPr>
            <a:xfrm>
              <a:off x="1450571" y="2411588"/>
              <a:ext cx="314378" cy="191678"/>
              <a:chOff x="1450571" y="2411588"/>
              <a:chExt cx="314378" cy="191678"/>
            </a:xfrm>
          </p:grpSpPr>
          <p:sp>
            <p:nvSpPr>
              <p:cNvPr id="244" name="TextBox 243"/>
              <p:cNvSpPr txBox="1"/>
              <p:nvPr/>
            </p:nvSpPr>
            <p:spPr>
              <a:xfrm>
                <a:off x="1450571" y="2411588"/>
                <a:ext cx="296491" cy="127695"/>
              </a:xfrm>
              <a:prstGeom prst="roundRect">
                <a:avLst/>
              </a:prstGeom>
              <a:solidFill>
                <a:schemeClr val="accent1"/>
              </a:solidFill>
            </p:spPr>
            <p:txBody>
              <a:bodyPr wrap="none" lIns="7200" tIns="0" rIns="7200" bIns="0" rtlCol="0">
                <a:spAutoFit/>
              </a:bodyPr>
              <a:lstStyle/>
              <a:p>
                <a:r>
                  <a:rPr lang="ru-RU" sz="750" dirty="0" smtClean="0">
                    <a:solidFill>
                      <a:schemeClr val="accent3"/>
                    </a:solidFill>
                  </a:rPr>
                  <a:t>Брест</a:t>
                </a:r>
                <a:endParaRPr lang="ru-RU" sz="75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245" name="Овал 244"/>
              <p:cNvSpPr>
                <a:spLocks noChangeAspect="1"/>
              </p:cNvSpPr>
              <p:nvPr/>
            </p:nvSpPr>
            <p:spPr>
              <a:xfrm>
                <a:off x="1728949" y="2567266"/>
                <a:ext cx="36000" cy="36000"/>
              </a:xfrm>
              <a:prstGeom prst="ellipse">
                <a:avLst/>
              </a:prstGeom>
              <a:solidFill>
                <a:schemeClr val="accent3"/>
              </a:solidFill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</p:grpSp>
        <p:grpSp>
          <p:nvGrpSpPr>
            <p:cNvPr id="241" name="Группа 240"/>
            <p:cNvGrpSpPr/>
            <p:nvPr/>
          </p:nvGrpSpPr>
          <p:grpSpPr>
            <a:xfrm>
              <a:off x="939694" y="2505723"/>
              <a:ext cx="532552" cy="127695"/>
              <a:chOff x="939694" y="2505723"/>
              <a:chExt cx="532552" cy="127695"/>
            </a:xfrm>
          </p:grpSpPr>
          <p:sp>
            <p:nvSpPr>
              <p:cNvPr id="242" name="TextBox 241"/>
              <p:cNvSpPr txBox="1"/>
              <p:nvPr/>
            </p:nvSpPr>
            <p:spPr>
              <a:xfrm>
                <a:off x="939694" y="2505723"/>
                <a:ext cx="446200" cy="127695"/>
              </a:xfrm>
              <a:prstGeom prst="roundRect">
                <a:avLst/>
              </a:prstGeom>
              <a:solidFill>
                <a:schemeClr val="accent1"/>
              </a:solidFill>
            </p:spPr>
            <p:txBody>
              <a:bodyPr wrap="none" lIns="7200" tIns="0" rIns="7200" bIns="0" rtlCol="0">
                <a:spAutoFit/>
              </a:bodyPr>
              <a:lstStyle/>
              <a:p>
                <a:r>
                  <a:rPr lang="ru-RU" sz="750" dirty="0" smtClean="0">
                    <a:solidFill>
                      <a:schemeClr val="accent3"/>
                    </a:solidFill>
                  </a:rPr>
                  <a:t>Варшава</a:t>
                </a:r>
                <a:endParaRPr lang="ru-RU" sz="75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243" name="Овал 242"/>
              <p:cNvSpPr>
                <a:spLocks noChangeAspect="1"/>
              </p:cNvSpPr>
              <p:nvPr/>
            </p:nvSpPr>
            <p:spPr>
              <a:xfrm>
                <a:off x="1436246" y="2567364"/>
                <a:ext cx="36000" cy="36000"/>
              </a:xfrm>
              <a:prstGeom prst="ellipse">
                <a:avLst/>
              </a:prstGeom>
              <a:solidFill>
                <a:schemeClr val="accent3"/>
              </a:solidFill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38036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51576" y="1317480"/>
            <a:ext cx="8104074" cy="3174750"/>
            <a:chOff x="651576" y="1317480"/>
            <a:chExt cx="8104074" cy="3174750"/>
          </a:xfrm>
        </p:grpSpPr>
        <p:grpSp>
          <p:nvGrpSpPr>
            <p:cNvPr id="301" name="Группа 300"/>
            <p:cNvGrpSpPr/>
            <p:nvPr/>
          </p:nvGrpSpPr>
          <p:grpSpPr>
            <a:xfrm>
              <a:off x="656212" y="1317480"/>
              <a:ext cx="8099438" cy="3174750"/>
              <a:chOff x="656212" y="1317480"/>
              <a:chExt cx="8099438" cy="3174750"/>
            </a:xfrm>
          </p:grpSpPr>
          <p:pic>
            <p:nvPicPr>
              <p:cNvPr id="302" name="Рисунок 30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656212" y="1317480"/>
                <a:ext cx="8099438" cy="3174750"/>
              </a:xfrm>
              <a:prstGeom prst="rect">
                <a:avLst/>
              </a:prstGeom>
            </p:spPr>
          </p:pic>
          <p:pic>
            <p:nvPicPr>
              <p:cNvPr id="303" name="Рисунок 30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944984" y="2529419"/>
                <a:ext cx="3528563" cy="1960313"/>
              </a:xfrm>
              <a:prstGeom prst="rect">
                <a:avLst/>
              </a:prstGeom>
            </p:spPr>
          </p:pic>
          <p:pic>
            <p:nvPicPr>
              <p:cNvPr id="304" name="Рисунок 30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064121" y="2034530"/>
                <a:ext cx="1501313" cy="1004063"/>
              </a:xfrm>
              <a:prstGeom prst="rect">
                <a:avLst/>
              </a:prstGeom>
            </p:spPr>
          </p:pic>
          <p:pic>
            <p:nvPicPr>
              <p:cNvPr id="306" name="Рисунок 30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141230" y="2377843"/>
                <a:ext cx="1004063" cy="1004063"/>
              </a:xfrm>
              <a:prstGeom prst="rect">
                <a:avLst/>
              </a:prstGeom>
            </p:spPr>
          </p:pic>
        </p:grp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73287" y="2389649"/>
              <a:ext cx="592875" cy="449438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203417" y="2327669"/>
              <a:ext cx="2352375" cy="1166625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51576" y="2203982"/>
              <a:ext cx="1004063" cy="1004063"/>
            </a:xfrm>
            <a:prstGeom prst="rect">
              <a:avLst/>
            </a:prstGeom>
          </p:spPr>
        </p:pic>
      </p:grpSp>
      <p:sp>
        <p:nvSpPr>
          <p:cNvPr id="12" name="Полилиния 11"/>
          <p:cNvSpPr/>
          <p:nvPr/>
        </p:nvSpPr>
        <p:spPr>
          <a:xfrm>
            <a:off x="914400" y="2438400"/>
            <a:ext cx="304800" cy="2449484"/>
          </a:xfrm>
          <a:custGeom>
            <a:avLst/>
            <a:gdLst>
              <a:gd name="connsiteX0" fmla="*/ 304800 w 304800"/>
              <a:gd name="connsiteY0" fmla="*/ 2449484 h 2449484"/>
              <a:gd name="connsiteX1" fmla="*/ 304800 w 304800"/>
              <a:gd name="connsiteY1" fmla="*/ 770313 h 2449484"/>
              <a:gd name="connsiteX2" fmla="*/ 0 w 304800"/>
              <a:gd name="connsiteY2" fmla="*/ 465513 h 2449484"/>
              <a:gd name="connsiteX3" fmla="*/ 0 w 304800"/>
              <a:gd name="connsiteY3" fmla="*/ 0 h 2449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4800" h="2449484">
                <a:moveTo>
                  <a:pt x="304800" y="2449484"/>
                </a:moveTo>
                <a:lnTo>
                  <a:pt x="304800" y="770313"/>
                </a:lnTo>
                <a:lnTo>
                  <a:pt x="0" y="465513"/>
                </a:ln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1723505" y="2615738"/>
            <a:ext cx="0" cy="2272146"/>
          </a:xfrm>
          <a:custGeom>
            <a:avLst/>
            <a:gdLst>
              <a:gd name="connsiteX0" fmla="*/ 0 w 0"/>
              <a:gd name="connsiteY0" fmla="*/ 2272146 h 2272146"/>
              <a:gd name="connsiteX1" fmla="*/ 0 w 0"/>
              <a:gd name="connsiteY1" fmla="*/ 0 h 2272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272146">
                <a:moveTo>
                  <a:pt x="0" y="2272146"/>
                </a:move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2294312" y="2493818"/>
            <a:ext cx="193964" cy="2388524"/>
          </a:xfrm>
          <a:custGeom>
            <a:avLst/>
            <a:gdLst>
              <a:gd name="connsiteX0" fmla="*/ 193964 w 193964"/>
              <a:gd name="connsiteY0" fmla="*/ 2388524 h 2388524"/>
              <a:gd name="connsiteX1" fmla="*/ 193964 w 193964"/>
              <a:gd name="connsiteY1" fmla="*/ 193964 h 2388524"/>
              <a:gd name="connsiteX2" fmla="*/ 0 w 193964"/>
              <a:gd name="connsiteY2" fmla="*/ 0 h 2388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964" h="2388524">
                <a:moveTo>
                  <a:pt x="193964" y="2388524"/>
                </a:moveTo>
                <a:lnTo>
                  <a:pt x="193964" y="193964"/>
                </a:ln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7660982" y="3926541"/>
            <a:ext cx="153680" cy="968188"/>
          </a:xfrm>
          <a:custGeom>
            <a:avLst/>
            <a:gdLst>
              <a:gd name="connsiteX0" fmla="*/ 153680 w 153680"/>
              <a:gd name="connsiteY0" fmla="*/ 968188 h 968188"/>
              <a:gd name="connsiteX1" fmla="*/ 153680 w 153680"/>
              <a:gd name="connsiteY1" fmla="*/ 407254 h 968188"/>
              <a:gd name="connsiteX2" fmla="*/ 0 w 153680"/>
              <a:gd name="connsiteY2" fmla="*/ 253574 h 968188"/>
              <a:gd name="connsiteX3" fmla="*/ 0 w 153680"/>
              <a:gd name="connsiteY3" fmla="*/ 0 h 968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3680" h="968188">
                <a:moveTo>
                  <a:pt x="153680" y="968188"/>
                </a:moveTo>
                <a:lnTo>
                  <a:pt x="153680" y="407254"/>
                </a:lnTo>
                <a:lnTo>
                  <a:pt x="0" y="253574"/>
                </a:ln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олилиния 16"/>
          <p:cNvSpPr/>
          <p:nvPr/>
        </p:nvSpPr>
        <p:spPr>
          <a:xfrm>
            <a:off x="3619180" y="2766252"/>
            <a:ext cx="0" cy="2128477"/>
          </a:xfrm>
          <a:custGeom>
            <a:avLst/>
            <a:gdLst>
              <a:gd name="connsiteX0" fmla="*/ 0 w 0"/>
              <a:gd name="connsiteY0" fmla="*/ 0 h 2128477"/>
              <a:gd name="connsiteX1" fmla="*/ 0 w 0"/>
              <a:gd name="connsiteY1" fmla="*/ 2128477 h 2128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128477">
                <a:moveTo>
                  <a:pt x="0" y="0"/>
                </a:moveTo>
                <a:lnTo>
                  <a:pt x="0" y="2128477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5248195" y="3181190"/>
            <a:ext cx="0" cy="1713539"/>
          </a:xfrm>
          <a:custGeom>
            <a:avLst/>
            <a:gdLst>
              <a:gd name="connsiteX0" fmla="*/ 0 w 0"/>
              <a:gd name="connsiteY0" fmla="*/ 0 h 1713539"/>
              <a:gd name="connsiteX1" fmla="*/ 0 w 0"/>
              <a:gd name="connsiteY1" fmla="*/ 1713539 h 17135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713539">
                <a:moveTo>
                  <a:pt x="0" y="0"/>
                </a:moveTo>
                <a:lnTo>
                  <a:pt x="0" y="1713539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1" name="Группа 160"/>
          <p:cNvGrpSpPr/>
          <p:nvPr/>
        </p:nvGrpSpPr>
        <p:grpSpPr>
          <a:xfrm>
            <a:off x="908368" y="2340535"/>
            <a:ext cx="6751676" cy="1578934"/>
            <a:chOff x="1196161" y="3820886"/>
            <a:chExt cx="6751676" cy="1578934"/>
          </a:xfrm>
        </p:grpSpPr>
        <p:sp>
          <p:nvSpPr>
            <p:cNvPr id="162" name="Полилиния 161"/>
            <p:cNvSpPr/>
            <p:nvPr/>
          </p:nvSpPr>
          <p:spPr>
            <a:xfrm>
              <a:off x="1196161" y="3820886"/>
              <a:ext cx="6751675" cy="1578934"/>
            </a:xfrm>
            <a:custGeom>
              <a:avLst/>
              <a:gdLst>
                <a:gd name="connsiteX0" fmla="*/ 0 w 6751675"/>
                <a:gd name="connsiteY0" fmla="*/ 90376 h 1578934"/>
                <a:gd name="connsiteX1" fmla="*/ 122275 w 6751675"/>
                <a:gd name="connsiteY1" fmla="*/ 212651 h 1578934"/>
                <a:gd name="connsiteX2" fmla="*/ 733647 w 6751675"/>
                <a:gd name="connsiteY2" fmla="*/ 212651 h 1578934"/>
                <a:gd name="connsiteX3" fmla="*/ 797442 w 6751675"/>
                <a:gd name="connsiteY3" fmla="*/ 276446 h 1578934"/>
                <a:gd name="connsiteX4" fmla="*/ 1217428 w 6751675"/>
                <a:gd name="connsiteY4" fmla="*/ 276446 h 1578934"/>
                <a:gd name="connsiteX5" fmla="*/ 1493874 w 6751675"/>
                <a:gd name="connsiteY5" fmla="*/ 0 h 1578934"/>
                <a:gd name="connsiteX6" fmla="*/ 2291316 w 6751675"/>
                <a:gd name="connsiteY6" fmla="*/ 0 h 1578934"/>
                <a:gd name="connsiteX7" fmla="*/ 2876106 w 6751675"/>
                <a:gd name="connsiteY7" fmla="*/ 584790 h 1578934"/>
                <a:gd name="connsiteX8" fmla="*/ 4019107 w 6751675"/>
                <a:gd name="connsiteY8" fmla="*/ 584790 h 1578934"/>
                <a:gd name="connsiteX9" fmla="*/ 4960089 w 6751675"/>
                <a:gd name="connsiteY9" fmla="*/ 1313120 h 1578934"/>
                <a:gd name="connsiteX10" fmla="*/ 6485861 w 6751675"/>
                <a:gd name="connsiteY10" fmla="*/ 1313120 h 1578934"/>
                <a:gd name="connsiteX11" fmla="*/ 6751675 w 6751675"/>
                <a:gd name="connsiteY11" fmla="*/ 1578934 h 1578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751675" h="1578934">
                  <a:moveTo>
                    <a:pt x="0" y="90376"/>
                  </a:moveTo>
                  <a:lnTo>
                    <a:pt x="122275" y="212651"/>
                  </a:lnTo>
                  <a:lnTo>
                    <a:pt x="733647" y="212651"/>
                  </a:lnTo>
                  <a:lnTo>
                    <a:pt x="797442" y="276446"/>
                  </a:lnTo>
                  <a:lnTo>
                    <a:pt x="1217428" y="276446"/>
                  </a:lnTo>
                  <a:lnTo>
                    <a:pt x="1493874" y="0"/>
                  </a:lnTo>
                  <a:lnTo>
                    <a:pt x="2291316" y="0"/>
                  </a:lnTo>
                  <a:lnTo>
                    <a:pt x="2876106" y="584790"/>
                  </a:lnTo>
                  <a:lnTo>
                    <a:pt x="4019107" y="584790"/>
                  </a:lnTo>
                  <a:lnTo>
                    <a:pt x="4960089" y="1313120"/>
                  </a:lnTo>
                  <a:lnTo>
                    <a:pt x="6485861" y="1313120"/>
                  </a:lnTo>
                  <a:lnTo>
                    <a:pt x="6751675" y="1578934"/>
                  </a:lnTo>
                </a:path>
              </a:pathLst>
            </a:custGeom>
            <a:noFill/>
            <a:ln w="38100" cap="rnd">
              <a:solidFill>
                <a:schemeClr val="accent1"/>
              </a:solidFill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3" name="Полилиния 162"/>
            <p:cNvSpPr/>
            <p:nvPr/>
          </p:nvSpPr>
          <p:spPr>
            <a:xfrm>
              <a:off x="1196162" y="3820886"/>
              <a:ext cx="6751675" cy="1578934"/>
            </a:xfrm>
            <a:custGeom>
              <a:avLst/>
              <a:gdLst>
                <a:gd name="connsiteX0" fmla="*/ 0 w 6751675"/>
                <a:gd name="connsiteY0" fmla="*/ 90376 h 1578934"/>
                <a:gd name="connsiteX1" fmla="*/ 122275 w 6751675"/>
                <a:gd name="connsiteY1" fmla="*/ 212651 h 1578934"/>
                <a:gd name="connsiteX2" fmla="*/ 733647 w 6751675"/>
                <a:gd name="connsiteY2" fmla="*/ 212651 h 1578934"/>
                <a:gd name="connsiteX3" fmla="*/ 797442 w 6751675"/>
                <a:gd name="connsiteY3" fmla="*/ 276446 h 1578934"/>
                <a:gd name="connsiteX4" fmla="*/ 1217428 w 6751675"/>
                <a:gd name="connsiteY4" fmla="*/ 276446 h 1578934"/>
                <a:gd name="connsiteX5" fmla="*/ 1493874 w 6751675"/>
                <a:gd name="connsiteY5" fmla="*/ 0 h 1578934"/>
                <a:gd name="connsiteX6" fmla="*/ 2291316 w 6751675"/>
                <a:gd name="connsiteY6" fmla="*/ 0 h 1578934"/>
                <a:gd name="connsiteX7" fmla="*/ 2876106 w 6751675"/>
                <a:gd name="connsiteY7" fmla="*/ 584790 h 1578934"/>
                <a:gd name="connsiteX8" fmla="*/ 4019107 w 6751675"/>
                <a:gd name="connsiteY8" fmla="*/ 584790 h 1578934"/>
                <a:gd name="connsiteX9" fmla="*/ 4960089 w 6751675"/>
                <a:gd name="connsiteY9" fmla="*/ 1313120 h 1578934"/>
                <a:gd name="connsiteX10" fmla="*/ 6485861 w 6751675"/>
                <a:gd name="connsiteY10" fmla="*/ 1313120 h 1578934"/>
                <a:gd name="connsiteX11" fmla="*/ 6751675 w 6751675"/>
                <a:gd name="connsiteY11" fmla="*/ 1578934 h 15789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751675" h="1578934">
                  <a:moveTo>
                    <a:pt x="0" y="90376"/>
                  </a:moveTo>
                  <a:lnTo>
                    <a:pt x="122275" y="212651"/>
                  </a:lnTo>
                  <a:lnTo>
                    <a:pt x="733647" y="212651"/>
                  </a:lnTo>
                  <a:lnTo>
                    <a:pt x="797442" y="276446"/>
                  </a:lnTo>
                  <a:lnTo>
                    <a:pt x="1217428" y="276446"/>
                  </a:lnTo>
                  <a:lnTo>
                    <a:pt x="1493874" y="0"/>
                  </a:lnTo>
                  <a:lnTo>
                    <a:pt x="2291316" y="0"/>
                  </a:lnTo>
                  <a:lnTo>
                    <a:pt x="2876106" y="584790"/>
                  </a:lnTo>
                  <a:lnTo>
                    <a:pt x="4019107" y="584790"/>
                  </a:lnTo>
                  <a:lnTo>
                    <a:pt x="4960089" y="1313120"/>
                  </a:lnTo>
                  <a:lnTo>
                    <a:pt x="6485861" y="1313120"/>
                  </a:lnTo>
                  <a:lnTo>
                    <a:pt x="6751675" y="1578934"/>
                  </a:lnTo>
                </a:path>
              </a:pathLst>
            </a:custGeom>
            <a:noFill/>
            <a:ln w="19050" cap="rnd">
              <a:solidFill>
                <a:schemeClr val="accent3"/>
              </a:solidFill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4" name="Заголовок 15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Интегрированные логистические услуги</a:t>
            </a:r>
          </a:p>
        </p:txBody>
      </p:sp>
      <p:cxnSp>
        <p:nvCxnSpPr>
          <p:cNvPr id="252" name="Прямая соединительная линия 251"/>
          <p:cNvCxnSpPr>
            <a:stCxn id="261" idx="6"/>
            <a:endCxn id="277" idx="2"/>
          </p:cNvCxnSpPr>
          <p:nvPr/>
        </p:nvCxnSpPr>
        <p:spPr>
          <a:xfrm flipV="1">
            <a:off x="1268505" y="5202053"/>
            <a:ext cx="6494298" cy="6601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/>
          <p:cNvSpPr txBox="1"/>
          <p:nvPr/>
        </p:nvSpPr>
        <p:spPr>
          <a:xfrm>
            <a:off x="979496" y="4903478"/>
            <a:ext cx="479298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Гамбург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sp>
        <p:nvSpPr>
          <p:cNvPr id="254" name="TextBox 253"/>
          <p:cNvSpPr txBox="1"/>
          <p:nvPr/>
        </p:nvSpPr>
        <p:spPr>
          <a:xfrm>
            <a:off x="1571303" y="4903478"/>
            <a:ext cx="333425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Брест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sp>
        <p:nvSpPr>
          <p:cNvPr id="255" name="TextBox 254"/>
          <p:cNvSpPr txBox="1"/>
          <p:nvPr/>
        </p:nvSpPr>
        <p:spPr>
          <a:xfrm>
            <a:off x="2245596" y="4903478"/>
            <a:ext cx="498533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Красное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sp>
        <p:nvSpPr>
          <p:cNvPr id="256" name="TextBox 255"/>
          <p:cNvSpPr txBox="1"/>
          <p:nvPr/>
        </p:nvSpPr>
        <p:spPr>
          <a:xfrm>
            <a:off x="940769" y="5147099"/>
            <a:ext cx="14106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км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1365179" y="5147099"/>
            <a:ext cx="257566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966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258" name="TextBox 257"/>
          <p:cNvSpPr txBox="1"/>
          <p:nvPr/>
        </p:nvSpPr>
        <p:spPr>
          <a:xfrm>
            <a:off x="1963701" y="5147099"/>
            <a:ext cx="257566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609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grpSp>
        <p:nvGrpSpPr>
          <p:cNvPr id="259" name="Группа 258"/>
          <p:cNvGrpSpPr/>
          <p:nvPr/>
        </p:nvGrpSpPr>
        <p:grpSpPr>
          <a:xfrm>
            <a:off x="1173735" y="5163654"/>
            <a:ext cx="94770" cy="180000"/>
            <a:chOff x="1173735" y="5163654"/>
            <a:chExt cx="94770" cy="180000"/>
          </a:xfrm>
          <a:solidFill>
            <a:schemeClr val="bg1"/>
          </a:solidFill>
        </p:grpSpPr>
        <p:sp>
          <p:nvSpPr>
            <p:cNvPr id="260" name="Прямоугольник 259"/>
            <p:cNvSpPr/>
            <p:nvPr/>
          </p:nvSpPr>
          <p:spPr>
            <a:xfrm>
              <a:off x="1173735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1" name="Овал 260"/>
            <p:cNvSpPr>
              <a:spLocks noChangeAspect="1"/>
            </p:cNvSpPr>
            <p:nvPr/>
          </p:nvSpPr>
          <p:spPr>
            <a:xfrm>
              <a:off x="1178505" y="5163654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262" name="Группа 261"/>
          <p:cNvGrpSpPr/>
          <p:nvPr/>
        </p:nvGrpSpPr>
        <p:grpSpPr>
          <a:xfrm>
            <a:off x="1699681" y="5163654"/>
            <a:ext cx="91353" cy="180000"/>
            <a:chOff x="1699681" y="5163654"/>
            <a:chExt cx="91353" cy="180000"/>
          </a:xfrm>
          <a:solidFill>
            <a:schemeClr val="bg1"/>
          </a:solidFill>
        </p:grpSpPr>
        <p:sp>
          <p:nvSpPr>
            <p:cNvPr id="263" name="Прямоугольник 262"/>
            <p:cNvSpPr/>
            <p:nvPr/>
          </p:nvSpPr>
          <p:spPr>
            <a:xfrm>
              <a:off x="1699681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4" name="Овал 263"/>
            <p:cNvSpPr>
              <a:spLocks noChangeAspect="1"/>
            </p:cNvSpPr>
            <p:nvPr/>
          </p:nvSpPr>
          <p:spPr>
            <a:xfrm>
              <a:off x="1701034" y="5163654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265" name="Группа 264"/>
          <p:cNvGrpSpPr/>
          <p:nvPr/>
        </p:nvGrpSpPr>
        <p:grpSpPr>
          <a:xfrm>
            <a:off x="2447722" y="5160611"/>
            <a:ext cx="90000" cy="183043"/>
            <a:chOff x="2209518" y="5160611"/>
            <a:chExt cx="90000" cy="183043"/>
          </a:xfrm>
          <a:solidFill>
            <a:schemeClr val="accent3"/>
          </a:solidFill>
        </p:grpSpPr>
        <p:sp>
          <p:nvSpPr>
            <p:cNvPr id="266" name="Прямоугольник 265"/>
            <p:cNvSpPr/>
            <p:nvPr/>
          </p:nvSpPr>
          <p:spPr>
            <a:xfrm>
              <a:off x="2209518" y="5163654"/>
              <a:ext cx="90000" cy="18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7" name="Овал 266"/>
            <p:cNvSpPr>
              <a:spLocks noChangeAspect="1"/>
            </p:cNvSpPr>
            <p:nvPr/>
          </p:nvSpPr>
          <p:spPr>
            <a:xfrm>
              <a:off x="2209518" y="5160611"/>
              <a:ext cx="90000" cy="90000"/>
            </a:xfrm>
            <a:prstGeom prst="ellipse">
              <a:avLst/>
            </a:prstGeom>
            <a:grp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268" name="TextBox 267"/>
          <p:cNvSpPr txBox="1"/>
          <p:nvPr/>
        </p:nvSpPr>
        <p:spPr>
          <a:xfrm>
            <a:off x="4286259" y="5147099"/>
            <a:ext cx="368174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3 025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269" name="TextBox 268"/>
          <p:cNvSpPr txBox="1"/>
          <p:nvPr/>
        </p:nvSpPr>
        <p:spPr>
          <a:xfrm>
            <a:off x="6407209" y="5147099"/>
            <a:ext cx="368174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3 556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274" name="TextBox 273"/>
          <p:cNvSpPr txBox="1"/>
          <p:nvPr/>
        </p:nvSpPr>
        <p:spPr>
          <a:xfrm>
            <a:off x="7512853" y="4903478"/>
            <a:ext cx="589905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err="1" smtClean="0">
                <a:solidFill>
                  <a:schemeClr val="accent1"/>
                </a:solidFill>
              </a:rPr>
              <a:t>Ченьчжоу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grpSp>
        <p:nvGrpSpPr>
          <p:cNvPr id="275" name="Группа 274"/>
          <p:cNvGrpSpPr/>
          <p:nvPr/>
        </p:nvGrpSpPr>
        <p:grpSpPr>
          <a:xfrm>
            <a:off x="7762803" y="5157053"/>
            <a:ext cx="90000" cy="186601"/>
            <a:chOff x="7962587" y="5157053"/>
            <a:chExt cx="90000" cy="186601"/>
          </a:xfrm>
          <a:solidFill>
            <a:schemeClr val="accent3"/>
          </a:solidFill>
        </p:grpSpPr>
        <p:sp>
          <p:nvSpPr>
            <p:cNvPr id="276" name="Прямоугольник 275"/>
            <p:cNvSpPr/>
            <p:nvPr/>
          </p:nvSpPr>
          <p:spPr>
            <a:xfrm>
              <a:off x="7962587" y="5163654"/>
              <a:ext cx="90000" cy="18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7" name="Овал 276"/>
            <p:cNvSpPr>
              <a:spLocks noChangeAspect="1"/>
            </p:cNvSpPr>
            <p:nvPr/>
          </p:nvSpPr>
          <p:spPr>
            <a:xfrm>
              <a:off x="7962587" y="5157053"/>
              <a:ext cx="90000" cy="90000"/>
            </a:xfrm>
            <a:prstGeom prst="ellipse">
              <a:avLst/>
            </a:prstGeom>
            <a:grp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278" name="TextBox 277"/>
          <p:cNvSpPr txBox="1"/>
          <p:nvPr/>
        </p:nvSpPr>
        <p:spPr>
          <a:xfrm>
            <a:off x="3359058" y="5568226"/>
            <a:ext cx="455253" cy="226591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1"/>
                </a:solidFill>
              </a:rPr>
              <a:t>8 дней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sp>
        <p:nvSpPr>
          <p:cNvPr id="279" name="TextBox 278"/>
          <p:cNvSpPr txBox="1"/>
          <p:nvPr/>
        </p:nvSpPr>
        <p:spPr>
          <a:xfrm>
            <a:off x="4403699" y="6043642"/>
            <a:ext cx="548227" cy="226591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1"/>
                </a:solidFill>
              </a:rPr>
              <a:t>16 дней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cxnSp>
        <p:nvCxnSpPr>
          <p:cNvPr id="280" name="Прямая соединительная линия 145"/>
          <p:cNvCxnSpPr>
            <a:stCxn id="260" idx="2"/>
            <a:endCxn id="279" idx="0"/>
          </p:cNvCxnSpPr>
          <p:nvPr/>
        </p:nvCxnSpPr>
        <p:spPr>
          <a:xfrm rot="16200000" flipH="1">
            <a:off x="2598280" y="3964109"/>
            <a:ext cx="699988" cy="3459078"/>
          </a:xfrm>
          <a:prstGeom prst="bentConnector3">
            <a:avLst>
              <a:gd name="adj1" fmla="val 89519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Прямая соединительная линия 145"/>
          <p:cNvCxnSpPr>
            <a:stCxn id="276" idx="2"/>
            <a:endCxn id="279" idx="0"/>
          </p:cNvCxnSpPr>
          <p:nvPr/>
        </p:nvCxnSpPr>
        <p:spPr>
          <a:xfrm rot="5400000">
            <a:off x="5892814" y="4128653"/>
            <a:ext cx="699988" cy="3129990"/>
          </a:xfrm>
          <a:prstGeom prst="bentConnector3">
            <a:avLst>
              <a:gd name="adj1" fmla="val 89519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" name="Прямая соединительная линия 145"/>
          <p:cNvCxnSpPr>
            <a:stCxn id="263" idx="2"/>
            <a:endCxn id="278" idx="0"/>
          </p:cNvCxnSpPr>
          <p:nvPr/>
        </p:nvCxnSpPr>
        <p:spPr>
          <a:xfrm rot="16200000" flipH="1">
            <a:off x="2553397" y="4534938"/>
            <a:ext cx="224572" cy="1842004"/>
          </a:xfrm>
          <a:prstGeom prst="bentConnector3">
            <a:avLst>
              <a:gd name="adj1" fmla="val 69932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3" name="Прямая соединительная линия 145"/>
          <p:cNvCxnSpPr>
            <a:stCxn id="278" idx="0"/>
            <a:endCxn id="189" idx="4"/>
          </p:cNvCxnSpPr>
          <p:nvPr/>
        </p:nvCxnSpPr>
        <p:spPr>
          <a:xfrm rot="5400000" flipH="1" flipV="1">
            <a:off x="4255422" y="4569323"/>
            <a:ext cx="330166" cy="1667641"/>
          </a:xfrm>
          <a:prstGeom prst="bentConnector3">
            <a:avLst>
              <a:gd name="adj1" fmla="val 20757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9" name="Нижний колонтитул 28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290" name="Номер слайда 28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r>
              <a:rPr lang="en-US" dirty="0" smtClean="0"/>
              <a:t>2</a:t>
            </a:r>
            <a:endParaRPr lang="ru-RU" dirty="0"/>
          </a:p>
        </p:txBody>
      </p:sp>
      <p:grpSp>
        <p:nvGrpSpPr>
          <p:cNvPr id="308" name="Группа 307"/>
          <p:cNvGrpSpPr/>
          <p:nvPr/>
        </p:nvGrpSpPr>
        <p:grpSpPr>
          <a:xfrm>
            <a:off x="699178" y="1621308"/>
            <a:ext cx="7926897" cy="2490710"/>
            <a:chOff x="699178" y="1621308"/>
            <a:chExt cx="7926897" cy="2490710"/>
          </a:xfrm>
        </p:grpSpPr>
        <p:grpSp>
          <p:nvGrpSpPr>
            <p:cNvPr id="309" name="Группа 308"/>
            <p:cNvGrpSpPr/>
            <p:nvPr/>
          </p:nvGrpSpPr>
          <p:grpSpPr>
            <a:xfrm>
              <a:off x="2525486" y="1621308"/>
              <a:ext cx="526242" cy="96169"/>
              <a:chOff x="2513196" y="1633598"/>
              <a:chExt cx="526242" cy="96169"/>
            </a:xfrm>
          </p:grpSpPr>
          <p:sp>
            <p:nvSpPr>
              <p:cNvPr id="385" name="Овал 384"/>
              <p:cNvSpPr>
                <a:spLocks noChangeAspect="1"/>
              </p:cNvSpPr>
              <p:nvPr/>
            </p:nvSpPr>
            <p:spPr>
              <a:xfrm>
                <a:off x="2513196" y="1704567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6" name="TextBox 385"/>
              <p:cNvSpPr txBox="1"/>
              <p:nvPr/>
            </p:nvSpPr>
            <p:spPr>
              <a:xfrm>
                <a:off x="2572964" y="1633598"/>
                <a:ext cx="466474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Архангельск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0" name="Группа 309"/>
            <p:cNvGrpSpPr/>
            <p:nvPr/>
          </p:nvGrpSpPr>
          <p:grpSpPr>
            <a:xfrm>
              <a:off x="3299777" y="2079503"/>
              <a:ext cx="346706" cy="108459"/>
              <a:chOff x="2513196" y="1621308"/>
              <a:chExt cx="346706" cy="108459"/>
            </a:xfrm>
          </p:grpSpPr>
          <p:sp>
            <p:nvSpPr>
              <p:cNvPr id="383" name="Овал 382"/>
              <p:cNvSpPr>
                <a:spLocks noChangeAspect="1"/>
              </p:cNvSpPr>
              <p:nvPr/>
            </p:nvSpPr>
            <p:spPr>
              <a:xfrm>
                <a:off x="2513196" y="1704567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4" name="TextBox 383"/>
              <p:cNvSpPr txBox="1"/>
              <p:nvPr/>
            </p:nvSpPr>
            <p:spPr>
              <a:xfrm>
                <a:off x="2572964" y="1621308"/>
                <a:ext cx="28693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Ижевск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1" name="Группа 310"/>
            <p:cNvGrpSpPr/>
            <p:nvPr/>
          </p:nvGrpSpPr>
          <p:grpSpPr>
            <a:xfrm>
              <a:off x="3711160" y="2129327"/>
              <a:ext cx="500913" cy="128123"/>
              <a:chOff x="2513196" y="1596728"/>
              <a:chExt cx="500913" cy="128123"/>
            </a:xfrm>
          </p:grpSpPr>
          <p:sp>
            <p:nvSpPr>
              <p:cNvPr id="381" name="Овал 380"/>
              <p:cNvSpPr>
                <a:spLocks noChangeAspect="1"/>
              </p:cNvSpPr>
              <p:nvPr/>
            </p:nvSpPr>
            <p:spPr>
              <a:xfrm>
                <a:off x="2513196" y="1699651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2" name="TextBox 381"/>
              <p:cNvSpPr txBox="1"/>
              <p:nvPr/>
            </p:nvSpPr>
            <p:spPr>
              <a:xfrm>
                <a:off x="2513972" y="1596728"/>
                <a:ext cx="500137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Екатеринбург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2" name="Группа 311"/>
            <p:cNvGrpSpPr/>
            <p:nvPr/>
          </p:nvGrpSpPr>
          <p:grpSpPr>
            <a:xfrm>
              <a:off x="5055608" y="2359157"/>
              <a:ext cx="488916" cy="146722"/>
              <a:chOff x="2572964" y="1566919"/>
              <a:chExt cx="488916" cy="146722"/>
            </a:xfrm>
          </p:grpSpPr>
          <p:sp>
            <p:nvSpPr>
              <p:cNvPr id="379" name="Овал 378"/>
              <p:cNvSpPr>
                <a:spLocks noChangeAspect="1"/>
              </p:cNvSpPr>
              <p:nvPr/>
            </p:nvSpPr>
            <p:spPr>
              <a:xfrm>
                <a:off x="2589394" y="1566919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80" name="TextBox 379"/>
              <p:cNvSpPr txBox="1"/>
              <p:nvPr/>
            </p:nvSpPr>
            <p:spPr>
              <a:xfrm>
                <a:off x="2572964" y="1621308"/>
                <a:ext cx="488916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Новосибирск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3" name="Группа 312"/>
            <p:cNvGrpSpPr/>
            <p:nvPr/>
          </p:nvGrpSpPr>
          <p:grpSpPr>
            <a:xfrm>
              <a:off x="5589654" y="2245852"/>
              <a:ext cx="449831" cy="137955"/>
              <a:chOff x="2562356" y="1621308"/>
              <a:chExt cx="449831" cy="137955"/>
            </a:xfrm>
          </p:grpSpPr>
          <p:sp>
            <p:nvSpPr>
              <p:cNvPr id="377" name="Овал 376"/>
              <p:cNvSpPr>
                <a:spLocks noChangeAspect="1"/>
              </p:cNvSpPr>
              <p:nvPr/>
            </p:nvSpPr>
            <p:spPr>
              <a:xfrm>
                <a:off x="2562356" y="1734063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8" name="TextBox 377"/>
              <p:cNvSpPr txBox="1"/>
              <p:nvPr/>
            </p:nvSpPr>
            <p:spPr>
              <a:xfrm>
                <a:off x="2572964" y="1621308"/>
                <a:ext cx="439223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Красноярск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4" name="Группа 313"/>
            <p:cNvGrpSpPr/>
            <p:nvPr/>
          </p:nvGrpSpPr>
          <p:grpSpPr>
            <a:xfrm>
              <a:off x="5694803" y="3183873"/>
              <a:ext cx="357607" cy="92333"/>
              <a:chOff x="2491074" y="1621308"/>
              <a:chExt cx="357607" cy="92333"/>
            </a:xfrm>
          </p:grpSpPr>
          <p:sp>
            <p:nvSpPr>
              <p:cNvPr id="375" name="Овал 374"/>
              <p:cNvSpPr>
                <a:spLocks noChangeAspect="1"/>
              </p:cNvSpPr>
              <p:nvPr/>
            </p:nvSpPr>
            <p:spPr>
              <a:xfrm>
                <a:off x="2491074" y="1672613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6" name="TextBox 375"/>
              <p:cNvSpPr txBox="1"/>
              <p:nvPr/>
            </p:nvSpPr>
            <p:spPr>
              <a:xfrm>
                <a:off x="2572964" y="1621308"/>
                <a:ext cx="275717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Урумчи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5" name="Группа 314"/>
            <p:cNvGrpSpPr/>
            <p:nvPr/>
          </p:nvGrpSpPr>
          <p:grpSpPr>
            <a:xfrm>
              <a:off x="5084638" y="3506963"/>
              <a:ext cx="373744" cy="92333"/>
              <a:chOff x="2562356" y="1690132"/>
              <a:chExt cx="373744" cy="92333"/>
            </a:xfrm>
          </p:grpSpPr>
          <p:sp>
            <p:nvSpPr>
              <p:cNvPr id="373" name="Овал 372"/>
              <p:cNvSpPr>
                <a:spLocks noChangeAspect="1"/>
              </p:cNvSpPr>
              <p:nvPr/>
            </p:nvSpPr>
            <p:spPr>
              <a:xfrm>
                <a:off x="2562356" y="1738979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4" name="TextBox 373"/>
              <p:cNvSpPr txBox="1"/>
              <p:nvPr/>
            </p:nvSpPr>
            <p:spPr>
              <a:xfrm>
                <a:off x="2649162" y="1690132"/>
                <a:ext cx="28693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Кашгар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6" name="Группа 315"/>
            <p:cNvGrpSpPr/>
            <p:nvPr/>
          </p:nvGrpSpPr>
          <p:grpSpPr>
            <a:xfrm>
              <a:off x="2870482" y="2132508"/>
              <a:ext cx="352661" cy="221527"/>
              <a:chOff x="2572964" y="1581980"/>
              <a:chExt cx="352661" cy="221527"/>
            </a:xfrm>
          </p:grpSpPr>
          <p:sp>
            <p:nvSpPr>
              <p:cNvPr id="371" name="Овал 370"/>
              <p:cNvSpPr>
                <a:spLocks noChangeAspect="1"/>
              </p:cNvSpPr>
              <p:nvPr/>
            </p:nvSpPr>
            <p:spPr>
              <a:xfrm>
                <a:off x="2584478" y="1778307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72" name="TextBox 371"/>
              <p:cNvSpPr txBox="1"/>
              <p:nvPr/>
            </p:nvSpPr>
            <p:spPr>
              <a:xfrm>
                <a:off x="2572964" y="1581980"/>
                <a:ext cx="352661" cy="1846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Нижний</a:t>
                </a:r>
                <a:br>
                  <a:rPr lang="ru-RU" sz="600" dirty="0" smtClean="0">
                    <a:solidFill>
                      <a:schemeClr val="accent4"/>
                    </a:solidFill>
                  </a:rPr>
                </a:br>
                <a:r>
                  <a:rPr lang="ru-RU" sz="600" dirty="0" smtClean="0">
                    <a:solidFill>
                      <a:schemeClr val="accent4"/>
                    </a:solidFill>
                  </a:rPr>
                  <a:t>Новгород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17" name="Группа 316"/>
            <p:cNvGrpSpPr/>
            <p:nvPr/>
          </p:nvGrpSpPr>
          <p:grpSpPr>
            <a:xfrm>
              <a:off x="2416458" y="2172904"/>
              <a:ext cx="376706" cy="176443"/>
              <a:chOff x="2416458" y="2172904"/>
              <a:chExt cx="376706" cy="176443"/>
            </a:xfrm>
          </p:grpSpPr>
          <p:sp>
            <p:nvSpPr>
              <p:cNvPr id="369" name="Прямоугольник 368"/>
              <p:cNvSpPr/>
              <p:nvPr/>
            </p:nvSpPr>
            <p:spPr>
              <a:xfrm>
                <a:off x="2416458" y="2226236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70" name="TextBox 369"/>
              <p:cNvSpPr txBox="1"/>
              <p:nvPr/>
            </p:nvSpPr>
            <p:spPr>
              <a:xfrm>
                <a:off x="2507829" y="2172904"/>
                <a:ext cx="285335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Москва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18" name="Группа 317"/>
            <p:cNvGrpSpPr/>
            <p:nvPr/>
          </p:nvGrpSpPr>
          <p:grpSpPr>
            <a:xfrm>
              <a:off x="1915980" y="2672427"/>
              <a:ext cx="277319" cy="123111"/>
              <a:chOff x="2507829" y="2167346"/>
              <a:chExt cx="277319" cy="123111"/>
            </a:xfrm>
          </p:grpSpPr>
          <p:sp>
            <p:nvSpPr>
              <p:cNvPr id="367" name="Прямоугольник 366"/>
              <p:cNvSpPr/>
              <p:nvPr/>
            </p:nvSpPr>
            <p:spPr>
              <a:xfrm>
                <a:off x="2693777" y="2167346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8" name="TextBox 367"/>
              <p:cNvSpPr txBox="1"/>
              <p:nvPr/>
            </p:nvSpPr>
            <p:spPr>
              <a:xfrm>
                <a:off x="2507829" y="2172904"/>
                <a:ext cx="18594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Киев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19" name="Группа 318"/>
            <p:cNvGrpSpPr/>
            <p:nvPr/>
          </p:nvGrpSpPr>
          <p:grpSpPr>
            <a:xfrm>
              <a:off x="1878919" y="2299772"/>
              <a:ext cx="278493" cy="181359"/>
              <a:chOff x="2472992" y="2172904"/>
              <a:chExt cx="278493" cy="181359"/>
            </a:xfrm>
          </p:grpSpPr>
          <p:sp>
            <p:nvSpPr>
              <p:cNvPr id="365" name="Прямоугольник 364"/>
              <p:cNvSpPr/>
              <p:nvPr/>
            </p:nvSpPr>
            <p:spPr>
              <a:xfrm>
                <a:off x="2472992" y="2231152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6" name="TextBox 365"/>
              <p:cNvSpPr txBox="1"/>
              <p:nvPr/>
            </p:nvSpPr>
            <p:spPr>
              <a:xfrm>
                <a:off x="2507829" y="2172904"/>
                <a:ext cx="243656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Минск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20" name="Группа 319"/>
            <p:cNvGrpSpPr/>
            <p:nvPr/>
          </p:nvGrpSpPr>
          <p:grpSpPr>
            <a:xfrm>
              <a:off x="1580867" y="1881466"/>
              <a:ext cx="394339" cy="196937"/>
              <a:chOff x="2507829" y="2158156"/>
              <a:chExt cx="394339" cy="196937"/>
            </a:xfrm>
          </p:grpSpPr>
          <p:sp>
            <p:nvSpPr>
              <p:cNvPr id="363" name="Прямоугольник 362"/>
              <p:cNvSpPr/>
              <p:nvPr/>
            </p:nvSpPr>
            <p:spPr>
              <a:xfrm>
                <a:off x="2630833" y="2231982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4" name="TextBox 363"/>
              <p:cNvSpPr txBox="1"/>
              <p:nvPr/>
            </p:nvSpPr>
            <p:spPr>
              <a:xfrm>
                <a:off x="2507829" y="2158156"/>
                <a:ext cx="394339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Хельсинки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21" name="Группа 320"/>
            <p:cNvGrpSpPr/>
            <p:nvPr/>
          </p:nvGrpSpPr>
          <p:grpSpPr>
            <a:xfrm>
              <a:off x="2323071" y="3438610"/>
              <a:ext cx="389317" cy="129741"/>
              <a:chOff x="2389420" y="2172904"/>
              <a:chExt cx="389317" cy="129741"/>
            </a:xfrm>
          </p:grpSpPr>
          <p:sp>
            <p:nvSpPr>
              <p:cNvPr id="361" name="Прямоугольник 360"/>
              <p:cNvSpPr/>
              <p:nvPr/>
            </p:nvSpPr>
            <p:spPr>
              <a:xfrm>
                <a:off x="2389420" y="2179534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2" name="TextBox 361"/>
              <p:cNvSpPr txBox="1"/>
              <p:nvPr/>
            </p:nvSpPr>
            <p:spPr>
              <a:xfrm>
                <a:off x="2507829" y="2172904"/>
                <a:ext cx="27090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Анкара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22" name="Группа 321"/>
            <p:cNvGrpSpPr/>
            <p:nvPr/>
          </p:nvGrpSpPr>
          <p:grpSpPr>
            <a:xfrm>
              <a:off x="6665188" y="2841493"/>
              <a:ext cx="520655" cy="173985"/>
              <a:chOff x="2431206" y="2172904"/>
              <a:chExt cx="520655" cy="173985"/>
            </a:xfrm>
          </p:grpSpPr>
          <p:sp>
            <p:nvSpPr>
              <p:cNvPr id="359" name="Прямоугольник 358"/>
              <p:cNvSpPr/>
              <p:nvPr/>
            </p:nvSpPr>
            <p:spPr>
              <a:xfrm>
                <a:off x="2431206" y="2223778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0" name="TextBox 359"/>
              <p:cNvSpPr txBox="1"/>
              <p:nvPr/>
            </p:nvSpPr>
            <p:spPr>
              <a:xfrm>
                <a:off x="2507829" y="2172904"/>
                <a:ext cx="444032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Улан-Батор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grpSp>
          <p:nvGrpSpPr>
            <p:cNvPr id="323" name="Группа 322"/>
            <p:cNvGrpSpPr/>
            <p:nvPr/>
          </p:nvGrpSpPr>
          <p:grpSpPr>
            <a:xfrm>
              <a:off x="7212711" y="3359508"/>
              <a:ext cx="229230" cy="216532"/>
              <a:chOff x="2578064" y="1851967"/>
              <a:chExt cx="229230" cy="216532"/>
            </a:xfrm>
          </p:grpSpPr>
          <p:sp>
            <p:nvSpPr>
              <p:cNvPr id="357" name="Прямоугольник 356"/>
              <p:cNvSpPr/>
              <p:nvPr/>
            </p:nvSpPr>
            <p:spPr>
              <a:xfrm>
                <a:off x="2616841" y="1851967"/>
                <a:ext cx="91371" cy="123111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ru-RU" sz="800" dirty="0">
                    <a:solidFill>
                      <a:schemeClr val="accent1"/>
                    </a:solidFill>
                    <a:sym typeface="Wingdings 2" panose="05020102010507070707" pitchFamily="18" charset="2"/>
                  </a:rPr>
                  <a:t></a:t>
                </a:r>
                <a:endParaRPr lang="ru-RU" sz="80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58" name="TextBox 357"/>
              <p:cNvSpPr txBox="1"/>
              <p:nvPr/>
            </p:nvSpPr>
            <p:spPr>
              <a:xfrm>
                <a:off x="2578064" y="1976166"/>
                <a:ext cx="229230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1"/>
                    </a:solidFill>
                  </a:rPr>
                  <a:t>Пекин</a:t>
                </a:r>
                <a:endParaRPr lang="ru-RU" sz="600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324" name="TextBox 323"/>
            <p:cNvSpPr txBox="1"/>
            <p:nvPr/>
          </p:nvSpPr>
          <p:spPr>
            <a:xfrm>
              <a:off x="6393247" y="3872986"/>
              <a:ext cx="288541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b="1" dirty="0" smtClean="0">
                  <a:solidFill>
                    <a:schemeClr val="accent1"/>
                  </a:solidFill>
                </a:rPr>
                <a:t>КИТАЙ</a:t>
              </a:r>
              <a:endParaRPr lang="ru-RU" sz="600" b="1" dirty="0">
                <a:solidFill>
                  <a:schemeClr val="accent1"/>
                </a:solidFill>
              </a:endParaRPr>
            </a:p>
          </p:txBody>
        </p:sp>
        <p:sp>
          <p:nvSpPr>
            <p:cNvPr id="325" name="TextBox 324"/>
            <p:cNvSpPr txBox="1"/>
            <p:nvPr/>
          </p:nvSpPr>
          <p:spPr>
            <a:xfrm>
              <a:off x="6393247" y="3036050"/>
              <a:ext cx="403957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МОНГОЛИЯ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26" name="TextBox 325"/>
            <p:cNvSpPr txBox="1"/>
            <p:nvPr/>
          </p:nvSpPr>
          <p:spPr>
            <a:xfrm>
              <a:off x="4187016" y="3015478"/>
              <a:ext cx="500137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b="1" dirty="0" smtClean="0">
                  <a:solidFill>
                    <a:schemeClr val="accent1"/>
                  </a:solidFill>
                </a:rPr>
                <a:t>КАЗАХСТАН</a:t>
              </a:r>
              <a:endParaRPr lang="ru-RU" sz="600" b="1" dirty="0">
                <a:solidFill>
                  <a:schemeClr val="accent1"/>
                </a:solidFill>
              </a:endParaRPr>
            </a:p>
          </p:txBody>
        </p:sp>
        <p:sp>
          <p:nvSpPr>
            <p:cNvPr id="327" name="TextBox 326"/>
            <p:cNvSpPr txBox="1"/>
            <p:nvPr/>
          </p:nvSpPr>
          <p:spPr>
            <a:xfrm>
              <a:off x="2368367" y="3603497"/>
              <a:ext cx="282129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ТУРЦИЯ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28" name="TextBox 327"/>
            <p:cNvSpPr txBox="1"/>
            <p:nvPr/>
          </p:nvSpPr>
          <p:spPr>
            <a:xfrm>
              <a:off x="1634529" y="3038097"/>
              <a:ext cx="378309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РУМЫНИЯ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29" name="TextBox 328"/>
            <p:cNvSpPr txBox="1"/>
            <p:nvPr/>
          </p:nvSpPr>
          <p:spPr>
            <a:xfrm>
              <a:off x="2158704" y="2845797"/>
              <a:ext cx="338234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УКРАИНА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sp>
          <p:nvSpPr>
            <p:cNvPr id="330" name="TextBox 329"/>
            <p:cNvSpPr txBox="1"/>
            <p:nvPr/>
          </p:nvSpPr>
          <p:spPr>
            <a:xfrm>
              <a:off x="699178" y="2681163"/>
              <a:ext cx="389530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1"/>
                  </a:solidFill>
                </a:rPr>
                <a:t>ГЕРМАНИЯ</a:t>
              </a:r>
              <a:endParaRPr lang="ru-RU" sz="500" b="1" dirty="0">
                <a:solidFill>
                  <a:schemeClr val="accent1"/>
                </a:solidFill>
              </a:endParaRPr>
            </a:p>
          </p:txBody>
        </p:sp>
        <p:sp>
          <p:nvSpPr>
            <p:cNvPr id="331" name="TextBox 330"/>
            <p:cNvSpPr txBox="1"/>
            <p:nvPr/>
          </p:nvSpPr>
          <p:spPr>
            <a:xfrm>
              <a:off x="1598816" y="1784344"/>
              <a:ext cx="472886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ФИНЛЯНДИЯ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  <p:grpSp>
          <p:nvGrpSpPr>
            <p:cNvPr id="332" name="Группа 331"/>
            <p:cNvGrpSpPr/>
            <p:nvPr/>
          </p:nvGrpSpPr>
          <p:grpSpPr>
            <a:xfrm>
              <a:off x="2033126" y="1893661"/>
              <a:ext cx="703427" cy="140413"/>
              <a:chOff x="2510738" y="1621308"/>
              <a:chExt cx="703427" cy="140413"/>
            </a:xfrm>
          </p:grpSpPr>
          <p:sp>
            <p:nvSpPr>
              <p:cNvPr id="355" name="Овал 354"/>
              <p:cNvSpPr>
                <a:spLocks noChangeAspect="1"/>
              </p:cNvSpPr>
              <p:nvPr/>
            </p:nvSpPr>
            <p:spPr>
              <a:xfrm>
                <a:off x="2510738" y="1736521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6" name="TextBox 355"/>
              <p:cNvSpPr txBox="1"/>
              <p:nvPr/>
            </p:nvSpPr>
            <p:spPr>
              <a:xfrm>
                <a:off x="2572964" y="1621308"/>
                <a:ext cx="641201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Санкт-Петербург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sp>
          <p:nvSpPr>
            <p:cNvPr id="333" name="TextBox 332"/>
            <p:cNvSpPr txBox="1"/>
            <p:nvPr/>
          </p:nvSpPr>
          <p:spPr>
            <a:xfrm>
              <a:off x="1771859" y="2476079"/>
              <a:ext cx="379912" cy="6155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400" b="1" dirty="0" smtClean="0">
                  <a:solidFill>
                    <a:schemeClr val="accent1"/>
                  </a:solidFill>
                </a:rPr>
                <a:t>БЕЛОРУССИЯ</a:t>
              </a:r>
              <a:endParaRPr lang="ru-RU" sz="400" b="1" dirty="0">
                <a:solidFill>
                  <a:schemeClr val="accent1"/>
                </a:solidFill>
              </a:endParaRPr>
            </a:p>
          </p:txBody>
        </p:sp>
        <p:sp>
          <p:nvSpPr>
            <p:cNvPr id="334" name="TextBox 333"/>
            <p:cNvSpPr txBox="1"/>
            <p:nvPr/>
          </p:nvSpPr>
          <p:spPr>
            <a:xfrm>
              <a:off x="1332978" y="1824185"/>
              <a:ext cx="200375" cy="16158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350" dirty="0" smtClean="0">
                  <a:solidFill>
                    <a:schemeClr val="accent2"/>
                  </a:solidFill>
                </a:rPr>
                <a:t>Бот-</a:t>
              </a:r>
              <a:br>
                <a:rPr lang="ru-RU" sz="350" dirty="0" smtClean="0">
                  <a:solidFill>
                    <a:schemeClr val="accent2"/>
                  </a:solidFill>
                </a:rPr>
              </a:br>
              <a:r>
                <a:rPr lang="ru-RU" sz="350" dirty="0" err="1" smtClean="0">
                  <a:solidFill>
                    <a:schemeClr val="accent2"/>
                  </a:solidFill>
                </a:rPr>
                <a:t>нический</a:t>
              </a:r>
              <a:r>
                <a:rPr lang="ru-RU" sz="350" dirty="0" smtClean="0">
                  <a:solidFill>
                    <a:schemeClr val="accent2"/>
                  </a:solidFill>
                </a:rPr>
                <a:t/>
              </a:r>
              <a:br>
                <a:rPr lang="ru-RU" sz="350" dirty="0" smtClean="0">
                  <a:solidFill>
                    <a:schemeClr val="accent2"/>
                  </a:solidFill>
                </a:rPr>
              </a:br>
              <a:r>
                <a:rPr lang="ru-RU" sz="350" dirty="0" smtClean="0">
                  <a:solidFill>
                    <a:schemeClr val="accent2"/>
                  </a:solidFill>
                </a:rPr>
                <a:t>залив</a:t>
              </a:r>
              <a:endParaRPr lang="ru-RU" sz="350" dirty="0">
                <a:solidFill>
                  <a:schemeClr val="accent2"/>
                </a:solidFill>
              </a:endParaRPr>
            </a:p>
          </p:txBody>
        </p:sp>
        <p:sp>
          <p:nvSpPr>
            <p:cNvPr id="335" name="TextBox 334"/>
            <p:cNvSpPr txBox="1"/>
            <p:nvPr/>
          </p:nvSpPr>
          <p:spPr>
            <a:xfrm>
              <a:off x="1410763" y="2086897"/>
              <a:ext cx="251671" cy="107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350" dirty="0" smtClean="0">
                  <a:solidFill>
                    <a:schemeClr val="accent2"/>
                  </a:solidFill>
                </a:rPr>
                <a:t>Балтийское</a:t>
              </a:r>
              <a:br>
                <a:rPr lang="ru-RU" sz="350" dirty="0" smtClean="0">
                  <a:solidFill>
                    <a:schemeClr val="accent2"/>
                  </a:solidFill>
                </a:rPr>
              </a:br>
              <a:r>
                <a:rPr lang="ru-RU" sz="350" dirty="0" smtClean="0">
                  <a:solidFill>
                    <a:schemeClr val="accent2"/>
                  </a:solidFill>
                </a:rPr>
                <a:t>море</a:t>
              </a:r>
              <a:endParaRPr lang="ru-RU" sz="350" dirty="0">
                <a:solidFill>
                  <a:schemeClr val="accent2"/>
                </a:solidFill>
              </a:endParaRPr>
            </a:p>
          </p:txBody>
        </p:sp>
        <p:sp>
          <p:nvSpPr>
            <p:cNvPr id="336" name="TextBox 335"/>
            <p:cNvSpPr txBox="1"/>
            <p:nvPr/>
          </p:nvSpPr>
          <p:spPr>
            <a:xfrm>
              <a:off x="2296792" y="3220207"/>
              <a:ext cx="181140" cy="1231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400" dirty="0" smtClean="0">
                  <a:solidFill>
                    <a:schemeClr val="accent2"/>
                  </a:solidFill>
                </a:rPr>
                <a:t>Черное</a:t>
              </a:r>
              <a:br>
                <a:rPr lang="ru-RU" sz="400" dirty="0" smtClean="0">
                  <a:solidFill>
                    <a:schemeClr val="accent2"/>
                  </a:solidFill>
                </a:rPr>
              </a:br>
              <a:r>
                <a:rPr lang="ru-RU" sz="400" dirty="0" smtClean="0">
                  <a:solidFill>
                    <a:schemeClr val="accent2"/>
                  </a:solidFill>
                </a:rPr>
                <a:t>море</a:t>
              </a:r>
              <a:endParaRPr lang="ru-RU" sz="400" dirty="0">
                <a:solidFill>
                  <a:schemeClr val="accent2"/>
                </a:solidFill>
              </a:endParaRPr>
            </a:p>
          </p:txBody>
        </p:sp>
        <p:sp>
          <p:nvSpPr>
            <p:cNvPr id="337" name="TextBox 336"/>
            <p:cNvSpPr txBox="1"/>
            <p:nvPr/>
          </p:nvSpPr>
          <p:spPr>
            <a:xfrm>
              <a:off x="1324348" y="3816781"/>
              <a:ext cx="328615" cy="1231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400" dirty="0" smtClean="0">
                  <a:solidFill>
                    <a:schemeClr val="accent2"/>
                  </a:solidFill>
                </a:rPr>
                <a:t>Средиземное</a:t>
              </a:r>
              <a:br>
                <a:rPr lang="ru-RU" sz="400" dirty="0" smtClean="0">
                  <a:solidFill>
                    <a:schemeClr val="accent2"/>
                  </a:solidFill>
                </a:rPr>
              </a:br>
              <a:r>
                <a:rPr lang="ru-RU" sz="400" dirty="0" smtClean="0">
                  <a:solidFill>
                    <a:schemeClr val="accent2"/>
                  </a:solidFill>
                </a:rPr>
                <a:t>море</a:t>
              </a:r>
              <a:endParaRPr lang="ru-RU" sz="400" dirty="0">
                <a:solidFill>
                  <a:schemeClr val="accent2"/>
                </a:solidFill>
              </a:endParaRPr>
            </a:p>
          </p:txBody>
        </p:sp>
        <p:sp>
          <p:nvSpPr>
            <p:cNvPr id="338" name="TextBox 337"/>
            <p:cNvSpPr txBox="1"/>
            <p:nvPr/>
          </p:nvSpPr>
          <p:spPr>
            <a:xfrm>
              <a:off x="3437854" y="3492913"/>
              <a:ext cx="200376" cy="18466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400" dirty="0" err="1" smtClean="0">
                  <a:solidFill>
                    <a:schemeClr val="accent2"/>
                  </a:solidFill>
                </a:rPr>
                <a:t>Кас</a:t>
              </a:r>
              <a:r>
                <a:rPr lang="ru-RU" sz="400" dirty="0" smtClean="0">
                  <a:solidFill>
                    <a:schemeClr val="accent2"/>
                  </a:solidFill>
                </a:rPr>
                <a:t>-</a:t>
              </a:r>
              <a:br>
                <a:rPr lang="ru-RU" sz="400" dirty="0" smtClean="0">
                  <a:solidFill>
                    <a:schemeClr val="accent2"/>
                  </a:solidFill>
                </a:rPr>
              </a:br>
              <a:r>
                <a:rPr lang="ru-RU" sz="400" dirty="0" err="1" smtClean="0">
                  <a:solidFill>
                    <a:schemeClr val="accent2"/>
                  </a:solidFill>
                </a:rPr>
                <a:t>пийское</a:t>
              </a:r>
              <a:r>
                <a:rPr lang="ru-RU" sz="400" dirty="0" smtClean="0">
                  <a:solidFill>
                    <a:schemeClr val="accent2"/>
                  </a:solidFill>
                </a:rPr>
                <a:t/>
              </a:r>
              <a:br>
                <a:rPr lang="ru-RU" sz="400" dirty="0" smtClean="0">
                  <a:solidFill>
                    <a:schemeClr val="accent2"/>
                  </a:solidFill>
                </a:rPr>
              </a:br>
              <a:r>
                <a:rPr lang="ru-RU" sz="400" dirty="0" smtClean="0">
                  <a:solidFill>
                    <a:schemeClr val="accent2"/>
                  </a:solidFill>
                </a:rPr>
                <a:t>море</a:t>
              </a:r>
              <a:endParaRPr lang="ru-RU" sz="400" dirty="0">
                <a:solidFill>
                  <a:schemeClr val="accent2"/>
                </a:solidFill>
              </a:endParaRPr>
            </a:p>
          </p:txBody>
        </p:sp>
        <p:sp>
          <p:nvSpPr>
            <p:cNvPr id="339" name="TextBox 338"/>
            <p:cNvSpPr txBox="1"/>
            <p:nvPr/>
          </p:nvSpPr>
          <p:spPr>
            <a:xfrm>
              <a:off x="5376960" y="1861288"/>
              <a:ext cx="343043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b="1" dirty="0" smtClean="0">
                  <a:solidFill>
                    <a:schemeClr val="accent1"/>
                  </a:solidFill>
                </a:rPr>
                <a:t>РОССИЯ</a:t>
              </a:r>
              <a:endParaRPr lang="ru-RU" sz="600" b="1" dirty="0">
                <a:solidFill>
                  <a:schemeClr val="accent1"/>
                </a:solidFill>
              </a:endParaRPr>
            </a:p>
          </p:txBody>
        </p:sp>
        <p:grpSp>
          <p:nvGrpSpPr>
            <p:cNvPr id="340" name="Группа 339"/>
            <p:cNvGrpSpPr/>
            <p:nvPr/>
          </p:nvGrpSpPr>
          <p:grpSpPr>
            <a:xfrm>
              <a:off x="6299073" y="2474356"/>
              <a:ext cx="322660" cy="133039"/>
              <a:chOff x="2550066" y="1621308"/>
              <a:chExt cx="322660" cy="133039"/>
            </a:xfrm>
          </p:grpSpPr>
          <p:sp>
            <p:nvSpPr>
              <p:cNvPr id="353" name="Овал 352"/>
              <p:cNvSpPr>
                <a:spLocks noChangeAspect="1"/>
              </p:cNvSpPr>
              <p:nvPr/>
            </p:nvSpPr>
            <p:spPr>
              <a:xfrm>
                <a:off x="2550066" y="1729147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4" name="TextBox 353"/>
              <p:cNvSpPr txBox="1"/>
              <p:nvPr/>
            </p:nvSpPr>
            <p:spPr>
              <a:xfrm>
                <a:off x="2572964" y="1621308"/>
                <a:ext cx="299762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Иркутск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41" name="Группа 340"/>
            <p:cNvGrpSpPr/>
            <p:nvPr/>
          </p:nvGrpSpPr>
          <p:grpSpPr>
            <a:xfrm>
              <a:off x="6867928" y="2540875"/>
              <a:ext cx="269628" cy="92333"/>
              <a:chOff x="2481270" y="1621308"/>
              <a:chExt cx="269628" cy="92333"/>
            </a:xfrm>
          </p:grpSpPr>
          <p:sp>
            <p:nvSpPr>
              <p:cNvPr id="351" name="Овал 350"/>
              <p:cNvSpPr>
                <a:spLocks noChangeAspect="1"/>
              </p:cNvSpPr>
              <p:nvPr/>
            </p:nvSpPr>
            <p:spPr>
              <a:xfrm>
                <a:off x="2481270" y="1667474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2" name="TextBox 351"/>
              <p:cNvSpPr txBox="1"/>
              <p:nvPr/>
            </p:nvSpPr>
            <p:spPr>
              <a:xfrm>
                <a:off x="2572964" y="1621308"/>
                <a:ext cx="177934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Чита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42" name="Группа 341"/>
            <p:cNvGrpSpPr/>
            <p:nvPr/>
          </p:nvGrpSpPr>
          <p:grpSpPr>
            <a:xfrm>
              <a:off x="7956710" y="3265294"/>
              <a:ext cx="328296" cy="135274"/>
              <a:chOff x="2547636" y="1621308"/>
              <a:chExt cx="328296" cy="135274"/>
            </a:xfrm>
          </p:grpSpPr>
          <p:sp>
            <p:nvSpPr>
              <p:cNvPr id="349" name="Овал 348"/>
              <p:cNvSpPr>
                <a:spLocks noChangeAspect="1"/>
              </p:cNvSpPr>
              <p:nvPr/>
            </p:nvSpPr>
            <p:spPr>
              <a:xfrm>
                <a:off x="2547636" y="1731382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50" name="TextBox 349"/>
              <p:cNvSpPr txBox="1"/>
              <p:nvPr/>
            </p:nvSpPr>
            <p:spPr>
              <a:xfrm>
                <a:off x="2572964" y="1621308"/>
                <a:ext cx="302968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err="1" smtClean="0">
                    <a:solidFill>
                      <a:schemeClr val="accent4"/>
                    </a:solidFill>
                  </a:rPr>
                  <a:t>Шеньян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grpSp>
          <p:nvGrpSpPr>
            <p:cNvPr id="343" name="Группа 342"/>
            <p:cNvGrpSpPr/>
            <p:nvPr/>
          </p:nvGrpSpPr>
          <p:grpSpPr>
            <a:xfrm>
              <a:off x="7906580" y="3555875"/>
              <a:ext cx="269304" cy="124823"/>
              <a:chOff x="2572964" y="1588818"/>
              <a:chExt cx="269304" cy="124823"/>
            </a:xfrm>
          </p:grpSpPr>
          <p:sp>
            <p:nvSpPr>
              <p:cNvPr id="347" name="Овал 346"/>
              <p:cNvSpPr>
                <a:spLocks noChangeAspect="1"/>
              </p:cNvSpPr>
              <p:nvPr/>
            </p:nvSpPr>
            <p:spPr>
              <a:xfrm>
                <a:off x="2594338" y="1588818"/>
                <a:ext cx="25200" cy="25200"/>
              </a:xfrm>
              <a:prstGeom prst="ellipse">
                <a:avLst/>
              </a:prstGeom>
              <a:solidFill>
                <a:schemeClr val="accent4"/>
              </a:solidFill>
              <a:ln w="508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348" name="TextBox 347"/>
              <p:cNvSpPr txBox="1"/>
              <p:nvPr/>
            </p:nvSpPr>
            <p:spPr>
              <a:xfrm>
                <a:off x="2572964" y="1621308"/>
                <a:ext cx="269304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dirty="0" smtClean="0">
                    <a:solidFill>
                      <a:schemeClr val="accent4"/>
                    </a:solidFill>
                  </a:rPr>
                  <a:t>Далянь</a:t>
                </a:r>
                <a:endParaRPr lang="ru-RU" sz="600" dirty="0">
                  <a:solidFill>
                    <a:schemeClr val="accent4"/>
                  </a:solidFill>
                </a:endParaRPr>
              </a:p>
            </p:txBody>
          </p:sp>
        </p:grpSp>
        <p:sp>
          <p:nvSpPr>
            <p:cNvPr id="344" name="TextBox 343"/>
            <p:cNvSpPr txBox="1"/>
            <p:nvPr/>
          </p:nvSpPr>
          <p:spPr>
            <a:xfrm>
              <a:off x="8384021" y="3958130"/>
              <a:ext cx="242054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500" dirty="0" smtClean="0">
                  <a:solidFill>
                    <a:schemeClr val="accent2"/>
                  </a:solidFill>
                </a:rPr>
                <a:t>Желтое</a:t>
              </a:r>
              <a:br>
                <a:rPr lang="ru-RU" sz="500" dirty="0" smtClean="0">
                  <a:solidFill>
                    <a:schemeClr val="accent2"/>
                  </a:solidFill>
                </a:rPr>
              </a:br>
              <a:r>
                <a:rPr lang="ru-RU" sz="500" dirty="0" smtClean="0">
                  <a:solidFill>
                    <a:schemeClr val="accent2"/>
                  </a:solidFill>
                </a:rPr>
                <a:t>море</a:t>
              </a:r>
              <a:endParaRPr lang="ru-RU" sz="500" dirty="0">
                <a:solidFill>
                  <a:schemeClr val="accent2"/>
                </a:solidFill>
              </a:endParaRPr>
            </a:p>
          </p:txBody>
        </p:sp>
        <p:sp>
          <p:nvSpPr>
            <p:cNvPr id="345" name="TextBox 344"/>
            <p:cNvSpPr txBox="1"/>
            <p:nvPr/>
          </p:nvSpPr>
          <p:spPr>
            <a:xfrm>
              <a:off x="1263735" y="2578338"/>
              <a:ext cx="378309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b="1" dirty="0" smtClean="0">
                  <a:solidFill>
                    <a:schemeClr val="accent1"/>
                  </a:solidFill>
                </a:rPr>
                <a:t>ПОЛЬША</a:t>
              </a:r>
              <a:endParaRPr lang="ru-RU" sz="600" b="1" dirty="0">
                <a:solidFill>
                  <a:schemeClr val="accent1"/>
                </a:solidFill>
              </a:endParaRPr>
            </a:p>
          </p:txBody>
        </p:sp>
        <p:sp>
          <p:nvSpPr>
            <p:cNvPr id="346" name="TextBox 345"/>
            <p:cNvSpPr txBox="1"/>
            <p:nvPr/>
          </p:nvSpPr>
          <p:spPr>
            <a:xfrm>
              <a:off x="1345225" y="2845797"/>
              <a:ext cx="309380" cy="6155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400" b="1" dirty="0" smtClean="0">
                  <a:solidFill>
                    <a:schemeClr val="accent5"/>
                  </a:solidFill>
                </a:rPr>
                <a:t>СЛОВАКИЯ</a:t>
              </a:r>
              <a:endParaRPr lang="ru-RU" sz="400" b="1" dirty="0">
                <a:solidFill>
                  <a:schemeClr val="accent5"/>
                </a:solidFill>
              </a:endParaRPr>
            </a:p>
          </p:txBody>
        </p:sp>
      </p:grpSp>
      <p:sp>
        <p:nvSpPr>
          <p:cNvPr id="151" name="TextBox 150"/>
          <p:cNvSpPr txBox="1"/>
          <p:nvPr/>
        </p:nvSpPr>
        <p:spPr>
          <a:xfrm>
            <a:off x="547960" y="932943"/>
            <a:ext cx="205985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 dirty="0" smtClean="0">
                <a:solidFill>
                  <a:schemeClr val="accent3"/>
                </a:solidFill>
              </a:rPr>
              <a:t>Гамбург </a:t>
            </a:r>
            <a:r>
              <a:rPr lang="ru-RU" sz="1600" dirty="0" smtClean="0">
                <a:solidFill>
                  <a:schemeClr val="accent3"/>
                </a:solidFill>
              </a:rPr>
              <a:t>(Германия) </a:t>
            </a:r>
            <a:endParaRPr lang="ru-RU" sz="1600" dirty="0">
              <a:solidFill>
                <a:schemeClr val="accent3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3209608" y="932942"/>
            <a:ext cx="1888337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 dirty="0" err="1" smtClean="0">
                <a:solidFill>
                  <a:schemeClr val="accent3"/>
                </a:solidFill>
              </a:rPr>
              <a:t>Ченьчжоу</a:t>
            </a:r>
            <a:r>
              <a:rPr lang="ru-RU" sz="1600" b="1" dirty="0" smtClean="0">
                <a:solidFill>
                  <a:schemeClr val="accent3"/>
                </a:solidFill>
              </a:rPr>
              <a:t> </a:t>
            </a:r>
            <a:r>
              <a:rPr lang="ru-RU" sz="1600" dirty="0" smtClean="0">
                <a:solidFill>
                  <a:schemeClr val="accent3"/>
                </a:solidFill>
              </a:rPr>
              <a:t>(Китай) </a:t>
            </a:r>
            <a:endParaRPr lang="ru-RU" sz="1600" dirty="0">
              <a:solidFill>
                <a:schemeClr val="accent3"/>
              </a:solidFill>
            </a:endParaRPr>
          </a:p>
        </p:txBody>
      </p:sp>
      <p:grpSp>
        <p:nvGrpSpPr>
          <p:cNvPr id="153" name="Группа 152"/>
          <p:cNvGrpSpPr/>
          <p:nvPr/>
        </p:nvGrpSpPr>
        <p:grpSpPr>
          <a:xfrm>
            <a:off x="2614012" y="1004224"/>
            <a:ext cx="468000" cy="107838"/>
            <a:chOff x="2583532" y="1004224"/>
            <a:chExt cx="468000" cy="107838"/>
          </a:xfrm>
        </p:grpSpPr>
        <p:cxnSp>
          <p:nvCxnSpPr>
            <p:cNvPr id="155" name="Прямая со стрелкой 154"/>
            <p:cNvCxnSpPr/>
            <p:nvPr/>
          </p:nvCxnSpPr>
          <p:spPr>
            <a:xfrm>
              <a:off x="2583532" y="1004224"/>
              <a:ext cx="468000" cy="0"/>
            </a:xfrm>
            <a:prstGeom prst="straightConnector1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Прямая со стрелкой 155"/>
            <p:cNvCxnSpPr/>
            <p:nvPr/>
          </p:nvCxnSpPr>
          <p:spPr>
            <a:xfrm flipH="1">
              <a:off x="2583532" y="1112062"/>
              <a:ext cx="468000" cy="0"/>
            </a:xfrm>
            <a:prstGeom prst="straightConnector1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Группа 7"/>
          <p:cNvGrpSpPr/>
          <p:nvPr/>
        </p:nvGrpSpPr>
        <p:grpSpPr>
          <a:xfrm>
            <a:off x="715151" y="2243273"/>
            <a:ext cx="7526923" cy="1744254"/>
            <a:chOff x="715151" y="2243273"/>
            <a:chExt cx="7526923" cy="1744254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715151" y="2243273"/>
              <a:ext cx="7526923" cy="1744254"/>
              <a:chOff x="715151" y="2243273"/>
              <a:chExt cx="7526923" cy="1744254"/>
            </a:xfrm>
          </p:grpSpPr>
          <p:grpSp>
            <p:nvGrpSpPr>
              <p:cNvPr id="236" name="Группа 235"/>
              <p:cNvGrpSpPr/>
              <p:nvPr/>
            </p:nvGrpSpPr>
            <p:grpSpPr>
              <a:xfrm>
                <a:off x="715151" y="2243273"/>
                <a:ext cx="7526923" cy="1744254"/>
                <a:chOff x="715151" y="2243273"/>
                <a:chExt cx="7526923" cy="1744254"/>
              </a:xfrm>
            </p:grpSpPr>
            <p:grpSp>
              <p:nvGrpSpPr>
                <p:cNvPr id="238" name="Группа 237"/>
                <p:cNvGrpSpPr/>
                <p:nvPr/>
              </p:nvGrpSpPr>
              <p:grpSpPr>
                <a:xfrm>
                  <a:off x="7637781" y="3859832"/>
                  <a:ext cx="604293" cy="127695"/>
                  <a:chOff x="7637781" y="3859832"/>
                  <a:chExt cx="604293" cy="127695"/>
                </a:xfrm>
              </p:grpSpPr>
              <p:sp>
                <p:nvSpPr>
                  <p:cNvPr id="248" name="TextBox 247"/>
                  <p:cNvSpPr txBox="1"/>
                  <p:nvPr/>
                </p:nvSpPr>
                <p:spPr>
                  <a:xfrm>
                    <a:off x="7763194" y="3859832"/>
                    <a:ext cx="478880" cy="127695"/>
                  </a:xfrm>
                  <a:prstGeom prst="roundRect">
                    <a:avLst/>
                  </a:prstGeom>
                  <a:solidFill>
                    <a:schemeClr val="accent1"/>
                  </a:solidFill>
                </p:spPr>
                <p:txBody>
                  <a:bodyPr wrap="none" lIns="7200" tIns="0" rIns="7200" bIns="0" rtlCol="0">
                    <a:spAutoFit/>
                  </a:bodyPr>
                  <a:lstStyle/>
                  <a:p>
                    <a:r>
                      <a:rPr lang="ru-RU" sz="750" dirty="0" err="1" smtClean="0">
                        <a:solidFill>
                          <a:schemeClr val="accent3"/>
                        </a:solidFill>
                      </a:rPr>
                      <a:t>Ченьчжоу</a:t>
                    </a:r>
                    <a:endParaRPr lang="ru-RU" sz="750" dirty="0">
                      <a:solidFill>
                        <a:schemeClr val="accent3"/>
                      </a:solidFill>
                    </a:endParaRPr>
                  </a:p>
                </p:txBody>
              </p:sp>
              <p:sp>
                <p:nvSpPr>
                  <p:cNvPr id="249" name="Овал 248"/>
                  <p:cNvSpPr>
                    <a:spLocks noChangeAspect="1"/>
                  </p:cNvSpPr>
                  <p:nvPr/>
                </p:nvSpPr>
                <p:spPr>
                  <a:xfrm>
                    <a:off x="7637781" y="3900604"/>
                    <a:ext cx="36000" cy="36000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9525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</p:grpSp>
            <p:grpSp>
              <p:nvGrpSpPr>
                <p:cNvPr id="239" name="Группа 238"/>
                <p:cNvGrpSpPr/>
                <p:nvPr/>
              </p:nvGrpSpPr>
              <p:grpSpPr>
                <a:xfrm>
                  <a:off x="2255670" y="2450446"/>
                  <a:ext cx="478840" cy="141729"/>
                  <a:chOff x="2255670" y="2450446"/>
                  <a:chExt cx="478840" cy="141729"/>
                </a:xfrm>
              </p:grpSpPr>
              <p:sp>
                <p:nvSpPr>
                  <p:cNvPr id="246" name="TextBox 245"/>
                  <p:cNvSpPr txBox="1"/>
                  <p:nvPr/>
                </p:nvSpPr>
                <p:spPr>
                  <a:xfrm>
                    <a:off x="2315417" y="2464480"/>
                    <a:ext cx="419093" cy="127695"/>
                  </a:xfrm>
                  <a:prstGeom prst="roundRect">
                    <a:avLst/>
                  </a:prstGeom>
                  <a:solidFill>
                    <a:schemeClr val="accent1"/>
                  </a:solidFill>
                </p:spPr>
                <p:txBody>
                  <a:bodyPr wrap="none" lIns="7200" tIns="0" rIns="7200" bIns="0" rtlCol="0">
                    <a:spAutoFit/>
                  </a:bodyPr>
                  <a:lstStyle/>
                  <a:p>
                    <a:r>
                      <a:rPr lang="ru-RU" sz="750" dirty="0" smtClean="0">
                        <a:solidFill>
                          <a:schemeClr val="accent3"/>
                        </a:solidFill>
                      </a:rPr>
                      <a:t>Красное</a:t>
                    </a:r>
                    <a:endParaRPr lang="ru-RU" sz="750" dirty="0">
                      <a:solidFill>
                        <a:schemeClr val="accent3"/>
                      </a:solidFill>
                    </a:endParaRPr>
                  </a:p>
                </p:txBody>
              </p:sp>
              <p:sp>
                <p:nvSpPr>
                  <p:cNvPr id="247" name="Овал 246"/>
                  <p:cNvSpPr>
                    <a:spLocks noChangeAspect="1"/>
                  </p:cNvSpPr>
                  <p:nvPr/>
                </p:nvSpPr>
                <p:spPr>
                  <a:xfrm>
                    <a:off x="2255670" y="2450446"/>
                    <a:ext cx="36000" cy="36000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9525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</p:grpSp>
            <p:grpSp>
              <p:nvGrpSpPr>
                <p:cNvPr id="240" name="Группа 239"/>
                <p:cNvGrpSpPr/>
                <p:nvPr/>
              </p:nvGrpSpPr>
              <p:grpSpPr>
                <a:xfrm>
                  <a:off x="1663251" y="2599220"/>
                  <a:ext cx="296491" cy="197770"/>
                  <a:chOff x="1663251" y="2599220"/>
                  <a:chExt cx="296491" cy="197770"/>
                </a:xfrm>
              </p:grpSpPr>
              <p:sp>
                <p:nvSpPr>
                  <p:cNvPr id="244" name="TextBox 243"/>
                  <p:cNvSpPr txBox="1"/>
                  <p:nvPr/>
                </p:nvSpPr>
                <p:spPr>
                  <a:xfrm>
                    <a:off x="1663251" y="2669295"/>
                    <a:ext cx="296491" cy="127695"/>
                  </a:xfrm>
                  <a:prstGeom prst="roundRect">
                    <a:avLst/>
                  </a:prstGeom>
                  <a:solidFill>
                    <a:schemeClr val="accent1"/>
                  </a:solidFill>
                </p:spPr>
                <p:txBody>
                  <a:bodyPr wrap="none" lIns="7200" tIns="0" rIns="7200" bIns="0" rtlCol="0">
                    <a:spAutoFit/>
                  </a:bodyPr>
                  <a:lstStyle/>
                  <a:p>
                    <a:r>
                      <a:rPr lang="ru-RU" sz="750" dirty="0" smtClean="0">
                        <a:solidFill>
                          <a:schemeClr val="accent3"/>
                        </a:solidFill>
                      </a:rPr>
                      <a:t>Брест</a:t>
                    </a:r>
                    <a:endParaRPr lang="ru-RU" sz="750" dirty="0">
                      <a:solidFill>
                        <a:schemeClr val="accent3"/>
                      </a:solidFill>
                    </a:endParaRPr>
                  </a:p>
                </p:txBody>
              </p:sp>
              <p:sp>
                <p:nvSpPr>
                  <p:cNvPr id="245" name="Овал 244"/>
                  <p:cNvSpPr>
                    <a:spLocks noChangeAspect="1"/>
                  </p:cNvSpPr>
                  <p:nvPr/>
                </p:nvSpPr>
                <p:spPr>
                  <a:xfrm>
                    <a:off x="1721575" y="2599220"/>
                    <a:ext cx="36000" cy="36000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9525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</p:grpSp>
            <p:grpSp>
              <p:nvGrpSpPr>
                <p:cNvPr id="241" name="Группа 240"/>
                <p:cNvGrpSpPr/>
                <p:nvPr/>
              </p:nvGrpSpPr>
              <p:grpSpPr>
                <a:xfrm>
                  <a:off x="715151" y="2243273"/>
                  <a:ext cx="399299" cy="206607"/>
                  <a:chOff x="715151" y="2243273"/>
                  <a:chExt cx="399299" cy="206607"/>
                </a:xfrm>
              </p:grpSpPr>
              <p:sp>
                <p:nvSpPr>
                  <p:cNvPr id="242" name="TextBox 241"/>
                  <p:cNvSpPr txBox="1"/>
                  <p:nvPr/>
                </p:nvSpPr>
                <p:spPr>
                  <a:xfrm>
                    <a:off x="715151" y="2243273"/>
                    <a:ext cx="399299" cy="127695"/>
                  </a:xfrm>
                  <a:prstGeom prst="roundRect">
                    <a:avLst/>
                  </a:prstGeom>
                  <a:solidFill>
                    <a:schemeClr val="accent1"/>
                  </a:solidFill>
                </p:spPr>
                <p:txBody>
                  <a:bodyPr wrap="none" lIns="7200" tIns="0" rIns="7200" bIns="0" rtlCol="0">
                    <a:spAutoFit/>
                  </a:bodyPr>
                  <a:lstStyle/>
                  <a:p>
                    <a:r>
                      <a:rPr lang="ru-RU" sz="750" dirty="0" smtClean="0">
                        <a:solidFill>
                          <a:schemeClr val="accent3"/>
                        </a:solidFill>
                      </a:rPr>
                      <a:t>Гамбург</a:t>
                    </a:r>
                    <a:endParaRPr lang="ru-RU" sz="750" dirty="0">
                      <a:solidFill>
                        <a:schemeClr val="accent3"/>
                      </a:solidFill>
                    </a:endParaRPr>
                  </a:p>
                </p:txBody>
              </p:sp>
              <p:sp>
                <p:nvSpPr>
                  <p:cNvPr id="243" name="Овал 242"/>
                  <p:cNvSpPr>
                    <a:spLocks noChangeAspect="1"/>
                  </p:cNvSpPr>
                  <p:nvPr/>
                </p:nvSpPr>
                <p:spPr>
                  <a:xfrm>
                    <a:off x="892826" y="2413880"/>
                    <a:ext cx="36000" cy="36000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9525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</p:grpSp>
          </p:grpSp>
          <p:sp>
            <p:nvSpPr>
              <p:cNvPr id="165" name="TextBox 164"/>
              <p:cNvSpPr txBox="1"/>
              <p:nvPr/>
            </p:nvSpPr>
            <p:spPr>
              <a:xfrm>
                <a:off x="3701309" y="2570705"/>
                <a:ext cx="313141" cy="127695"/>
              </a:xfrm>
              <a:prstGeom prst="roundRect">
                <a:avLst/>
              </a:prstGeom>
              <a:solidFill>
                <a:schemeClr val="accent1"/>
              </a:solidFill>
            </p:spPr>
            <p:txBody>
              <a:bodyPr wrap="none" lIns="7200" tIns="0" rIns="7200" bIns="0" rtlCol="0">
                <a:spAutoFit/>
              </a:bodyPr>
              <a:lstStyle/>
              <a:p>
                <a:r>
                  <a:rPr lang="ru-RU" sz="750" dirty="0" smtClean="0">
                    <a:solidFill>
                      <a:schemeClr val="accent3"/>
                    </a:solidFill>
                  </a:rPr>
                  <a:t>Илецк</a:t>
                </a:r>
                <a:endParaRPr lang="ru-RU" sz="75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166" name="Овал 165"/>
              <p:cNvSpPr>
                <a:spLocks noChangeAspect="1"/>
              </p:cNvSpPr>
              <p:nvPr/>
            </p:nvSpPr>
            <p:spPr>
              <a:xfrm>
                <a:off x="3599559" y="2744944"/>
                <a:ext cx="36000" cy="36000"/>
              </a:xfrm>
              <a:prstGeom prst="ellipse">
                <a:avLst/>
              </a:prstGeom>
              <a:solidFill>
                <a:schemeClr val="accent3"/>
              </a:solidFill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</p:grpSp>
        <p:sp>
          <p:nvSpPr>
            <p:cNvPr id="168" name="TextBox 167"/>
            <p:cNvSpPr txBox="1"/>
            <p:nvPr/>
          </p:nvSpPr>
          <p:spPr>
            <a:xfrm>
              <a:off x="4831871" y="3201446"/>
              <a:ext cx="366309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err="1" smtClean="0">
                  <a:solidFill>
                    <a:schemeClr val="accent3"/>
                  </a:solidFill>
                </a:rPr>
                <a:t>Достык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169" name="Овал 168"/>
            <p:cNvSpPr>
              <a:spLocks noChangeAspect="1"/>
            </p:cNvSpPr>
            <p:nvPr/>
          </p:nvSpPr>
          <p:spPr>
            <a:xfrm>
              <a:off x="5224340" y="3148571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182" name="TextBox 181"/>
          <p:cNvSpPr txBox="1"/>
          <p:nvPr/>
        </p:nvSpPr>
        <p:spPr>
          <a:xfrm>
            <a:off x="3437869" y="4903476"/>
            <a:ext cx="375104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Илецк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grpSp>
        <p:nvGrpSpPr>
          <p:cNvPr id="183" name="Группа 182"/>
          <p:cNvGrpSpPr/>
          <p:nvPr/>
        </p:nvGrpSpPr>
        <p:grpSpPr>
          <a:xfrm>
            <a:off x="3587086" y="5163652"/>
            <a:ext cx="91353" cy="180000"/>
            <a:chOff x="1699681" y="5163654"/>
            <a:chExt cx="91353" cy="180000"/>
          </a:xfrm>
          <a:solidFill>
            <a:schemeClr val="bg1"/>
          </a:solidFill>
        </p:grpSpPr>
        <p:sp>
          <p:nvSpPr>
            <p:cNvPr id="184" name="Прямоугольник 183"/>
            <p:cNvSpPr/>
            <p:nvPr/>
          </p:nvSpPr>
          <p:spPr>
            <a:xfrm>
              <a:off x="1699681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5" name="Овал 184"/>
            <p:cNvSpPr>
              <a:spLocks noChangeAspect="1"/>
            </p:cNvSpPr>
            <p:nvPr/>
          </p:nvSpPr>
          <p:spPr>
            <a:xfrm>
              <a:off x="1701034" y="5163654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186" name="TextBox 185"/>
          <p:cNvSpPr txBox="1"/>
          <p:nvPr/>
        </p:nvSpPr>
        <p:spPr>
          <a:xfrm>
            <a:off x="5023491" y="4887884"/>
            <a:ext cx="445635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err="1" smtClean="0">
                <a:solidFill>
                  <a:schemeClr val="accent1"/>
                </a:solidFill>
              </a:rPr>
              <a:t>Достык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grpSp>
        <p:nvGrpSpPr>
          <p:cNvPr id="187" name="Группа 186"/>
          <p:cNvGrpSpPr/>
          <p:nvPr/>
        </p:nvGrpSpPr>
        <p:grpSpPr>
          <a:xfrm>
            <a:off x="5207973" y="5148060"/>
            <a:ext cx="91353" cy="180000"/>
            <a:chOff x="1699681" y="5163654"/>
            <a:chExt cx="91353" cy="180000"/>
          </a:xfrm>
          <a:solidFill>
            <a:schemeClr val="bg1"/>
          </a:solidFill>
        </p:grpSpPr>
        <p:sp>
          <p:nvSpPr>
            <p:cNvPr id="188" name="Прямоугольник 187"/>
            <p:cNvSpPr/>
            <p:nvPr/>
          </p:nvSpPr>
          <p:spPr>
            <a:xfrm>
              <a:off x="1699681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9" name="Овал 188"/>
            <p:cNvSpPr>
              <a:spLocks noChangeAspect="1"/>
            </p:cNvSpPr>
            <p:nvPr/>
          </p:nvSpPr>
          <p:spPr>
            <a:xfrm>
              <a:off x="1701034" y="5163654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190" name="TextBox 189"/>
          <p:cNvSpPr txBox="1"/>
          <p:nvPr/>
        </p:nvSpPr>
        <p:spPr>
          <a:xfrm>
            <a:off x="2869192" y="5147096"/>
            <a:ext cx="368174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2 058</a:t>
            </a:r>
            <a:endParaRPr lang="ru-RU" sz="800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638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651576" y="1317480"/>
            <a:ext cx="8104074" cy="3174750"/>
            <a:chOff x="651576" y="1317480"/>
            <a:chExt cx="8104074" cy="3174750"/>
          </a:xfrm>
        </p:grpSpPr>
        <p:grpSp>
          <p:nvGrpSpPr>
            <p:cNvPr id="301" name="Группа 300"/>
            <p:cNvGrpSpPr/>
            <p:nvPr/>
          </p:nvGrpSpPr>
          <p:grpSpPr>
            <a:xfrm>
              <a:off x="656212" y="1317480"/>
              <a:ext cx="8099438" cy="3174750"/>
              <a:chOff x="656212" y="1317480"/>
              <a:chExt cx="8099438" cy="3174750"/>
            </a:xfrm>
          </p:grpSpPr>
          <p:pic>
            <p:nvPicPr>
              <p:cNvPr id="302" name="Рисунок 30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656212" y="1317480"/>
                <a:ext cx="8099438" cy="3174750"/>
              </a:xfrm>
              <a:prstGeom prst="rect">
                <a:avLst/>
              </a:prstGeom>
            </p:spPr>
          </p:pic>
          <p:pic>
            <p:nvPicPr>
              <p:cNvPr id="303" name="Рисунок 30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4944984" y="2529419"/>
                <a:ext cx="3528563" cy="1960313"/>
              </a:xfrm>
              <a:prstGeom prst="rect">
                <a:avLst/>
              </a:prstGeom>
            </p:spPr>
          </p:pic>
          <p:pic>
            <p:nvPicPr>
              <p:cNvPr id="304" name="Рисунок 30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064121" y="2034530"/>
                <a:ext cx="1501313" cy="1004063"/>
              </a:xfrm>
              <a:prstGeom prst="rect">
                <a:avLst/>
              </a:prstGeom>
            </p:spPr>
          </p:pic>
          <p:pic>
            <p:nvPicPr>
              <p:cNvPr id="306" name="Рисунок 30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>
              <a:xfrm>
                <a:off x="1141230" y="2377843"/>
                <a:ext cx="1004063" cy="1004063"/>
              </a:xfrm>
              <a:prstGeom prst="rect">
                <a:avLst/>
              </a:prstGeom>
            </p:spPr>
          </p:pic>
        </p:grp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173287" y="2389649"/>
              <a:ext cx="592875" cy="449438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51576" y="2203982"/>
              <a:ext cx="1004063" cy="1004063"/>
            </a:xfrm>
            <a:prstGeom prst="rect">
              <a:avLst/>
            </a:prstGeom>
          </p:spPr>
        </p:pic>
      </p:grpSp>
      <p:sp>
        <p:nvSpPr>
          <p:cNvPr id="23" name="Полилиния 22"/>
          <p:cNvSpPr/>
          <p:nvPr/>
        </p:nvSpPr>
        <p:spPr>
          <a:xfrm>
            <a:off x="742461" y="2653323"/>
            <a:ext cx="437662" cy="2211754"/>
          </a:xfrm>
          <a:custGeom>
            <a:avLst/>
            <a:gdLst>
              <a:gd name="connsiteX0" fmla="*/ 437662 w 437662"/>
              <a:gd name="connsiteY0" fmla="*/ 2211754 h 2211754"/>
              <a:gd name="connsiteX1" fmla="*/ 437662 w 437662"/>
              <a:gd name="connsiteY1" fmla="*/ 437662 h 2211754"/>
              <a:gd name="connsiteX2" fmla="*/ 0 w 437662"/>
              <a:gd name="connsiteY2" fmla="*/ 0 h 2211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7662" h="2211754">
                <a:moveTo>
                  <a:pt x="437662" y="2211754"/>
                </a:moveTo>
                <a:lnTo>
                  <a:pt x="437662" y="437662"/>
                </a:ln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олилиния 23"/>
          <p:cNvSpPr/>
          <p:nvPr/>
        </p:nvSpPr>
        <p:spPr>
          <a:xfrm>
            <a:off x="1715477" y="2606431"/>
            <a:ext cx="23446" cy="2254738"/>
          </a:xfrm>
          <a:custGeom>
            <a:avLst/>
            <a:gdLst>
              <a:gd name="connsiteX0" fmla="*/ 23446 w 23446"/>
              <a:gd name="connsiteY0" fmla="*/ 2254738 h 2254738"/>
              <a:gd name="connsiteX1" fmla="*/ 23446 w 23446"/>
              <a:gd name="connsiteY1" fmla="*/ 844061 h 2254738"/>
              <a:gd name="connsiteX2" fmla="*/ 0 w 23446"/>
              <a:gd name="connsiteY2" fmla="*/ 820615 h 2254738"/>
              <a:gd name="connsiteX3" fmla="*/ 0 w 23446"/>
              <a:gd name="connsiteY3" fmla="*/ 0 h 225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446" h="2254738">
                <a:moveTo>
                  <a:pt x="23446" y="2254738"/>
                </a:moveTo>
                <a:lnTo>
                  <a:pt x="23446" y="844061"/>
                </a:lnTo>
                <a:lnTo>
                  <a:pt x="0" y="820615"/>
                </a:ln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олилиния 24"/>
          <p:cNvSpPr/>
          <p:nvPr/>
        </p:nvSpPr>
        <p:spPr>
          <a:xfrm>
            <a:off x="2289908" y="2500923"/>
            <a:ext cx="62523" cy="2371969"/>
          </a:xfrm>
          <a:custGeom>
            <a:avLst/>
            <a:gdLst>
              <a:gd name="connsiteX0" fmla="*/ 62523 w 62523"/>
              <a:gd name="connsiteY0" fmla="*/ 2371969 h 2371969"/>
              <a:gd name="connsiteX1" fmla="*/ 62523 w 62523"/>
              <a:gd name="connsiteY1" fmla="*/ 62523 h 2371969"/>
              <a:gd name="connsiteX2" fmla="*/ 0 w 62523"/>
              <a:gd name="connsiteY2" fmla="*/ 0 h 237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523" h="2371969">
                <a:moveTo>
                  <a:pt x="62523" y="2371969"/>
                </a:moveTo>
                <a:lnTo>
                  <a:pt x="62523" y="62523"/>
                </a:lnTo>
                <a:lnTo>
                  <a:pt x="0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олилиния 25"/>
          <p:cNvSpPr/>
          <p:nvPr/>
        </p:nvSpPr>
        <p:spPr>
          <a:xfrm>
            <a:off x="7260492" y="3274646"/>
            <a:ext cx="1230923" cy="1606062"/>
          </a:xfrm>
          <a:custGeom>
            <a:avLst/>
            <a:gdLst>
              <a:gd name="connsiteX0" fmla="*/ 0 w 1230923"/>
              <a:gd name="connsiteY0" fmla="*/ 1606062 h 1606062"/>
              <a:gd name="connsiteX1" fmla="*/ 0 w 1230923"/>
              <a:gd name="connsiteY1" fmla="*/ 441569 h 1606062"/>
              <a:gd name="connsiteX2" fmla="*/ 441569 w 1230923"/>
              <a:gd name="connsiteY2" fmla="*/ 0 h 1606062"/>
              <a:gd name="connsiteX3" fmla="*/ 1230923 w 1230923"/>
              <a:gd name="connsiteY3" fmla="*/ 0 h 1606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0923" h="1606062">
                <a:moveTo>
                  <a:pt x="0" y="1606062"/>
                </a:moveTo>
                <a:lnTo>
                  <a:pt x="0" y="441569"/>
                </a:lnTo>
                <a:lnTo>
                  <a:pt x="441569" y="0"/>
                </a:lnTo>
                <a:lnTo>
                  <a:pt x="1230923" y="0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олилиния 26"/>
          <p:cNvSpPr/>
          <p:nvPr/>
        </p:nvSpPr>
        <p:spPr>
          <a:xfrm>
            <a:off x="8034215" y="4204677"/>
            <a:ext cx="0" cy="683846"/>
          </a:xfrm>
          <a:custGeom>
            <a:avLst/>
            <a:gdLst>
              <a:gd name="connsiteX0" fmla="*/ 0 w 0"/>
              <a:gd name="connsiteY0" fmla="*/ 0 h 683846"/>
              <a:gd name="connsiteX1" fmla="*/ 0 w 0"/>
              <a:gd name="connsiteY1" fmla="*/ 683846 h 683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683846">
                <a:moveTo>
                  <a:pt x="0" y="0"/>
                </a:moveTo>
                <a:lnTo>
                  <a:pt x="0" y="683846"/>
                </a:lnTo>
              </a:path>
            </a:pathLst>
          </a:cu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73" name="Группа 172"/>
          <p:cNvGrpSpPr/>
          <p:nvPr/>
        </p:nvGrpSpPr>
        <p:grpSpPr>
          <a:xfrm>
            <a:off x="740527" y="2261178"/>
            <a:ext cx="7747462" cy="1933978"/>
            <a:chOff x="740527" y="2261178"/>
            <a:chExt cx="7747462" cy="1933978"/>
          </a:xfrm>
        </p:grpSpPr>
        <p:grpSp>
          <p:nvGrpSpPr>
            <p:cNvPr id="174" name="Группа 173"/>
            <p:cNvGrpSpPr/>
            <p:nvPr/>
          </p:nvGrpSpPr>
          <p:grpSpPr>
            <a:xfrm>
              <a:off x="740527" y="2261178"/>
              <a:ext cx="7747462" cy="1003069"/>
              <a:chOff x="-1920752" y="4195245"/>
              <a:chExt cx="7747462" cy="1003069"/>
            </a:xfrm>
          </p:grpSpPr>
          <p:sp>
            <p:nvSpPr>
              <p:cNvPr id="176" name="Полилиния 175"/>
              <p:cNvSpPr/>
              <p:nvPr/>
            </p:nvSpPr>
            <p:spPr>
              <a:xfrm>
                <a:off x="-1920752" y="4195245"/>
                <a:ext cx="7747462" cy="1003069"/>
              </a:xfrm>
              <a:custGeom>
                <a:avLst/>
                <a:gdLst>
                  <a:gd name="connsiteX0" fmla="*/ 0 w 7747462"/>
                  <a:gd name="connsiteY0" fmla="*/ 393469 h 1003069"/>
                  <a:gd name="connsiteX1" fmla="*/ 299258 w 7747462"/>
                  <a:gd name="connsiteY1" fmla="*/ 393469 h 1003069"/>
                  <a:gd name="connsiteX2" fmla="*/ 404553 w 7747462"/>
                  <a:gd name="connsiteY2" fmla="*/ 288174 h 1003069"/>
                  <a:gd name="connsiteX3" fmla="*/ 914400 w 7747462"/>
                  <a:gd name="connsiteY3" fmla="*/ 288174 h 1003069"/>
                  <a:gd name="connsiteX4" fmla="*/ 969819 w 7747462"/>
                  <a:gd name="connsiteY4" fmla="*/ 343593 h 1003069"/>
                  <a:gd name="connsiteX5" fmla="*/ 1429789 w 7747462"/>
                  <a:gd name="connsiteY5" fmla="*/ 343593 h 1003069"/>
                  <a:gd name="connsiteX6" fmla="*/ 1690255 w 7747462"/>
                  <a:gd name="connsiteY6" fmla="*/ 83127 h 1003069"/>
                  <a:gd name="connsiteX7" fmla="*/ 2443942 w 7747462"/>
                  <a:gd name="connsiteY7" fmla="*/ 83127 h 1003069"/>
                  <a:gd name="connsiteX8" fmla="*/ 2527069 w 7747462"/>
                  <a:gd name="connsiteY8" fmla="*/ 0 h 1003069"/>
                  <a:gd name="connsiteX9" fmla="*/ 5220393 w 7747462"/>
                  <a:gd name="connsiteY9" fmla="*/ 0 h 1003069"/>
                  <a:gd name="connsiteX10" fmla="*/ 5563986 w 7747462"/>
                  <a:gd name="connsiteY10" fmla="*/ 343593 h 1003069"/>
                  <a:gd name="connsiteX11" fmla="*/ 6151418 w 7747462"/>
                  <a:gd name="connsiteY11" fmla="*/ 343593 h 1003069"/>
                  <a:gd name="connsiteX12" fmla="*/ 6406342 w 7747462"/>
                  <a:gd name="connsiteY12" fmla="*/ 88669 h 1003069"/>
                  <a:gd name="connsiteX13" fmla="*/ 6982691 w 7747462"/>
                  <a:gd name="connsiteY13" fmla="*/ 88669 h 1003069"/>
                  <a:gd name="connsiteX14" fmla="*/ 7215447 w 7747462"/>
                  <a:gd name="connsiteY14" fmla="*/ 321425 h 1003069"/>
                  <a:gd name="connsiteX15" fmla="*/ 7531331 w 7747462"/>
                  <a:gd name="connsiteY15" fmla="*/ 321425 h 1003069"/>
                  <a:gd name="connsiteX16" fmla="*/ 7747462 w 7747462"/>
                  <a:gd name="connsiteY16" fmla="*/ 537556 h 1003069"/>
                  <a:gd name="connsiteX17" fmla="*/ 7747462 w 7747462"/>
                  <a:gd name="connsiteY17" fmla="*/ 1003069 h 1003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7747462" h="1003069">
                    <a:moveTo>
                      <a:pt x="0" y="393469"/>
                    </a:moveTo>
                    <a:lnTo>
                      <a:pt x="299258" y="393469"/>
                    </a:lnTo>
                    <a:lnTo>
                      <a:pt x="404553" y="288174"/>
                    </a:lnTo>
                    <a:lnTo>
                      <a:pt x="914400" y="288174"/>
                    </a:lnTo>
                    <a:lnTo>
                      <a:pt x="969819" y="343593"/>
                    </a:lnTo>
                    <a:lnTo>
                      <a:pt x="1429789" y="343593"/>
                    </a:lnTo>
                    <a:lnTo>
                      <a:pt x="1690255" y="83127"/>
                    </a:lnTo>
                    <a:lnTo>
                      <a:pt x="2443942" y="83127"/>
                    </a:lnTo>
                    <a:lnTo>
                      <a:pt x="2527069" y="0"/>
                    </a:lnTo>
                    <a:lnTo>
                      <a:pt x="5220393" y="0"/>
                    </a:lnTo>
                    <a:lnTo>
                      <a:pt x="5563986" y="343593"/>
                    </a:lnTo>
                    <a:lnTo>
                      <a:pt x="6151418" y="343593"/>
                    </a:lnTo>
                    <a:lnTo>
                      <a:pt x="6406342" y="88669"/>
                    </a:lnTo>
                    <a:lnTo>
                      <a:pt x="6982691" y="88669"/>
                    </a:lnTo>
                    <a:lnTo>
                      <a:pt x="7215447" y="321425"/>
                    </a:lnTo>
                    <a:lnTo>
                      <a:pt x="7531331" y="321425"/>
                    </a:lnTo>
                    <a:lnTo>
                      <a:pt x="7747462" y="537556"/>
                    </a:lnTo>
                    <a:lnTo>
                      <a:pt x="7747462" y="1003069"/>
                    </a:lnTo>
                  </a:path>
                </a:pathLst>
              </a:custGeom>
              <a:noFill/>
              <a:ln w="38100" cap="rnd">
                <a:solidFill>
                  <a:schemeClr val="accent1"/>
                </a:solidFill>
                <a:rou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77" name="Полилиния 176"/>
              <p:cNvSpPr/>
              <p:nvPr/>
            </p:nvSpPr>
            <p:spPr>
              <a:xfrm>
                <a:off x="-1920752" y="4195245"/>
                <a:ext cx="7747462" cy="1003069"/>
              </a:xfrm>
              <a:custGeom>
                <a:avLst/>
                <a:gdLst>
                  <a:gd name="connsiteX0" fmla="*/ 0 w 7747462"/>
                  <a:gd name="connsiteY0" fmla="*/ 393469 h 1003069"/>
                  <a:gd name="connsiteX1" fmla="*/ 299258 w 7747462"/>
                  <a:gd name="connsiteY1" fmla="*/ 393469 h 1003069"/>
                  <a:gd name="connsiteX2" fmla="*/ 404553 w 7747462"/>
                  <a:gd name="connsiteY2" fmla="*/ 288174 h 1003069"/>
                  <a:gd name="connsiteX3" fmla="*/ 914400 w 7747462"/>
                  <a:gd name="connsiteY3" fmla="*/ 288174 h 1003069"/>
                  <a:gd name="connsiteX4" fmla="*/ 969819 w 7747462"/>
                  <a:gd name="connsiteY4" fmla="*/ 343593 h 1003069"/>
                  <a:gd name="connsiteX5" fmla="*/ 1429789 w 7747462"/>
                  <a:gd name="connsiteY5" fmla="*/ 343593 h 1003069"/>
                  <a:gd name="connsiteX6" fmla="*/ 1690255 w 7747462"/>
                  <a:gd name="connsiteY6" fmla="*/ 83127 h 1003069"/>
                  <a:gd name="connsiteX7" fmla="*/ 2443942 w 7747462"/>
                  <a:gd name="connsiteY7" fmla="*/ 83127 h 1003069"/>
                  <a:gd name="connsiteX8" fmla="*/ 2527069 w 7747462"/>
                  <a:gd name="connsiteY8" fmla="*/ 0 h 1003069"/>
                  <a:gd name="connsiteX9" fmla="*/ 5220393 w 7747462"/>
                  <a:gd name="connsiteY9" fmla="*/ 0 h 1003069"/>
                  <a:gd name="connsiteX10" fmla="*/ 5563986 w 7747462"/>
                  <a:gd name="connsiteY10" fmla="*/ 343593 h 1003069"/>
                  <a:gd name="connsiteX11" fmla="*/ 6151418 w 7747462"/>
                  <a:gd name="connsiteY11" fmla="*/ 343593 h 1003069"/>
                  <a:gd name="connsiteX12" fmla="*/ 6406342 w 7747462"/>
                  <a:gd name="connsiteY12" fmla="*/ 88669 h 1003069"/>
                  <a:gd name="connsiteX13" fmla="*/ 6982691 w 7747462"/>
                  <a:gd name="connsiteY13" fmla="*/ 88669 h 1003069"/>
                  <a:gd name="connsiteX14" fmla="*/ 7215447 w 7747462"/>
                  <a:gd name="connsiteY14" fmla="*/ 321425 h 1003069"/>
                  <a:gd name="connsiteX15" fmla="*/ 7531331 w 7747462"/>
                  <a:gd name="connsiteY15" fmla="*/ 321425 h 1003069"/>
                  <a:gd name="connsiteX16" fmla="*/ 7747462 w 7747462"/>
                  <a:gd name="connsiteY16" fmla="*/ 537556 h 1003069"/>
                  <a:gd name="connsiteX17" fmla="*/ 7747462 w 7747462"/>
                  <a:gd name="connsiteY17" fmla="*/ 1003069 h 10030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7747462" h="1003069">
                    <a:moveTo>
                      <a:pt x="0" y="393469"/>
                    </a:moveTo>
                    <a:lnTo>
                      <a:pt x="299258" y="393469"/>
                    </a:lnTo>
                    <a:lnTo>
                      <a:pt x="404553" y="288174"/>
                    </a:lnTo>
                    <a:lnTo>
                      <a:pt x="914400" y="288174"/>
                    </a:lnTo>
                    <a:lnTo>
                      <a:pt x="969819" y="343593"/>
                    </a:lnTo>
                    <a:lnTo>
                      <a:pt x="1429789" y="343593"/>
                    </a:lnTo>
                    <a:lnTo>
                      <a:pt x="1690255" y="83127"/>
                    </a:lnTo>
                    <a:lnTo>
                      <a:pt x="2443942" y="83127"/>
                    </a:lnTo>
                    <a:lnTo>
                      <a:pt x="2527069" y="0"/>
                    </a:lnTo>
                    <a:lnTo>
                      <a:pt x="5220393" y="0"/>
                    </a:lnTo>
                    <a:lnTo>
                      <a:pt x="5563986" y="343593"/>
                    </a:lnTo>
                    <a:lnTo>
                      <a:pt x="6151418" y="343593"/>
                    </a:lnTo>
                    <a:lnTo>
                      <a:pt x="6406342" y="88669"/>
                    </a:lnTo>
                    <a:lnTo>
                      <a:pt x="6982691" y="88669"/>
                    </a:lnTo>
                    <a:lnTo>
                      <a:pt x="7215447" y="321425"/>
                    </a:lnTo>
                    <a:lnTo>
                      <a:pt x="7531331" y="321425"/>
                    </a:lnTo>
                    <a:lnTo>
                      <a:pt x="7747462" y="537556"/>
                    </a:lnTo>
                    <a:lnTo>
                      <a:pt x="7747462" y="1003069"/>
                    </a:lnTo>
                  </a:path>
                </a:pathLst>
              </a:custGeom>
              <a:noFill/>
              <a:ln w="19050" cap="rnd">
                <a:solidFill>
                  <a:schemeClr val="accent3"/>
                </a:solidFill>
                <a:rou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75" name="Полилиния 174"/>
            <p:cNvSpPr/>
            <p:nvPr/>
          </p:nvSpPr>
          <p:spPr>
            <a:xfrm>
              <a:off x="8071600" y="3269673"/>
              <a:ext cx="415637" cy="925483"/>
            </a:xfrm>
            <a:custGeom>
              <a:avLst/>
              <a:gdLst>
                <a:gd name="connsiteX0" fmla="*/ 415637 w 415637"/>
                <a:gd name="connsiteY0" fmla="*/ 0 h 925483"/>
                <a:gd name="connsiteX1" fmla="*/ 415637 w 415637"/>
                <a:gd name="connsiteY1" fmla="*/ 393469 h 925483"/>
                <a:gd name="connsiteX2" fmla="*/ 271549 w 415637"/>
                <a:gd name="connsiteY2" fmla="*/ 537557 h 925483"/>
                <a:gd name="connsiteX3" fmla="*/ 271549 w 415637"/>
                <a:gd name="connsiteY3" fmla="*/ 653934 h 925483"/>
                <a:gd name="connsiteX4" fmla="*/ 0 w 415637"/>
                <a:gd name="connsiteY4" fmla="*/ 925483 h 9254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5637" h="925483">
                  <a:moveTo>
                    <a:pt x="415637" y="0"/>
                  </a:moveTo>
                  <a:lnTo>
                    <a:pt x="415637" y="393469"/>
                  </a:lnTo>
                  <a:lnTo>
                    <a:pt x="271549" y="537557"/>
                  </a:lnTo>
                  <a:lnTo>
                    <a:pt x="271549" y="653934"/>
                  </a:lnTo>
                  <a:lnTo>
                    <a:pt x="0" y="925483"/>
                  </a:lnTo>
                </a:path>
              </a:pathLst>
            </a:custGeom>
            <a:noFill/>
            <a:ln w="22225" cap="rnd">
              <a:solidFill>
                <a:schemeClr val="accent1"/>
              </a:solidFill>
              <a:prstDash val="sysDot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00"/>
            </a:p>
          </p:txBody>
        </p:sp>
      </p:grpSp>
      <p:sp>
        <p:nvSpPr>
          <p:cNvPr id="154" name="Заголовок 15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Интегрированные логистические услуги</a:t>
            </a:r>
          </a:p>
        </p:txBody>
      </p:sp>
      <p:sp>
        <p:nvSpPr>
          <p:cNvPr id="289" name="Нижний колонтитул 28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290" name="Номер слайда 28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r>
              <a:rPr lang="en-US" dirty="0" smtClean="0"/>
              <a:t>3</a:t>
            </a:r>
            <a:endParaRPr lang="ru-RU" dirty="0"/>
          </a:p>
        </p:txBody>
      </p:sp>
      <p:grpSp>
        <p:nvGrpSpPr>
          <p:cNvPr id="8" name="Группа 7"/>
          <p:cNvGrpSpPr/>
          <p:nvPr/>
        </p:nvGrpSpPr>
        <p:grpSpPr>
          <a:xfrm>
            <a:off x="694858" y="2378911"/>
            <a:ext cx="8010561" cy="1794456"/>
            <a:chOff x="694858" y="2378911"/>
            <a:chExt cx="8010561" cy="1794456"/>
          </a:xfrm>
        </p:grpSpPr>
        <p:grpSp>
          <p:nvGrpSpPr>
            <p:cNvPr id="236" name="Группа 235"/>
            <p:cNvGrpSpPr/>
            <p:nvPr/>
          </p:nvGrpSpPr>
          <p:grpSpPr>
            <a:xfrm>
              <a:off x="694858" y="2378911"/>
              <a:ext cx="7458302" cy="1794456"/>
              <a:chOff x="694858" y="2378911"/>
              <a:chExt cx="7458302" cy="1794456"/>
            </a:xfrm>
          </p:grpSpPr>
          <p:grpSp>
            <p:nvGrpSpPr>
              <p:cNvPr id="238" name="Группа 237"/>
              <p:cNvGrpSpPr/>
              <p:nvPr/>
            </p:nvGrpSpPr>
            <p:grpSpPr>
              <a:xfrm>
                <a:off x="7677774" y="4045672"/>
                <a:ext cx="475386" cy="127695"/>
                <a:chOff x="7677774" y="4045672"/>
                <a:chExt cx="475386" cy="127695"/>
              </a:xfrm>
            </p:grpSpPr>
            <p:sp>
              <p:nvSpPr>
                <p:cNvPr id="248" name="TextBox 247"/>
                <p:cNvSpPr txBox="1"/>
                <p:nvPr/>
              </p:nvSpPr>
              <p:spPr>
                <a:xfrm>
                  <a:off x="7677774" y="4045672"/>
                  <a:ext cx="402598" cy="127695"/>
                </a:xfrm>
                <a:prstGeom prst="roundRect">
                  <a:avLst/>
                </a:prstGeom>
                <a:solidFill>
                  <a:schemeClr val="accent1"/>
                </a:solidFill>
              </p:spPr>
              <p:txBody>
                <a:bodyPr wrap="none" lIns="7200" tIns="0" rIns="7200" bIns="0" rtlCol="0">
                  <a:spAutoFit/>
                </a:bodyPr>
                <a:lstStyle/>
                <a:p>
                  <a:r>
                    <a:rPr lang="ru-RU" sz="750" dirty="0" smtClean="0">
                      <a:solidFill>
                        <a:schemeClr val="accent3"/>
                      </a:solidFill>
                    </a:rPr>
                    <a:t>Шанхай</a:t>
                  </a:r>
                  <a:endParaRPr lang="ru-RU" sz="750" dirty="0">
                    <a:solidFill>
                      <a:schemeClr val="accent3"/>
                    </a:solidFill>
                  </a:endParaRPr>
                </a:p>
              </p:txBody>
            </p:sp>
            <p:sp>
              <p:nvSpPr>
                <p:cNvPr id="249" name="Овал 248"/>
                <p:cNvSpPr>
                  <a:spLocks noChangeAspect="1"/>
                </p:cNvSpPr>
                <p:nvPr/>
              </p:nvSpPr>
              <p:spPr>
                <a:xfrm>
                  <a:off x="8117160" y="4107395"/>
                  <a:ext cx="36000" cy="360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</p:grpSp>
          <p:grpSp>
            <p:nvGrpSpPr>
              <p:cNvPr id="239" name="Группа 238"/>
              <p:cNvGrpSpPr/>
              <p:nvPr/>
            </p:nvGrpSpPr>
            <p:grpSpPr>
              <a:xfrm>
                <a:off x="2255670" y="2480289"/>
                <a:ext cx="475997" cy="145861"/>
                <a:chOff x="2255670" y="2480289"/>
                <a:chExt cx="475997" cy="145861"/>
              </a:xfrm>
            </p:grpSpPr>
            <p:sp>
              <p:nvSpPr>
                <p:cNvPr id="246" name="TextBox 245"/>
                <p:cNvSpPr txBox="1"/>
                <p:nvPr/>
              </p:nvSpPr>
              <p:spPr>
                <a:xfrm>
                  <a:off x="2312574" y="2498455"/>
                  <a:ext cx="419093" cy="127695"/>
                </a:xfrm>
                <a:prstGeom prst="roundRect">
                  <a:avLst/>
                </a:prstGeom>
                <a:solidFill>
                  <a:schemeClr val="accent1"/>
                </a:solidFill>
              </p:spPr>
              <p:txBody>
                <a:bodyPr wrap="none" lIns="7200" tIns="0" rIns="7200" bIns="0" rtlCol="0">
                  <a:spAutoFit/>
                </a:bodyPr>
                <a:lstStyle/>
                <a:p>
                  <a:r>
                    <a:rPr lang="ru-RU" sz="750" dirty="0" smtClean="0">
                      <a:solidFill>
                        <a:schemeClr val="accent3"/>
                      </a:solidFill>
                    </a:rPr>
                    <a:t>Красное</a:t>
                  </a:r>
                  <a:endParaRPr lang="ru-RU" sz="750" dirty="0">
                    <a:solidFill>
                      <a:schemeClr val="accent3"/>
                    </a:solidFill>
                  </a:endParaRPr>
                </a:p>
              </p:txBody>
            </p:sp>
            <p:sp>
              <p:nvSpPr>
                <p:cNvPr id="247" name="Овал 246"/>
                <p:cNvSpPr>
                  <a:spLocks noChangeAspect="1"/>
                </p:cNvSpPr>
                <p:nvPr/>
              </p:nvSpPr>
              <p:spPr>
                <a:xfrm>
                  <a:off x="2255670" y="2480289"/>
                  <a:ext cx="36000" cy="360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</p:grpSp>
          <p:grpSp>
            <p:nvGrpSpPr>
              <p:cNvPr id="240" name="Группа 239"/>
              <p:cNvGrpSpPr/>
              <p:nvPr/>
            </p:nvGrpSpPr>
            <p:grpSpPr>
              <a:xfrm>
                <a:off x="1433165" y="2378911"/>
                <a:ext cx="299993" cy="245457"/>
                <a:chOff x="1433165" y="2378911"/>
                <a:chExt cx="299993" cy="245457"/>
              </a:xfrm>
            </p:grpSpPr>
            <p:sp>
              <p:nvSpPr>
                <p:cNvPr id="244" name="TextBox 243"/>
                <p:cNvSpPr txBox="1"/>
                <p:nvPr/>
              </p:nvSpPr>
              <p:spPr>
                <a:xfrm>
                  <a:off x="1433165" y="2378911"/>
                  <a:ext cx="296491" cy="127695"/>
                </a:xfrm>
                <a:prstGeom prst="roundRect">
                  <a:avLst/>
                </a:prstGeom>
                <a:solidFill>
                  <a:schemeClr val="accent1"/>
                </a:solidFill>
              </p:spPr>
              <p:txBody>
                <a:bodyPr wrap="none" lIns="7200" tIns="0" rIns="7200" bIns="0" rtlCol="0">
                  <a:spAutoFit/>
                </a:bodyPr>
                <a:lstStyle/>
                <a:p>
                  <a:r>
                    <a:rPr lang="ru-RU" sz="750" dirty="0" smtClean="0">
                      <a:solidFill>
                        <a:schemeClr val="accent3"/>
                      </a:solidFill>
                    </a:rPr>
                    <a:t>Брест</a:t>
                  </a:r>
                  <a:endParaRPr lang="ru-RU" sz="750" dirty="0">
                    <a:solidFill>
                      <a:schemeClr val="accent3"/>
                    </a:solidFill>
                  </a:endParaRPr>
                </a:p>
              </p:txBody>
            </p:sp>
            <p:sp>
              <p:nvSpPr>
                <p:cNvPr id="245" name="Овал 244"/>
                <p:cNvSpPr>
                  <a:spLocks noChangeAspect="1"/>
                </p:cNvSpPr>
                <p:nvPr/>
              </p:nvSpPr>
              <p:spPr>
                <a:xfrm>
                  <a:off x="1697158" y="2588368"/>
                  <a:ext cx="36000" cy="360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</p:grpSp>
          <p:grpSp>
            <p:nvGrpSpPr>
              <p:cNvPr id="241" name="Группа 240"/>
              <p:cNvGrpSpPr/>
              <p:nvPr/>
            </p:nvGrpSpPr>
            <p:grpSpPr>
              <a:xfrm>
                <a:off x="694858" y="2459712"/>
                <a:ext cx="444567" cy="214543"/>
                <a:chOff x="694858" y="2459712"/>
                <a:chExt cx="444567" cy="214543"/>
              </a:xfrm>
            </p:grpSpPr>
            <p:sp>
              <p:nvSpPr>
                <p:cNvPr id="242" name="TextBox 241"/>
                <p:cNvSpPr txBox="1"/>
                <p:nvPr/>
              </p:nvSpPr>
              <p:spPr>
                <a:xfrm>
                  <a:off x="694858" y="2459712"/>
                  <a:ext cx="444567" cy="127695"/>
                </a:xfrm>
                <a:prstGeom prst="roundRect">
                  <a:avLst/>
                </a:prstGeom>
                <a:solidFill>
                  <a:schemeClr val="accent1"/>
                </a:solidFill>
              </p:spPr>
              <p:txBody>
                <a:bodyPr wrap="none" lIns="7200" tIns="0" rIns="7200" bIns="0" rtlCol="0">
                  <a:spAutoFit/>
                </a:bodyPr>
                <a:lstStyle/>
                <a:p>
                  <a:r>
                    <a:rPr lang="ru-RU" sz="750" dirty="0" err="1" smtClean="0">
                      <a:solidFill>
                        <a:schemeClr val="accent3"/>
                      </a:solidFill>
                    </a:rPr>
                    <a:t>Дуйсбург</a:t>
                  </a:r>
                  <a:endParaRPr lang="ru-RU" sz="750" dirty="0">
                    <a:solidFill>
                      <a:schemeClr val="accent3"/>
                    </a:solidFill>
                  </a:endParaRPr>
                </a:p>
              </p:txBody>
            </p:sp>
            <p:sp>
              <p:nvSpPr>
                <p:cNvPr id="243" name="Овал 242"/>
                <p:cNvSpPr>
                  <a:spLocks noChangeAspect="1"/>
                </p:cNvSpPr>
                <p:nvPr/>
              </p:nvSpPr>
              <p:spPr>
                <a:xfrm>
                  <a:off x="722243" y="2638255"/>
                  <a:ext cx="36000" cy="360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</p:grpSp>
        </p:grpSp>
        <p:sp>
          <p:nvSpPr>
            <p:cNvPr id="168" name="TextBox 167"/>
            <p:cNvSpPr txBox="1"/>
            <p:nvPr/>
          </p:nvSpPr>
          <p:spPr>
            <a:xfrm>
              <a:off x="8175884" y="3083011"/>
              <a:ext cx="529535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Восточный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169" name="Овал 168"/>
            <p:cNvSpPr>
              <a:spLocks noChangeAspect="1"/>
            </p:cNvSpPr>
            <p:nvPr/>
          </p:nvSpPr>
          <p:spPr>
            <a:xfrm>
              <a:off x="8471160" y="3252700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164" name="TextBox 163"/>
          <p:cNvSpPr txBox="1"/>
          <p:nvPr/>
        </p:nvSpPr>
        <p:spPr>
          <a:xfrm>
            <a:off x="547960" y="932943"/>
            <a:ext cx="217046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 dirty="0" err="1" smtClean="0">
                <a:solidFill>
                  <a:schemeClr val="accent3"/>
                </a:solidFill>
              </a:rPr>
              <a:t>Дуйсбург</a:t>
            </a:r>
            <a:r>
              <a:rPr lang="ru-RU" sz="1600" b="1" dirty="0" smtClean="0">
                <a:solidFill>
                  <a:schemeClr val="accent3"/>
                </a:solidFill>
              </a:rPr>
              <a:t> </a:t>
            </a:r>
            <a:r>
              <a:rPr lang="ru-RU" sz="1600" dirty="0" smtClean="0">
                <a:solidFill>
                  <a:schemeClr val="accent3"/>
                </a:solidFill>
              </a:rPr>
              <a:t>(Германия) </a:t>
            </a:r>
            <a:endParaRPr lang="ru-RU" sz="1600" dirty="0">
              <a:solidFill>
                <a:schemeClr val="accent3"/>
              </a:solidFill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3323908" y="932942"/>
            <a:ext cx="1684757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b="1" dirty="0" smtClean="0">
                <a:solidFill>
                  <a:schemeClr val="accent3"/>
                </a:solidFill>
              </a:rPr>
              <a:t>Шанхай </a:t>
            </a:r>
            <a:r>
              <a:rPr lang="ru-RU" sz="1600" dirty="0" smtClean="0">
                <a:solidFill>
                  <a:schemeClr val="accent3"/>
                </a:solidFill>
              </a:rPr>
              <a:t>(Китай) </a:t>
            </a:r>
            <a:endParaRPr lang="ru-RU" sz="1600" dirty="0">
              <a:solidFill>
                <a:schemeClr val="accent3"/>
              </a:solidFill>
            </a:endParaRPr>
          </a:p>
        </p:txBody>
      </p:sp>
      <p:grpSp>
        <p:nvGrpSpPr>
          <p:cNvPr id="170" name="Группа 169"/>
          <p:cNvGrpSpPr/>
          <p:nvPr/>
        </p:nvGrpSpPr>
        <p:grpSpPr>
          <a:xfrm>
            <a:off x="2728312" y="1004224"/>
            <a:ext cx="468000" cy="107838"/>
            <a:chOff x="2583532" y="1004224"/>
            <a:chExt cx="468000" cy="107838"/>
          </a:xfrm>
        </p:grpSpPr>
        <p:cxnSp>
          <p:nvCxnSpPr>
            <p:cNvPr id="171" name="Прямая со стрелкой 170"/>
            <p:cNvCxnSpPr/>
            <p:nvPr/>
          </p:nvCxnSpPr>
          <p:spPr>
            <a:xfrm>
              <a:off x="2583532" y="1004224"/>
              <a:ext cx="468000" cy="0"/>
            </a:xfrm>
            <a:prstGeom prst="straightConnector1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Прямая со стрелкой 171"/>
            <p:cNvCxnSpPr/>
            <p:nvPr/>
          </p:nvCxnSpPr>
          <p:spPr>
            <a:xfrm flipH="1">
              <a:off x="2583532" y="1112062"/>
              <a:ext cx="468000" cy="0"/>
            </a:xfrm>
            <a:prstGeom prst="straightConnector1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Группа 1"/>
          <p:cNvGrpSpPr/>
          <p:nvPr/>
        </p:nvGrpSpPr>
        <p:grpSpPr>
          <a:xfrm>
            <a:off x="699178" y="1621308"/>
            <a:ext cx="7926897" cy="2490710"/>
            <a:chOff x="699178" y="1621308"/>
            <a:chExt cx="7926897" cy="2490710"/>
          </a:xfrm>
        </p:grpSpPr>
        <p:grpSp>
          <p:nvGrpSpPr>
            <p:cNvPr id="308" name="Группа 307"/>
            <p:cNvGrpSpPr/>
            <p:nvPr/>
          </p:nvGrpSpPr>
          <p:grpSpPr>
            <a:xfrm>
              <a:off x="699178" y="1621308"/>
              <a:ext cx="7926897" cy="2490710"/>
              <a:chOff x="699178" y="1621308"/>
              <a:chExt cx="7926897" cy="2490710"/>
            </a:xfrm>
          </p:grpSpPr>
          <p:grpSp>
            <p:nvGrpSpPr>
              <p:cNvPr id="309" name="Группа 308"/>
              <p:cNvGrpSpPr/>
              <p:nvPr/>
            </p:nvGrpSpPr>
            <p:grpSpPr>
              <a:xfrm>
                <a:off x="2525486" y="1621308"/>
                <a:ext cx="526242" cy="96169"/>
                <a:chOff x="2513196" y="1633598"/>
                <a:chExt cx="526242" cy="96169"/>
              </a:xfrm>
            </p:grpSpPr>
            <p:sp>
              <p:nvSpPr>
                <p:cNvPr id="385" name="Овал 384"/>
                <p:cNvSpPr>
                  <a:spLocks noChangeAspect="1"/>
                </p:cNvSpPr>
                <p:nvPr/>
              </p:nvSpPr>
              <p:spPr>
                <a:xfrm>
                  <a:off x="2513196" y="1704567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86" name="TextBox 385"/>
                <p:cNvSpPr txBox="1"/>
                <p:nvPr/>
              </p:nvSpPr>
              <p:spPr>
                <a:xfrm>
                  <a:off x="2572964" y="1633598"/>
                  <a:ext cx="466474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Архангельск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10" name="Группа 309"/>
              <p:cNvGrpSpPr/>
              <p:nvPr/>
            </p:nvGrpSpPr>
            <p:grpSpPr>
              <a:xfrm>
                <a:off x="3299777" y="2079503"/>
                <a:ext cx="346706" cy="108459"/>
                <a:chOff x="2513196" y="1621308"/>
                <a:chExt cx="346706" cy="108459"/>
              </a:xfrm>
            </p:grpSpPr>
            <p:sp>
              <p:nvSpPr>
                <p:cNvPr id="383" name="Овал 382"/>
                <p:cNvSpPr>
                  <a:spLocks noChangeAspect="1"/>
                </p:cNvSpPr>
                <p:nvPr/>
              </p:nvSpPr>
              <p:spPr>
                <a:xfrm>
                  <a:off x="2513196" y="1704567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84" name="TextBox 383"/>
                <p:cNvSpPr txBox="1"/>
                <p:nvPr/>
              </p:nvSpPr>
              <p:spPr>
                <a:xfrm>
                  <a:off x="2572964" y="1621308"/>
                  <a:ext cx="286938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Ижевск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11" name="Группа 310"/>
              <p:cNvGrpSpPr/>
              <p:nvPr/>
            </p:nvGrpSpPr>
            <p:grpSpPr>
              <a:xfrm>
                <a:off x="3711160" y="2142892"/>
                <a:ext cx="500913" cy="128123"/>
                <a:chOff x="2513196" y="1610293"/>
                <a:chExt cx="500913" cy="128123"/>
              </a:xfrm>
            </p:grpSpPr>
            <p:sp>
              <p:nvSpPr>
                <p:cNvPr id="381" name="Овал 380"/>
                <p:cNvSpPr>
                  <a:spLocks noChangeAspect="1"/>
                </p:cNvSpPr>
                <p:nvPr/>
              </p:nvSpPr>
              <p:spPr>
                <a:xfrm>
                  <a:off x="2513196" y="1713216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82" name="TextBox 381"/>
                <p:cNvSpPr txBox="1"/>
                <p:nvPr/>
              </p:nvSpPr>
              <p:spPr>
                <a:xfrm>
                  <a:off x="2513972" y="1610293"/>
                  <a:ext cx="500137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Екатеринбург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12" name="Группа 311"/>
              <p:cNvGrpSpPr/>
              <p:nvPr/>
            </p:nvGrpSpPr>
            <p:grpSpPr>
              <a:xfrm>
                <a:off x="5055608" y="2245196"/>
                <a:ext cx="488916" cy="146722"/>
                <a:chOff x="2572964" y="1452958"/>
                <a:chExt cx="488916" cy="146722"/>
              </a:xfrm>
            </p:grpSpPr>
            <p:sp>
              <p:nvSpPr>
                <p:cNvPr id="379" name="Овал 378"/>
                <p:cNvSpPr>
                  <a:spLocks noChangeAspect="1"/>
                </p:cNvSpPr>
                <p:nvPr/>
              </p:nvSpPr>
              <p:spPr>
                <a:xfrm>
                  <a:off x="2589394" y="1452958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80" name="TextBox 379"/>
                <p:cNvSpPr txBox="1"/>
                <p:nvPr/>
              </p:nvSpPr>
              <p:spPr>
                <a:xfrm>
                  <a:off x="2572964" y="1507347"/>
                  <a:ext cx="488916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Новосибирск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13" name="Группа 312"/>
              <p:cNvGrpSpPr/>
              <p:nvPr/>
            </p:nvGrpSpPr>
            <p:grpSpPr>
              <a:xfrm>
                <a:off x="5589654" y="2137322"/>
                <a:ext cx="449831" cy="137955"/>
                <a:chOff x="2562356" y="1512778"/>
                <a:chExt cx="449831" cy="137955"/>
              </a:xfrm>
            </p:grpSpPr>
            <p:sp>
              <p:nvSpPr>
                <p:cNvPr id="377" name="Овал 376"/>
                <p:cNvSpPr>
                  <a:spLocks noChangeAspect="1"/>
                </p:cNvSpPr>
                <p:nvPr/>
              </p:nvSpPr>
              <p:spPr>
                <a:xfrm>
                  <a:off x="2562356" y="1625533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78" name="TextBox 377"/>
                <p:cNvSpPr txBox="1"/>
                <p:nvPr/>
              </p:nvSpPr>
              <p:spPr>
                <a:xfrm>
                  <a:off x="2572964" y="1512778"/>
                  <a:ext cx="439223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Красноярск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14" name="Группа 313"/>
              <p:cNvGrpSpPr/>
              <p:nvPr/>
            </p:nvGrpSpPr>
            <p:grpSpPr>
              <a:xfrm>
                <a:off x="5694803" y="3183873"/>
                <a:ext cx="357607" cy="92333"/>
                <a:chOff x="2491074" y="1621308"/>
                <a:chExt cx="357607" cy="92333"/>
              </a:xfrm>
            </p:grpSpPr>
            <p:sp>
              <p:nvSpPr>
                <p:cNvPr id="375" name="Овал 374"/>
                <p:cNvSpPr>
                  <a:spLocks noChangeAspect="1"/>
                </p:cNvSpPr>
                <p:nvPr/>
              </p:nvSpPr>
              <p:spPr>
                <a:xfrm>
                  <a:off x="2491074" y="1672613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76" name="TextBox 375"/>
                <p:cNvSpPr txBox="1"/>
                <p:nvPr/>
              </p:nvSpPr>
              <p:spPr>
                <a:xfrm>
                  <a:off x="2572964" y="1621308"/>
                  <a:ext cx="275717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Урумчи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15" name="Группа 314"/>
              <p:cNvGrpSpPr/>
              <p:nvPr/>
            </p:nvGrpSpPr>
            <p:grpSpPr>
              <a:xfrm>
                <a:off x="5084638" y="3506963"/>
                <a:ext cx="373744" cy="92333"/>
                <a:chOff x="2562356" y="1690132"/>
                <a:chExt cx="373744" cy="92333"/>
              </a:xfrm>
            </p:grpSpPr>
            <p:sp>
              <p:nvSpPr>
                <p:cNvPr id="373" name="Овал 372"/>
                <p:cNvSpPr>
                  <a:spLocks noChangeAspect="1"/>
                </p:cNvSpPr>
                <p:nvPr/>
              </p:nvSpPr>
              <p:spPr>
                <a:xfrm>
                  <a:off x="2562356" y="1738979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74" name="TextBox 373"/>
                <p:cNvSpPr txBox="1"/>
                <p:nvPr/>
              </p:nvSpPr>
              <p:spPr>
                <a:xfrm>
                  <a:off x="2649162" y="1690132"/>
                  <a:ext cx="286938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Кашгар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16" name="Группа 315"/>
              <p:cNvGrpSpPr/>
              <p:nvPr/>
            </p:nvGrpSpPr>
            <p:grpSpPr>
              <a:xfrm>
                <a:off x="2870482" y="2132508"/>
                <a:ext cx="352661" cy="221527"/>
                <a:chOff x="2572964" y="1581980"/>
                <a:chExt cx="352661" cy="221527"/>
              </a:xfrm>
            </p:grpSpPr>
            <p:sp>
              <p:nvSpPr>
                <p:cNvPr id="371" name="Овал 370"/>
                <p:cNvSpPr>
                  <a:spLocks noChangeAspect="1"/>
                </p:cNvSpPr>
                <p:nvPr/>
              </p:nvSpPr>
              <p:spPr>
                <a:xfrm>
                  <a:off x="2584478" y="1778307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72" name="TextBox 371"/>
                <p:cNvSpPr txBox="1"/>
                <p:nvPr/>
              </p:nvSpPr>
              <p:spPr>
                <a:xfrm>
                  <a:off x="2572964" y="1581980"/>
                  <a:ext cx="352661" cy="184666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Нижний</a:t>
                  </a:r>
                  <a:br>
                    <a:rPr lang="ru-RU" sz="600" dirty="0" smtClean="0">
                      <a:solidFill>
                        <a:schemeClr val="accent4"/>
                      </a:solidFill>
                    </a:rPr>
                  </a:br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Новгород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17" name="Группа 316"/>
              <p:cNvGrpSpPr/>
              <p:nvPr/>
            </p:nvGrpSpPr>
            <p:grpSpPr>
              <a:xfrm>
                <a:off x="2416458" y="2172904"/>
                <a:ext cx="376706" cy="176443"/>
                <a:chOff x="2416458" y="2172904"/>
                <a:chExt cx="376706" cy="176443"/>
              </a:xfrm>
            </p:grpSpPr>
            <p:sp>
              <p:nvSpPr>
                <p:cNvPr id="369" name="Прямоугольник 368"/>
                <p:cNvSpPr/>
                <p:nvPr/>
              </p:nvSpPr>
              <p:spPr>
                <a:xfrm>
                  <a:off x="2416458" y="2226236"/>
                  <a:ext cx="91371" cy="123111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 algn="ctr"/>
                  <a:r>
                    <a:rPr lang="ru-RU" sz="800" dirty="0">
                      <a:solidFill>
                        <a:schemeClr val="accent1"/>
                      </a:solidFill>
                      <a:sym typeface="Wingdings 2" panose="05020102010507070707" pitchFamily="18" charset="2"/>
                    </a:rPr>
                    <a:t></a:t>
                  </a:r>
                  <a:endParaRPr lang="ru-RU" sz="800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370" name="TextBox 369"/>
                <p:cNvSpPr txBox="1"/>
                <p:nvPr/>
              </p:nvSpPr>
              <p:spPr>
                <a:xfrm>
                  <a:off x="2507829" y="2172904"/>
                  <a:ext cx="285335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1"/>
                      </a:solidFill>
                    </a:rPr>
                    <a:t>Москва</a:t>
                  </a:r>
                  <a:endParaRPr lang="ru-RU" sz="600" dirty="0">
                    <a:solidFill>
                      <a:schemeClr val="accent1"/>
                    </a:solidFill>
                  </a:endParaRPr>
                </a:p>
              </p:txBody>
            </p:sp>
          </p:grpSp>
          <p:grpSp>
            <p:nvGrpSpPr>
              <p:cNvPr id="318" name="Группа 317"/>
              <p:cNvGrpSpPr/>
              <p:nvPr/>
            </p:nvGrpSpPr>
            <p:grpSpPr>
              <a:xfrm>
                <a:off x="1915980" y="2672427"/>
                <a:ext cx="277319" cy="123111"/>
                <a:chOff x="2507829" y="2167346"/>
                <a:chExt cx="277319" cy="123111"/>
              </a:xfrm>
            </p:grpSpPr>
            <p:sp>
              <p:nvSpPr>
                <p:cNvPr id="367" name="Прямоугольник 366"/>
                <p:cNvSpPr/>
                <p:nvPr/>
              </p:nvSpPr>
              <p:spPr>
                <a:xfrm>
                  <a:off x="2693777" y="2167346"/>
                  <a:ext cx="91371" cy="123111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 algn="ctr"/>
                  <a:r>
                    <a:rPr lang="ru-RU" sz="800" dirty="0">
                      <a:solidFill>
                        <a:schemeClr val="accent1"/>
                      </a:solidFill>
                      <a:sym typeface="Wingdings 2" panose="05020102010507070707" pitchFamily="18" charset="2"/>
                    </a:rPr>
                    <a:t></a:t>
                  </a:r>
                  <a:endParaRPr lang="ru-RU" sz="800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368" name="TextBox 367"/>
                <p:cNvSpPr txBox="1"/>
                <p:nvPr/>
              </p:nvSpPr>
              <p:spPr>
                <a:xfrm>
                  <a:off x="2507829" y="2172904"/>
                  <a:ext cx="185948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1"/>
                      </a:solidFill>
                    </a:rPr>
                    <a:t>Киев</a:t>
                  </a:r>
                  <a:endParaRPr lang="ru-RU" sz="600" dirty="0">
                    <a:solidFill>
                      <a:schemeClr val="accent1"/>
                    </a:solidFill>
                  </a:endParaRPr>
                </a:p>
              </p:txBody>
            </p:sp>
          </p:grpSp>
          <p:grpSp>
            <p:nvGrpSpPr>
              <p:cNvPr id="319" name="Группа 318"/>
              <p:cNvGrpSpPr/>
              <p:nvPr/>
            </p:nvGrpSpPr>
            <p:grpSpPr>
              <a:xfrm>
                <a:off x="1878919" y="2299772"/>
                <a:ext cx="278493" cy="181359"/>
                <a:chOff x="2472992" y="2172904"/>
                <a:chExt cx="278493" cy="181359"/>
              </a:xfrm>
            </p:grpSpPr>
            <p:sp>
              <p:nvSpPr>
                <p:cNvPr id="365" name="Прямоугольник 364"/>
                <p:cNvSpPr/>
                <p:nvPr/>
              </p:nvSpPr>
              <p:spPr>
                <a:xfrm>
                  <a:off x="2472992" y="2231152"/>
                  <a:ext cx="91371" cy="123111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 algn="ctr"/>
                  <a:r>
                    <a:rPr lang="ru-RU" sz="800" dirty="0">
                      <a:solidFill>
                        <a:schemeClr val="accent1"/>
                      </a:solidFill>
                      <a:sym typeface="Wingdings 2" panose="05020102010507070707" pitchFamily="18" charset="2"/>
                    </a:rPr>
                    <a:t></a:t>
                  </a:r>
                  <a:endParaRPr lang="ru-RU" sz="800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366" name="TextBox 365"/>
                <p:cNvSpPr txBox="1"/>
                <p:nvPr/>
              </p:nvSpPr>
              <p:spPr>
                <a:xfrm>
                  <a:off x="2507829" y="2172904"/>
                  <a:ext cx="243656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1"/>
                      </a:solidFill>
                    </a:rPr>
                    <a:t>Минск</a:t>
                  </a:r>
                  <a:endParaRPr lang="ru-RU" sz="600" dirty="0">
                    <a:solidFill>
                      <a:schemeClr val="accent1"/>
                    </a:solidFill>
                  </a:endParaRPr>
                </a:p>
              </p:txBody>
            </p:sp>
          </p:grpSp>
          <p:grpSp>
            <p:nvGrpSpPr>
              <p:cNvPr id="320" name="Группа 319"/>
              <p:cNvGrpSpPr/>
              <p:nvPr/>
            </p:nvGrpSpPr>
            <p:grpSpPr>
              <a:xfrm>
                <a:off x="1580867" y="1881466"/>
                <a:ext cx="394339" cy="196937"/>
                <a:chOff x="2507829" y="2158156"/>
                <a:chExt cx="394339" cy="196937"/>
              </a:xfrm>
            </p:grpSpPr>
            <p:sp>
              <p:nvSpPr>
                <p:cNvPr id="363" name="Прямоугольник 362"/>
                <p:cNvSpPr/>
                <p:nvPr/>
              </p:nvSpPr>
              <p:spPr>
                <a:xfrm>
                  <a:off x="2630833" y="2231982"/>
                  <a:ext cx="91371" cy="123111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 algn="ctr"/>
                  <a:r>
                    <a:rPr lang="ru-RU" sz="800" dirty="0">
                      <a:solidFill>
                        <a:schemeClr val="accent1"/>
                      </a:solidFill>
                      <a:sym typeface="Wingdings 2" panose="05020102010507070707" pitchFamily="18" charset="2"/>
                    </a:rPr>
                    <a:t></a:t>
                  </a:r>
                  <a:endParaRPr lang="ru-RU" sz="800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364" name="TextBox 363"/>
                <p:cNvSpPr txBox="1"/>
                <p:nvPr/>
              </p:nvSpPr>
              <p:spPr>
                <a:xfrm>
                  <a:off x="2507829" y="2158156"/>
                  <a:ext cx="394339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1"/>
                      </a:solidFill>
                    </a:rPr>
                    <a:t>Хельсинки</a:t>
                  </a:r>
                  <a:endParaRPr lang="ru-RU" sz="600" dirty="0">
                    <a:solidFill>
                      <a:schemeClr val="accent1"/>
                    </a:solidFill>
                  </a:endParaRPr>
                </a:p>
              </p:txBody>
            </p:sp>
          </p:grpSp>
          <p:grpSp>
            <p:nvGrpSpPr>
              <p:cNvPr id="321" name="Группа 320"/>
              <p:cNvGrpSpPr/>
              <p:nvPr/>
            </p:nvGrpSpPr>
            <p:grpSpPr>
              <a:xfrm>
                <a:off x="2323071" y="3438610"/>
                <a:ext cx="389317" cy="129741"/>
                <a:chOff x="2389420" y="2172904"/>
                <a:chExt cx="389317" cy="129741"/>
              </a:xfrm>
            </p:grpSpPr>
            <p:sp>
              <p:nvSpPr>
                <p:cNvPr id="361" name="Прямоугольник 360"/>
                <p:cNvSpPr/>
                <p:nvPr/>
              </p:nvSpPr>
              <p:spPr>
                <a:xfrm>
                  <a:off x="2389420" y="2179534"/>
                  <a:ext cx="91371" cy="123111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 algn="ctr"/>
                  <a:r>
                    <a:rPr lang="ru-RU" sz="800" dirty="0">
                      <a:solidFill>
                        <a:schemeClr val="accent1"/>
                      </a:solidFill>
                      <a:sym typeface="Wingdings 2" panose="05020102010507070707" pitchFamily="18" charset="2"/>
                    </a:rPr>
                    <a:t></a:t>
                  </a:r>
                  <a:endParaRPr lang="ru-RU" sz="800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362" name="TextBox 361"/>
                <p:cNvSpPr txBox="1"/>
                <p:nvPr/>
              </p:nvSpPr>
              <p:spPr>
                <a:xfrm>
                  <a:off x="2507829" y="2172904"/>
                  <a:ext cx="270908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1"/>
                      </a:solidFill>
                    </a:rPr>
                    <a:t>Анкара</a:t>
                  </a:r>
                  <a:endParaRPr lang="ru-RU" sz="600" dirty="0">
                    <a:solidFill>
                      <a:schemeClr val="accent1"/>
                    </a:solidFill>
                  </a:endParaRPr>
                </a:p>
              </p:txBody>
            </p:sp>
          </p:grpSp>
          <p:grpSp>
            <p:nvGrpSpPr>
              <p:cNvPr id="322" name="Группа 321"/>
              <p:cNvGrpSpPr/>
              <p:nvPr/>
            </p:nvGrpSpPr>
            <p:grpSpPr>
              <a:xfrm>
                <a:off x="6665188" y="2841493"/>
                <a:ext cx="520655" cy="173985"/>
                <a:chOff x="2431206" y="2172904"/>
                <a:chExt cx="520655" cy="173985"/>
              </a:xfrm>
            </p:grpSpPr>
            <p:sp>
              <p:nvSpPr>
                <p:cNvPr id="359" name="Прямоугольник 358"/>
                <p:cNvSpPr/>
                <p:nvPr/>
              </p:nvSpPr>
              <p:spPr>
                <a:xfrm>
                  <a:off x="2431206" y="2223778"/>
                  <a:ext cx="91371" cy="123111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 algn="ctr"/>
                  <a:r>
                    <a:rPr lang="ru-RU" sz="800" dirty="0">
                      <a:solidFill>
                        <a:schemeClr val="accent1"/>
                      </a:solidFill>
                      <a:sym typeface="Wingdings 2" panose="05020102010507070707" pitchFamily="18" charset="2"/>
                    </a:rPr>
                    <a:t></a:t>
                  </a:r>
                  <a:endParaRPr lang="ru-RU" sz="800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360" name="TextBox 359"/>
                <p:cNvSpPr txBox="1"/>
                <p:nvPr/>
              </p:nvSpPr>
              <p:spPr>
                <a:xfrm>
                  <a:off x="2507829" y="2172904"/>
                  <a:ext cx="444032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1"/>
                      </a:solidFill>
                    </a:rPr>
                    <a:t>Улан-Батор</a:t>
                  </a:r>
                  <a:endParaRPr lang="ru-RU" sz="600" dirty="0">
                    <a:solidFill>
                      <a:schemeClr val="accent1"/>
                    </a:solidFill>
                  </a:endParaRPr>
                </a:p>
              </p:txBody>
            </p:sp>
          </p:grpSp>
          <p:grpSp>
            <p:nvGrpSpPr>
              <p:cNvPr id="323" name="Группа 322"/>
              <p:cNvGrpSpPr/>
              <p:nvPr/>
            </p:nvGrpSpPr>
            <p:grpSpPr>
              <a:xfrm>
                <a:off x="7122531" y="3359508"/>
                <a:ext cx="229230" cy="212964"/>
                <a:chOff x="2487884" y="1851967"/>
                <a:chExt cx="229230" cy="212964"/>
              </a:xfrm>
            </p:grpSpPr>
            <p:sp>
              <p:nvSpPr>
                <p:cNvPr id="357" name="Прямоугольник 356"/>
                <p:cNvSpPr/>
                <p:nvPr/>
              </p:nvSpPr>
              <p:spPr>
                <a:xfrm>
                  <a:off x="2616841" y="1851967"/>
                  <a:ext cx="91371" cy="123111"/>
                </a:xfrm>
                <a:prstGeom prst="rect">
                  <a:avLst/>
                </a:prstGeom>
              </p:spPr>
              <p:txBody>
                <a:bodyPr wrap="none" lIns="0" tIns="0" rIns="0" bIns="0">
                  <a:spAutoFit/>
                </a:bodyPr>
                <a:lstStyle/>
                <a:p>
                  <a:pPr algn="ctr"/>
                  <a:r>
                    <a:rPr lang="ru-RU" sz="800" dirty="0">
                      <a:solidFill>
                        <a:schemeClr val="accent1"/>
                      </a:solidFill>
                      <a:sym typeface="Wingdings 2" panose="05020102010507070707" pitchFamily="18" charset="2"/>
                    </a:rPr>
                    <a:t></a:t>
                  </a:r>
                  <a:endParaRPr lang="ru-RU" sz="800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358" name="TextBox 357"/>
                <p:cNvSpPr txBox="1"/>
                <p:nvPr/>
              </p:nvSpPr>
              <p:spPr>
                <a:xfrm>
                  <a:off x="2487884" y="1972598"/>
                  <a:ext cx="229230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1"/>
                      </a:solidFill>
                    </a:rPr>
                    <a:t>Пекин</a:t>
                  </a:r>
                  <a:endParaRPr lang="ru-RU" sz="600" dirty="0">
                    <a:solidFill>
                      <a:schemeClr val="accent1"/>
                    </a:solidFill>
                  </a:endParaRPr>
                </a:p>
              </p:txBody>
            </p:sp>
          </p:grpSp>
          <p:sp>
            <p:nvSpPr>
              <p:cNvPr id="324" name="TextBox 323"/>
              <p:cNvSpPr txBox="1"/>
              <p:nvPr/>
            </p:nvSpPr>
            <p:spPr>
              <a:xfrm>
                <a:off x="6393247" y="3872986"/>
                <a:ext cx="288541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b="1" dirty="0" smtClean="0">
                    <a:solidFill>
                      <a:schemeClr val="accent1"/>
                    </a:solidFill>
                  </a:rPr>
                  <a:t>КИТАЙ</a:t>
                </a:r>
                <a:endParaRPr lang="ru-RU" sz="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25" name="TextBox 324"/>
              <p:cNvSpPr txBox="1"/>
              <p:nvPr/>
            </p:nvSpPr>
            <p:spPr>
              <a:xfrm>
                <a:off x="6393247" y="3036050"/>
                <a:ext cx="403957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b="1" dirty="0" smtClean="0">
                    <a:solidFill>
                      <a:schemeClr val="accent5"/>
                    </a:solidFill>
                  </a:rPr>
                  <a:t>МОНГОЛИЯ</a:t>
                </a:r>
                <a:endParaRPr lang="ru-RU" sz="500" b="1" dirty="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327" name="TextBox 326"/>
              <p:cNvSpPr txBox="1"/>
              <p:nvPr/>
            </p:nvSpPr>
            <p:spPr>
              <a:xfrm>
                <a:off x="2368367" y="3603497"/>
                <a:ext cx="282129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b="1" dirty="0" smtClean="0">
                    <a:solidFill>
                      <a:schemeClr val="accent5"/>
                    </a:solidFill>
                  </a:rPr>
                  <a:t>ТУРЦИЯ</a:t>
                </a:r>
                <a:endParaRPr lang="ru-RU" sz="500" b="1" dirty="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328" name="TextBox 327"/>
              <p:cNvSpPr txBox="1"/>
              <p:nvPr/>
            </p:nvSpPr>
            <p:spPr>
              <a:xfrm>
                <a:off x="1634529" y="3038097"/>
                <a:ext cx="378309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b="1" dirty="0" smtClean="0">
                    <a:solidFill>
                      <a:schemeClr val="accent5"/>
                    </a:solidFill>
                  </a:rPr>
                  <a:t>РУМЫНИЯ</a:t>
                </a:r>
                <a:endParaRPr lang="ru-RU" sz="500" b="1" dirty="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329" name="TextBox 328"/>
              <p:cNvSpPr txBox="1"/>
              <p:nvPr/>
            </p:nvSpPr>
            <p:spPr>
              <a:xfrm>
                <a:off x="2158704" y="2845797"/>
                <a:ext cx="338234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b="1" dirty="0" smtClean="0">
                    <a:solidFill>
                      <a:schemeClr val="accent5"/>
                    </a:solidFill>
                  </a:rPr>
                  <a:t>УКРАИНА</a:t>
                </a:r>
                <a:endParaRPr lang="ru-RU" sz="500" b="1" dirty="0">
                  <a:solidFill>
                    <a:schemeClr val="accent5"/>
                  </a:solidFill>
                </a:endParaRPr>
              </a:p>
            </p:txBody>
          </p:sp>
          <p:sp>
            <p:nvSpPr>
              <p:cNvPr id="330" name="TextBox 329"/>
              <p:cNvSpPr txBox="1"/>
              <p:nvPr/>
            </p:nvSpPr>
            <p:spPr>
              <a:xfrm>
                <a:off x="699178" y="2681163"/>
                <a:ext cx="389530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b="1" dirty="0" smtClean="0">
                    <a:solidFill>
                      <a:schemeClr val="accent1"/>
                    </a:solidFill>
                  </a:rPr>
                  <a:t>ГЕРМАНИЯ</a:t>
                </a:r>
                <a:endParaRPr lang="ru-RU" sz="5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31" name="TextBox 330"/>
              <p:cNvSpPr txBox="1"/>
              <p:nvPr/>
            </p:nvSpPr>
            <p:spPr>
              <a:xfrm>
                <a:off x="1598816" y="1784344"/>
                <a:ext cx="472886" cy="769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500" b="1" dirty="0" smtClean="0">
                    <a:solidFill>
                      <a:schemeClr val="accent5"/>
                    </a:solidFill>
                  </a:rPr>
                  <a:t>ФИНЛЯНДИЯ</a:t>
                </a:r>
                <a:endParaRPr lang="ru-RU" sz="500" b="1" dirty="0">
                  <a:solidFill>
                    <a:schemeClr val="accent5"/>
                  </a:solidFill>
                </a:endParaRPr>
              </a:p>
            </p:txBody>
          </p:sp>
          <p:grpSp>
            <p:nvGrpSpPr>
              <p:cNvPr id="332" name="Группа 331"/>
              <p:cNvGrpSpPr/>
              <p:nvPr/>
            </p:nvGrpSpPr>
            <p:grpSpPr>
              <a:xfrm>
                <a:off x="2033126" y="1893661"/>
                <a:ext cx="703427" cy="140413"/>
                <a:chOff x="2510738" y="1621308"/>
                <a:chExt cx="703427" cy="140413"/>
              </a:xfrm>
            </p:grpSpPr>
            <p:sp>
              <p:nvSpPr>
                <p:cNvPr id="355" name="Овал 354"/>
                <p:cNvSpPr>
                  <a:spLocks noChangeAspect="1"/>
                </p:cNvSpPr>
                <p:nvPr/>
              </p:nvSpPr>
              <p:spPr>
                <a:xfrm>
                  <a:off x="2510738" y="1736521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56" name="TextBox 355"/>
                <p:cNvSpPr txBox="1"/>
                <p:nvPr/>
              </p:nvSpPr>
              <p:spPr>
                <a:xfrm>
                  <a:off x="2572964" y="1621308"/>
                  <a:ext cx="641201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Санкт-Петербург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sp>
            <p:nvSpPr>
              <p:cNvPr id="333" name="TextBox 332"/>
              <p:cNvSpPr txBox="1"/>
              <p:nvPr/>
            </p:nvSpPr>
            <p:spPr>
              <a:xfrm>
                <a:off x="1771859" y="2476079"/>
                <a:ext cx="379912" cy="61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400" b="1" dirty="0" smtClean="0">
                    <a:solidFill>
                      <a:schemeClr val="accent1"/>
                    </a:solidFill>
                  </a:rPr>
                  <a:t>БЕЛОРУССИЯ</a:t>
                </a:r>
                <a:endParaRPr lang="ru-RU" sz="4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34" name="TextBox 333"/>
              <p:cNvSpPr txBox="1"/>
              <p:nvPr/>
            </p:nvSpPr>
            <p:spPr>
              <a:xfrm>
                <a:off x="1332978" y="1824185"/>
                <a:ext cx="200375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ru-RU" sz="350" dirty="0" smtClean="0">
                    <a:solidFill>
                      <a:schemeClr val="accent2"/>
                    </a:solidFill>
                  </a:rPr>
                  <a:t>Бот-</a:t>
                </a:r>
                <a:br>
                  <a:rPr lang="ru-RU" sz="350" dirty="0" smtClean="0">
                    <a:solidFill>
                      <a:schemeClr val="accent2"/>
                    </a:solidFill>
                  </a:rPr>
                </a:br>
                <a:r>
                  <a:rPr lang="ru-RU" sz="350" dirty="0" err="1" smtClean="0">
                    <a:solidFill>
                      <a:schemeClr val="accent2"/>
                    </a:solidFill>
                  </a:rPr>
                  <a:t>нический</a:t>
                </a:r>
                <a:r>
                  <a:rPr lang="ru-RU" sz="350" dirty="0" smtClean="0">
                    <a:solidFill>
                      <a:schemeClr val="accent2"/>
                    </a:solidFill>
                  </a:rPr>
                  <a:t/>
                </a:r>
                <a:br>
                  <a:rPr lang="ru-RU" sz="350" dirty="0" smtClean="0">
                    <a:solidFill>
                      <a:schemeClr val="accent2"/>
                    </a:solidFill>
                  </a:rPr>
                </a:br>
                <a:r>
                  <a:rPr lang="ru-RU" sz="350" dirty="0" smtClean="0">
                    <a:solidFill>
                      <a:schemeClr val="accent2"/>
                    </a:solidFill>
                  </a:rPr>
                  <a:t>залив</a:t>
                </a:r>
                <a:endParaRPr lang="ru-RU" sz="35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35" name="TextBox 334"/>
              <p:cNvSpPr txBox="1"/>
              <p:nvPr/>
            </p:nvSpPr>
            <p:spPr>
              <a:xfrm>
                <a:off x="1410763" y="2086897"/>
                <a:ext cx="251671" cy="1077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ru-RU" sz="350" dirty="0" smtClean="0">
                    <a:solidFill>
                      <a:schemeClr val="accent2"/>
                    </a:solidFill>
                  </a:rPr>
                  <a:t>Балтийское</a:t>
                </a:r>
                <a:br>
                  <a:rPr lang="ru-RU" sz="350" dirty="0" smtClean="0">
                    <a:solidFill>
                      <a:schemeClr val="accent2"/>
                    </a:solidFill>
                  </a:rPr>
                </a:br>
                <a:r>
                  <a:rPr lang="ru-RU" sz="350" dirty="0" smtClean="0">
                    <a:solidFill>
                      <a:schemeClr val="accent2"/>
                    </a:solidFill>
                  </a:rPr>
                  <a:t>море</a:t>
                </a:r>
                <a:endParaRPr lang="ru-RU" sz="35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36" name="TextBox 335"/>
              <p:cNvSpPr txBox="1"/>
              <p:nvPr/>
            </p:nvSpPr>
            <p:spPr>
              <a:xfrm>
                <a:off x="2296792" y="3220207"/>
                <a:ext cx="181140" cy="1231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ru-RU" sz="400" dirty="0" smtClean="0">
                    <a:solidFill>
                      <a:schemeClr val="accent2"/>
                    </a:solidFill>
                  </a:rPr>
                  <a:t>Черное</a:t>
                </a:r>
                <a:br>
                  <a:rPr lang="ru-RU" sz="400" dirty="0" smtClean="0">
                    <a:solidFill>
                      <a:schemeClr val="accent2"/>
                    </a:solidFill>
                  </a:rPr>
                </a:br>
                <a:r>
                  <a:rPr lang="ru-RU" sz="400" dirty="0" smtClean="0">
                    <a:solidFill>
                      <a:schemeClr val="accent2"/>
                    </a:solidFill>
                  </a:rPr>
                  <a:t>море</a:t>
                </a:r>
                <a:endParaRPr lang="ru-RU" sz="40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37" name="TextBox 336"/>
              <p:cNvSpPr txBox="1"/>
              <p:nvPr/>
            </p:nvSpPr>
            <p:spPr>
              <a:xfrm>
                <a:off x="1324348" y="3816781"/>
                <a:ext cx="328615" cy="1231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ru-RU" sz="400" dirty="0" smtClean="0">
                    <a:solidFill>
                      <a:schemeClr val="accent2"/>
                    </a:solidFill>
                  </a:rPr>
                  <a:t>Средиземное</a:t>
                </a:r>
                <a:br>
                  <a:rPr lang="ru-RU" sz="400" dirty="0" smtClean="0">
                    <a:solidFill>
                      <a:schemeClr val="accent2"/>
                    </a:solidFill>
                  </a:rPr>
                </a:br>
                <a:r>
                  <a:rPr lang="ru-RU" sz="400" dirty="0" smtClean="0">
                    <a:solidFill>
                      <a:schemeClr val="accent2"/>
                    </a:solidFill>
                  </a:rPr>
                  <a:t>море</a:t>
                </a:r>
                <a:endParaRPr lang="ru-RU" sz="40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38" name="TextBox 337"/>
              <p:cNvSpPr txBox="1"/>
              <p:nvPr/>
            </p:nvSpPr>
            <p:spPr>
              <a:xfrm>
                <a:off x="3437854" y="3492913"/>
                <a:ext cx="200376" cy="1846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ru-RU" sz="400" dirty="0" err="1" smtClean="0">
                    <a:solidFill>
                      <a:schemeClr val="accent2"/>
                    </a:solidFill>
                  </a:rPr>
                  <a:t>Кас</a:t>
                </a:r>
                <a:r>
                  <a:rPr lang="ru-RU" sz="400" dirty="0" smtClean="0">
                    <a:solidFill>
                      <a:schemeClr val="accent2"/>
                    </a:solidFill>
                  </a:rPr>
                  <a:t>-</a:t>
                </a:r>
                <a:br>
                  <a:rPr lang="ru-RU" sz="400" dirty="0" smtClean="0">
                    <a:solidFill>
                      <a:schemeClr val="accent2"/>
                    </a:solidFill>
                  </a:rPr>
                </a:br>
                <a:r>
                  <a:rPr lang="ru-RU" sz="400" dirty="0" err="1" smtClean="0">
                    <a:solidFill>
                      <a:schemeClr val="accent2"/>
                    </a:solidFill>
                  </a:rPr>
                  <a:t>пийское</a:t>
                </a:r>
                <a:r>
                  <a:rPr lang="ru-RU" sz="400" dirty="0" smtClean="0">
                    <a:solidFill>
                      <a:schemeClr val="accent2"/>
                    </a:solidFill>
                  </a:rPr>
                  <a:t/>
                </a:r>
                <a:br>
                  <a:rPr lang="ru-RU" sz="400" dirty="0" smtClean="0">
                    <a:solidFill>
                      <a:schemeClr val="accent2"/>
                    </a:solidFill>
                  </a:rPr>
                </a:br>
                <a:r>
                  <a:rPr lang="ru-RU" sz="400" dirty="0" smtClean="0">
                    <a:solidFill>
                      <a:schemeClr val="accent2"/>
                    </a:solidFill>
                  </a:rPr>
                  <a:t>море</a:t>
                </a:r>
                <a:endParaRPr lang="ru-RU" sz="40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39" name="TextBox 338"/>
              <p:cNvSpPr txBox="1"/>
              <p:nvPr/>
            </p:nvSpPr>
            <p:spPr>
              <a:xfrm>
                <a:off x="5376960" y="1861288"/>
                <a:ext cx="343043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b="1" dirty="0" smtClean="0">
                    <a:solidFill>
                      <a:schemeClr val="accent1"/>
                    </a:solidFill>
                  </a:rPr>
                  <a:t>РОССИЯ</a:t>
                </a:r>
                <a:endParaRPr lang="ru-RU" sz="600" b="1" dirty="0">
                  <a:solidFill>
                    <a:schemeClr val="accent1"/>
                  </a:solidFill>
                </a:endParaRPr>
              </a:p>
            </p:txBody>
          </p:sp>
          <p:grpSp>
            <p:nvGrpSpPr>
              <p:cNvPr id="340" name="Группа 339"/>
              <p:cNvGrpSpPr/>
              <p:nvPr/>
            </p:nvGrpSpPr>
            <p:grpSpPr>
              <a:xfrm>
                <a:off x="6293647" y="2482495"/>
                <a:ext cx="322660" cy="133039"/>
                <a:chOff x="2544640" y="1629447"/>
                <a:chExt cx="322660" cy="133039"/>
              </a:xfrm>
            </p:grpSpPr>
            <p:sp>
              <p:nvSpPr>
                <p:cNvPr id="353" name="Овал 352"/>
                <p:cNvSpPr>
                  <a:spLocks noChangeAspect="1"/>
                </p:cNvSpPr>
                <p:nvPr/>
              </p:nvSpPr>
              <p:spPr>
                <a:xfrm>
                  <a:off x="2544640" y="1737286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54" name="TextBox 353"/>
                <p:cNvSpPr txBox="1"/>
                <p:nvPr/>
              </p:nvSpPr>
              <p:spPr>
                <a:xfrm>
                  <a:off x="2567538" y="1629447"/>
                  <a:ext cx="299762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Иркутск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41" name="Группа 340"/>
              <p:cNvGrpSpPr/>
              <p:nvPr/>
            </p:nvGrpSpPr>
            <p:grpSpPr>
              <a:xfrm>
                <a:off x="6873354" y="2543588"/>
                <a:ext cx="269628" cy="92333"/>
                <a:chOff x="2486696" y="1624021"/>
                <a:chExt cx="269628" cy="92333"/>
              </a:xfrm>
            </p:grpSpPr>
            <p:sp>
              <p:nvSpPr>
                <p:cNvPr id="351" name="Овал 350"/>
                <p:cNvSpPr>
                  <a:spLocks noChangeAspect="1"/>
                </p:cNvSpPr>
                <p:nvPr/>
              </p:nvSpPr>
              <p:spPr>
                <a:xfrm>
                  <a:off x="2486696" y="1670187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52" name="TextBox 351"/>
                <p:cNvSpPr txBox="1"/>
                <p:nvPr/>
              </p:nvSpPr>
              <p:spPr>
                <a:xfrm>
                  <a:off x="2578390" y="1624021"/>
                  <a:ext cx="177934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Чита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42" name="Группа 341"/>
              <p:cNvGrpSpPr/>
              <p:nvPr/>
            </p:nvGrpSpPr>
            <p:grpSpPr>
              <a:xfrm>
                <a:off x="7956710" y="3296281"/>
                <a:ext cx="356121" cy="104287"/>
                <a:chOff x="2547636" y="1652295"/>
                <a:chExt cx="356121" cy="104287"/>
              </a:xfrm>
            </p:grpSpPr>
            <p:sp>
              <p:nvSpPr>
                <p:cNvPr id="349" name="Овал 348"/>
                <p:cNvSpPr>
                  <a:spLocks noChangeAspect="1"/>
                </p:cNvSpPr>
                <p:nvPr/>
              </p:nvSpPr>
              <p:spPr>
                <a:xfrm>
                  <a:off x="2547636" y="1731382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50" name="TextBox 349"/>
                <p:cNvSpPr txBox="1"/>
                <p:nvPr/>
              </p:nvSpPr>
              <p:spPr>
                <a:xfrm>
                  <a:off x="2600789" y="1652295"/>
                  <a:ext cx="302968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err="1" smtClean="0">
                      <a:solidFill>
                        <a:schemeClr val="accent4"/>
                      </a:solidFill>
                    </a:rPr>
                    <a:t>Шеньян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grpSp>
            <p:nvGrpSpPr>
              <p:cNvPr id="343" name="Группа 342"/>
              <p:cNvGrpSpPr/>
              <p:nvPr/>
            </p:nvGrpSpPr>
            <p:grpSpPr>
              <a:xfrm>
                <a:off x="7906580" y="3555875"/>
                <a:ext cx="269304" cy="124823"/>
                <a:chOff x="2572964" y="1588818"/>
                <a:chExt cx="269304" cy="124823"/>
              </a:xfrm>
            </p:grpSpPr>
            <p:sp>
              <p:nvSpPr>
                <p:cNvPr id="347" name="Овал 346"/>
                <p:cNvSpPr>
                  <a:spLocks noChangeAspect="1"/>
                </p:cNvSpPr>
                <p:nvPr/>
              </p:nvSpPr>
              <p:spPr>
                <a:xfrm>
                  <a:off x="2594338" y="1588818"/>
                  <a:ext cx="25200" cy="25200"/>
                </a:xfrm>
                <a:prstGeom prst="ellipse">
                  <a:avLst/>
                </a:prstGeom>
                <a:solidFill>
                  <a:schemeClr val="accent4"/>
                </a:solidFill>
                <a:ln w="5080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414042"/>
                    </a:solidFill>
                  </a:endParaRPr>
                </a:p>
              </p:txBody>
            </p:sp>
            <p:sp>
              <p:nvSpPr>
                <p:cNvPr id="348" name="TextBox 347"/>
                <p:cNvSpPr txBox="1"/>
                <p:nvPr/>
              </p:nvSpPr>
              <p:spPr>
                <a:xfrm>
                  <a:off x="2572964" y="1621308"/>
                  <a:ext cx="269304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dirty="0" smtClean="0">
                      <a:solidFill>
                        <a:schemeClr val="accent4"/>
                      </a:solidFill>
                    </a:rPr>
                    <a:t>Далянь</a:t>
                  </a:r>
                  <a:endParaRPr lang="ru-RU" sz="600" dirty="0">
                    <a:solidFill>
                      <a:schemeClr val="accent4"/>
                    </a:solidFill>
                  </a:endParaRPr>
                </a:p>
              </p:txBody>
            </p:sp>
          </p:grpSp>
          <p:sp>
            <p:nvSpPr>
              <p:cNvPr id="344" name="TextBox 343"/>
              <p:cNvSpPr txBox="1"/>
              <p:nvPr/>
            </p:nvSpPr>
            <p:spPr>
              <a:xfrm>
                <a:off x="8384021" y="3958130"/>
                <a:ext cx="242054" cy="1538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ru-RU" sz="500" dirty="0" smtClean="0">
                    <a:solidFill>
                      <a:schemeClr val="accent2"/>
                    </a:solidFill>
                  </a:rPr>
                  <a:t>Желтое</a:t>
                </a:r>
                <a:br>
                  <a:rPr lang="ru-RU" sz="500" dirty="0" smtClean="0">
                    <a:solidFill>
                      <a:schemeClr val="accent2"/>
                    </a:solidFill>
                  </a:rPr>
                </a:br>
                <a:r>
                  <a:rPr lang="ru-RU" sz="500" dirty="0" smtClean="0">
                    <a:solidFill>
                      <a:schemeClr val="accent2"/>
                    </a:solidFill>
                  </a:rPr>
                  <a:t>море</a:t>
                </a:r>
                <a:endParaRPr lang="ru-RU" sz="500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5" name="TextBox 344"/>
              <p:cNvSpPr txBox="1"/>
              <p:nvPr/>
            </p:nvSpPr>
            <p:spPr>
              <a:xfrm>
                <a:off x="1263735" y="2578338"/>
                <a:ext cx="378309" cy="9233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600" b="1" dirty="0" smtClean="0">
                    <a:solidFill>
                      <a:schemeClr val="accent1"/>
                    </a:solidFill>
                  </a:rPr>
                  <a:t>ПОЛЬША</a:t>
                </a:r>
                <a:endParaRPr lang="ru-RU" sz="6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46" name="TextBox 345"/>
              <p:cNvSpPr txBox="1"/>
              <p:nvPr/>
            </p:nvSpPr>
            <p:spPr>
              <a:xfrm>
                <a:off x="1345225" y="2845797"/>
                <a:ext cx="309380" cy="61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400" b="1" dirty="0" smtClean="0">
                    <a:solidFill>
                      <a:schemeClr val="accent5"/>
                    </a:solidFill>
                  </a:rPr>
                  <a:t>СЛОВАКИЯ</a:t>
                </a:r>
                <a:endParaRPr lang="ru-RU" sz="400" b="1" dirty="0">
                  <a:solidFill>
                    <a:schemeClr val="accent5"/>
                  </a:solidFill>
                </a:endParaRPr>
              </a:p>
            </p:txBody>
          </p:sp>
        </p:grpSp>
        <p:sp>
          <p:nvSpPr>
            <p:cNvPr id="178" name="TextBox 177"/>
            <p:cNvSpPr txBox="1"/>
            <p:nvPr/>
          </p:nvSpPr>
          <p:spPr>
            <a:xfrm>
              <a:off x="4246100" y="2957499"/>
              <a:ext cx="416781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5"/>
                  </a:solidFill>
                </a:rPr>
                <a:t>КАЗАХСТАН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</p:grpSp>
      <p:cxnSp>
        <p:nvCxnSpPr>
          <p:cNvPr id="179" name="Прямая соединительная линия 178"/>
          <p:cNvCxnSpPr>
            <a:stCxn id="197" idx="6"/>
            <a:endCxn id="213" idx="2"/>
          </p:cNvCxnSpPr>
          <p:nvPr/>
        </p:nvCxnSpPr>
        <p:spPr>
          <a:xfrm flipV="1">
            <a:off x="1222401" y="5202053"/>
            <a:ext cx="6740186" cy="6601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" name="TextBox 179"/>
          <p:cNvSpPr txBox="1"/>
          <p:nvPr/>
        </p:nvSpPr>
        <p:spPr>
          <a:xfrm>
            <a:off x="901333" y="4903478"/>
            <a:ext cx="543418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err="1" smtClean="0">
                <a:solidFill>
                  <a:schemeClr val="accent1"/>
                </a:solidFill>
              </a:rPr>
              <a:t>Дуйсбург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sp>
        <p:nvSpPr>
          <p:cNvPr id="181" name="TextBox 180"/>
          <p:cNvSpPr txBox="1"/>
          <p:nvPr/>
        </p:nvSpPr>
        <p:spPr>
          <a:xfrm>
            <a:off x="1571303" y="4903478"/>
            <a:ext cx="333426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Брест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2103312" y="4903478"/>
            <a:ext cx="498534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Красное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sp>
        <p:nvSpPr>
          <p:cNvPr id="192" name="TextBox 191"/>
          <p:cNvSpPr txBox="1"/>
          <p:nvPr/>
        </p:nvSpPr>
        <p:spPr>
          <a:xfrm>
            <a:off x="894665" y="5147099"/>
            <a:ext cx="141064" cy="1231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км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193" name="TextBox 192"/>
          <p:cNvSpPr txBox="1"/>
          <p:nvPr/>
        </p:nvSpPr>
        <p:spPr>
          <a:xfrm>
            <a:off x="1279139" y="5147099"/>
            <a:ext cx="368174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1 160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1909859" y="5147099"/>
            <a:ext cx="257566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609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grpSp>
        <p:nvGrpSpPr>
          <p:cNvPr id="195" name="Группа 194"/>
          <p:cNvGrpSpPr/>
          <p:nvPr/>
        </p:nvGrpSpPr>
        <p:grpSpPr>
          <a:xfrm>
            <a:off x="1127631" y="5163654"/>
            <a:ext cx="94770" cy="180000"/>
            <a:chOff x="1173735" y="5163654"/>
            <a:chExt cx="94770" cy="180000"/>
          </a:xfrm>
          <a:solidFill>
            <a:schemeClr val="bg1"/>
          </a:solidFill>
        </p:grpSpPr>
        <p:sp>
          <p:nvSpPr>
            <p:cNvPr id="196" name="Прямоугольник 195"/>
            <p:cNvSpPr/>
            <p:nvPr/>
          </p:nvSpPr>
          <p:spPr>
            <a:xfrm>
              <a:off x="1173735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7" name="Овал 196"/>
            <p:cNvSpPr>
              <a:spLocks noChangeAspect="1"/>
            </p:cNvSpPr>
            <p:nvPr/>
          </p:nvSpPr>
          <p:spPr>
            <a:xfrm>
              <a:off x="1178505" y="5163654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198" name="Группа 197"/>
          <p:cNvGrpSpPr/>
          <p:nvPr/>
        </p:nvGrpSpPr>
        <p:grpSpPr>
          <a:xfrm>
            <a:off x="1699681" y="5163654"/>
            <a:ext cx="91353" cy="180000"/>
            <a:chOff x="1699681" y="5163654"/>
            <a:chExt cx="91353" cy="180000"/>
          </a:xfrm>
          <a:solidFill>
            <a:schemeClr val="bg1"/>
          </a:solidFill>
        </p:grpSpPr>
        <p:sp>
          <p:nvSpPr>
            <p:cNvPr id="199" name="Прямоугольник 198"/>
            <p:cNvSpPr/>
            <p:nvPr/>
          </p:nvSpPr>
          <p:spPr>
            <a:xfrm>
              <a:off x="1699681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0" name="Овал 199"/>
            <p:cNvSpPr>
              <a:spLocks noChangeAspect="1"/>
            </p:cNvSpPr>
            <p:nvPr/>
          </p:nvSpPr>
          <p:spPr>
            <a:xfrm>
              <a:off x="1701034" y="5163654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201" name="Группа 200"/>
          <p:cNvGrpSpPr/>
          <p:nvPr/>
        </p:nvGrpSpPr>
        <p:grpSpPr>
          <a:xfrm>
            <a:off x="2305436" y="5160611"/>
            <a:ext cx="90000" cy="183043"/>
            <a:chOff x="2209518" y="5160611"/>
            <a:chExt cx="90000" cy="183043"/>
          </a:xfrm>
          <a:solidFill>
            <a:schemeClr val="accent3"/>
          </a:solidFill>
        </p:grpSpPr>
        <p:sp>
          <p:nvSpPr>
            <p:cNvPr id="202" name="Прямоугольник 201"/>
            <p:cNvSpPr/>
            <p:nvPr/>
          </p:nvSpPr>
          <p:spPr>
            <a:xfrm>
              <a:off x="2209518" y="5163654"/>
              <a:ext cx="90000" cy="18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3" name="Овал 202"/>
            <p:cNvSpPr>
              <a:spLocks noChangeAspect="1"/>
            </p:cNvSpPr>
            <p:nvPr/>
          </p:nvSpPr>
          <p:spPr>
            <a:xfrm>
              <a:off x="2209518" y="5160611"/>
              <a:ext cx="90000" cy="90000"/>
            </a:xfrm>
            <a:prstGeom prst="ellipse">
              <a:avLst/>
            </a:prstGeom>
            <a:grp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204" name="TextBox 203"/>
          <p:cNvSpPr txBox="1"/>
          <p:nvPr/>
        </p:nvSpPr>
        <p:spPr>
          <a:xfrm>
            <a:off x="4493726" y="5147099"/>
            <a:ext cx="368174" cy="123111"/>
          </a:xfrm>
          <a:prstGeom prst="rect">
            <a:avLst/>
          </a:prstGeom>
          <a:solidFill>
            <a:schemeClr val="bg1"/>
          </a:solidFill>
        </p:spPr>
        <p:txBody>
          <a:bodyPr wrap="none" lIns="18000" tIns="0" rIns="18000" bIns="0" rtlCol="0">
            <a:spAutoFit/>
          </a:bodyPr>
          <a:lstStyle/>
          <a:p>
            <a:pPr algn="ctr"/>
            <a:r>
              <a:rPr lang="ru-RU" sz="800" b="1" dirty="0" smtClean="0">
                <a:solidFill>
                  <a:schemeClr val="accent3"/>
                </a:solidFill>
              </a:rPr>
              <a:t>9 243</a:t>
            </a:r>
            <a:endParaRPr lang="ru-RU" sz="800" b="1" dirty="0">
              <a:solidFill>
                <a:schemeClr val="accent3"/>
              </a:solidFill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6940758" y="4903478"/>
            <a:ext cx="647613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Восточный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grpSp>
        <p:nvGrpSpPr>
          <p:cNvPr id="207" name="Группа 206"/>
          <p:cNvGrpSpPr/>
          <p:nvPr/>
        </p:nvGrpSpPr>
        <p:grpSpPr>
          <a:xfrm>
            <a:off x="7219562" y="5156003"/>
            <a:ext cx="90000" cy="187651"/>
            <a:chOff x="7219562" y="5156003"/>
            <a:chExt cx="90000" cy="187651"/>
          </a:xfrm>
          <a:solidFill>
            <a:schemeClr val="bg1"/>
          </a:solidFill>
        </p:grpSpPr>
        <p:sp>
          <p:nvSpPr>
            <p:cNvPr id="208" name="Прямоугольник 207"/>
            <p:cNvSpPr/>
            <p:nvPr/>
          </p:nvSpPr>
          <p:spPr>
            <a:xfrm>
              <a:off x="7219562" y="5163654"/>
              <a:ext cx="90000" cy="180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9" name="Овал 208"/>
            <p:cNvSpPr>
              <a:spLocks noChangeAspect="1"/>
            </p:cNvSpPr>
            <p:nvPr/>
          </p:nvSpPr>
          <p:spPr>
            <a:xfrm>
              <a:off x="7219562" y="5156003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210" name="TextBox 209"/>
          <p:cNvSpPr txBox="1"/>
          <p:nvPr/>
        </p:nvSpPr>
        <p:spPr>
          <a:xfrm>
            <a:off x="7770342" y="4903478"/>
            <a:ext cx="474490" cy="211203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900" b="1" dirty="0" smtClean="0">
                <a:solidFill>
                  <a:schemeClr val="accent1"/>
                </a:solidFill>
              </a:rPr>
              <a:t>Шанхай</a:t>
            </a:r>
            <a:endParaRPr lang="ru-RU" sz="900" b="1" dirty="0">
              <a:solidFill>
                <a:schemeClr val="accent1"/>
              </a:solidFill>
            </a:endParaRPr>
          </a:p>
        </p:txBody>
      </p:sp>
      <p:grpSp>
        <p:nvGrpSpPr>
          <p:cNvPr id="211" name="Группа 210"/>
          <p:cNvGrpSpPr/>
          <p:nvPr/>
        </p:nvGrpSpPr>
        <p:grpSpPr>
          <a:xfrm>
            <a:off x="7962587" y="5157053"/>
            <a:ext cx="90000" cy="186601"/>
            <a:chOff x="7962587" y="5157053"/>
            <a:chExt cx="90000" cy="186601"/>
          </a:xfrm>
          <a:solidFill>
            <a:schemeClr val="accent3"/>
          </a:solidFill>
        </p:grpSpPr>
        <p:sp>
          <p:nvSpPr>
            <p:cNvPr id="212" name="Прямоугольник 211"/>
            <p:cNvSpPr/>
            <p:nvPr/>
          </p:nvSpPr>
          <p:spPr>
            <a:xfrm>
              <a:off x="7962587" y="5163654"/>
              <a:ext cx="90000" cy="180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3" name="Овал 212"/>
            <p:cNvSpPr>
              <a:spLocks noChangeAspect="1"/>
            </p:cNvSpPr>
            <p:nvPr/>
          </p:nvSpPr>
          <p:spPr>
            <a:xfrm>
              <a:off x="7962587" y="5157053"/>
              <a:ext cx="90000" cy="90000"/>
            </a:xfrm>
            <a:prstGeom prst="ellipse">
              <a:avLst/>
            </a:prstGeom>
            <a:grp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214" name="TextBox 213"/>
          <p:cNvSpPr txBox="1"/>
          <p:nvPr/>
        </p:nvSpPr>
        <p:spPr>
          <a:xfrm>
            <a:off x="4450186" y="5568226"/>
            <a:ext cx="455254" cy="226591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1"/>
                </a:solidFill>
              </a:rPr>
              <a:t>8 дней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sp>
        <p:nvSpPr>
          <p:cNvPr id="215" name="TextBox 214"/>
          <p:cNvSpPr txBox="1"/>
          <p:nvPr/>
        </p:nvSpPr>
        <p:spPr>
          <a:xfrm>
            <a:off x="4442172" y="6043642"/>
            <a:ext cx="471283" cy="226591"/>
          </a:xfrm>
          <a:prstGeom prst="rect">
            <a:avLst/>
          </a:prstGeom>
          <a:noFill/>
        </p:spPr>
        <p:txBody>
          <a:bodyPr wrap="none" lIns="0" tIns="36000" rIns="0" bIns="36000" rtlCol="0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1"/>
                </a:solidFill>
              </a:rPr>
              <a:t>23 дня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cxnSp>
        <p:nvCxnSpPr>
          <p:cNvPr id="216" name="Прямая соединительная линия 145"/>
          <p:cNvCxnSpPr>
            <a:stCxn id="196" idx="2"/>
            <a:endCxn id="215" idx="0"/>
          </p:cNvCxnSpPr>
          <p:nvPr/>
        </p:nvCxnSpPr>
        <p:spPr>
          <a:xfrm rot="16200000" flipH="1">
            <a:off x="2575228" y="3941056"/>
            <a:ext cx="699988" cy="3505183"/>
          </a:xfrm>
          <a:prstGeom prst="bentConnector3">
            <a:avLst>
              <a:gd name="adj1" fmla="val 89795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Прямая соединительная линия 145"/>
          <p:cNvCxnSpPr>
            <a:stCxn id="212" idx="2"/>
            <a:endCxn id="215" idx="0"/>
          </p:cNvCxnSpPr>
          <p:nvPr/>
        </p:nvCxnSpPr>
        <p:spPr>
          <a:xfrm rot="5400000">
            <a:off x="5992707" y="4028762"/>
            <a:ext cx="699988" cy="3329773"/>
          </a:xfrm>
          <a:prstGeom prst="bentConnector3">
            <a:avLst>
              <a:gd name="adj1" fmla="val 89871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Прямая соединительная линия 145"/>
          <p:cNvCxnSpPr>
            <a:stCxn id="202" idx="2"/>
            <a:endCxn id="214" idx="0"/>
          </p:cNvCxnSpPr>
          <p:nvPr/>
        </p:nvCxnSpPr>
        <p:spPr>
          <a:xfrm rot="16200000" flipH="1">
            <a:off x="3401838" y="4292251"/>
            <a:ext cx="224572" cy="2327377"/>
          </a:xfrm>
          <a:prstGeom prst="bentConnector3">
            <a:avLst>
              <a:gd name="adj1" fmla="val 68275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Прямая соединительная линия 145"/>
          <p:cNvCxnSpPr>
            <a:stCxn id="214" idx="0"/>
            <a:endCxn id="208" idx="2"/>
          </p:cNvCxnSpPr>
          <p:nvPr/>
        </p:nvCxnSpPr>
        <p:spPr>
          <a:xfrm rot="5400000" flipH="1" flipV="1">
            <a:off x="5858901" y="4162566"/>
            <a:ext cx="224572" cy="2586749"/>
          </a:xfrm>
          <a:prstGeom prst="bentConnector3">
            <a:avLst>
              <a:gd name="adj1" fmla="val 32498"/>
            </a:avLst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7804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Рисунок 18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620" b="33459"/>
          <a:stretch/>
        </p:blipFill>
        <p:spPr>
          <a:xfrm>
            <a:off x="514097" y="1206846"/>
            <a:ext cx="8415001" cy="2766463"/>
          </a:xfrm>
          <a:prstGeom prst="rect">
            <a:avLst/>
          </a:prstGeom>
        </p:spPr>
      </p:pic>
      <p:cxnSp>
        <p:nvCxnSpPr>
          <p:cNvPr id="25" name="Прямая соединительная линия 24"/>
          <p:cNvCxnSpPr>
            <a:stCxn id="22" idx="6"/>
            <a:endCxn id="10" idx="2"/>
          </p:cNvCxnSpPr>
          <p:nvPr/>
        </p:nvCxnSpPr>
        <p:spPr>
          <a:xfrm flipV="1">
            <a:off x="2239045" y="5442308"/>
            <a:ext cx="2445238" cy="524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>
            <a:stCxn id="10" idx="6"/>
            <a:endCxn id="11" idx="2"/>
          </p:cNvCxnSpPr>
          <p:nvPr/>
        </p:nvCxnSpPr>
        <p:spPr>
          <a:xfrm>
            <a:off x="4774283" y="5442308"/>
            <a:ext cx="116423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>
            <a:stCxn id="11" idx="6"/>
            <a:endCxn id="15" idx="2"/>
          </p:cNvCxnSpPr>
          <p:nvPr/>
        </p:nvCxnSpPr>
        <p:spPr>
          <a:xfrm>
            <a:off x="6028520" y="5442308"/>
            <a:ext cx="95668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>
            <a:stCxn id="16" idx="2"/>
            <a:endCxn id="15" idx="6"/>
          </p:cNvCxnSpPr>
          <p:nvPr/>
        </p:nvCxnSpPr>
        <p:spPr>
          <a:xfrm flipH="1">
            <a:off x="7075206" y="5442308"/>
            <a:ext cx="67267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17" idx="2"/>
            <a:endCxn id="16" idx="6"/>
          </p:cNvCxnSpPr>
          <p:nvPr/>
        </p:nvCxnSpPr>
        <p:spPr>
          <a:xfrm flipH="1">
            <a:off x="7837882" y="5441396"/>
            <a:ext cx="395758" cy="912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>
            <a:stCxn id="18" idx="2"/>
            <a:endCxn id="19" idx="6"/>
          </p:cNvCxnSpPr>
          <p:nvPr/>
        </p:nvCxnSpPr>
        <p:spPr>
          <a:xfrm flipH="1">
            <a:off x="8318500" y="4820008"/>
            <a:ext cx="171680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>
            <a:stCxn id="20" idx="6"/>
            <a:endCxn id="19" idx="2"/>
          </p:cNvCxnSpPr>
          <p:nvPr/>
        </p:nvCxnSpPr>
        <p:spPr>
          <a:xfrm>
            <a:off x="7580313" y="4820008"/>
            <a:ext cx="64818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>
            <a:stCxn id="20" idx="2"/>
            <a:endCxn id="12" idx="6"/>
          </p:cNvCxnSpPr>
          <p:nvPr/>
        </p:nvCxnSpPr>
        <p:spPr>
          <a:xfrm flipH="1">
            <a:off x="5533426" y="4820008"/>
            <a:ext cx="1956887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>
            <a:stCxn id="13" idx="6"/>
            <a:endCxn id="12" idx="2"/>
          </p:cNvCxnSpPr>
          <p:nvPr/>
        </p:nvCxnSpPr>
        <p:spPr>
          <a:xfrm>
            <a:off x="4526830" y="4820008"/>
            <a:ext cx="916596" cy="0"/>
          </a:xfrm>
          <a:prstGeom prst="line">
            <a:avLst/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>
            <a:stCxn id="13" idx="2"/>
            <a:endCxn id="14" idx="6"/>
          </p:cNvCxnSpPr>
          <p:nvPr/>
        </p:nvCxnSpPr>
        <p:spPr>
          <a:xfrm flipH="1">
            <a:off x="3995568" y="4820008"/>
            <a:ext cx="441262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>
            <a:stCxn id="22" idx="2"/>
            <a:endCxn id="23" idx="6"/>
          </p:cNvCxnSpPr>
          <p:nvPr/>
        </p:nvCxnSpPr>
        <p:spPr>
          <a:xfrm flipH="1" flipV="1">
            <a:off x="1731986" y="5441396"/>
            <a:ext cx="417059" cy="1436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>
            <a:stCxn id="9" idx="6"/>
            <a:endCxn id="8" idx="2"/>
          </p:cNvCxnSpPr>
          <p:nvPr/>
        </p:nvCxnSpPr>
        <p:spPr>
          <a:xfrm>
            <a:off x="5541363" y="6161123"/>
            <a:ext cx="649140" cy="0"/>
          </a:xfrm>
          <a:prstGeom prst="line">
            <a:avLst/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>
            <a:stCxn id="4" idx="6"/>
          </p:cNvCxnSpPr>
          <p:nvPr/>
        </p:nvCxnSpPr>
        <p:spPr>
          <a:xfrm>
            <a:off x="7837882" y="6161123"/>
            <a:ext cx="843838" cy="0"/>
          </a:xfrm>
          <a:prstGeom prst="line">
            <a:avLst/>
          </a:prstGeom>
          <a:ln w="19050"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>
            <a:stCxn id="24" idx="6"/>
            <a:endCxn id="9" idx="2"/>
          </p:cNvCxnSpPr>
          <p:nvPr/>
        </p:nvCxnSpPr>
        <p:spPr>
          <a:xfrm>
            <a:off x="1731986" y="6161123"/>
            <a:ext cx="3719377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3331987" y="5881051"/>
            <a:ext cx="51937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b="1" dirty="0" smtClean="0">
                <a:solidFill>
                  <a:schemeClr val="accent1"/>
                </a:solidFill>
              </a:rPr>
              <a:t>Порт Киль</a:t>
            </a:r>
            <a:br>
              <a:rPr lang="ru-RU" sz="700" b="1" dirty="0" smtClean="0">
                <a:solidFill>
                  <a:schemeClr val="accent1"/>
                </a:solidFill>
              </a:rPr>
            </a:br>
            <a:r>
              <a:rPr lang="ru-RU" sz="700" b="1" dirty="0" smtClean="0">
                <a:solidFill>
                  <a:schemeClr val="accent1"/>
                </a:solidFill>
              </a:rPr>
              <a:t>(Германия)</a:t>
            </a:r>
            <a:endParaRPr lang="ru-RU" sz="700" b="1" dirty="0">
              <a:solidFill>
                <a:schemeClr val="accent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526704" y="5896703"/>
            <a:ext cx="703719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b="1" dirty="0" smtClean="0">
                <a:solidFill>
                  <a:schemeClr val="accent1"/>
                </a:solidFill>
              </a:rPr>
              <a:t>Порт Клайпеда</a:t>
            </a:r>
            <a:br>
              <a:rPr lang="ru-RU" sz="700" b="1" dirty="0" smtClean="0">
                <a:solidFill>
                  <a:schemeClr val="accent1"/>
                </a:solidFill>
              </a:rPr>
            </a:br>
            <a:r>
              <a:rPr lang="ru-RU" sz="700" b="1" dirty="0" smtClean="0">
                <a:solidFill>
                  <a:schemeClr val="accent1"/>
                </a:solidFill>
              </a:rPr>
              <a:t>(Литва)</a:t>
            </a:r>
            <a:endParaRPr lang="ru-RU" sz="700" b="1" dirty="0">
              <a:solidFill>
                <a:schemeClr val="accent1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75403" y="5157376"/>
            <a:ext cx="407163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b="1" dirty="0" smtClean="0">
                <a:solidFill>
                  <a:schemeClr val="accent1"/>
                </a:solidFill>
              </a:rPr>
              <a:t>Зилупе</a:t>
            </a:r>
            <a:br>
              <a:rPr lang="ru-RU" sz="700" b="1" dirty="0" smtClean="0">
                <a:solidFill>
                  <a:schemeClr val="accent1"/>
                </a:solidFill>
              </a:rPr>
            </a:br>
            <a:r>
              <a:rPr lang="ru-RU" sz="700" b="1" dirty="0" smtClean="0">
                <a:solidFill>
                  <a:schemeClr val="accent1"/>
                </a:solidFill>
              </a:rPr>
              <a:t>(</a:t>
            </a:r>
            <a:r>
              <a:rPr lang="ru-RU" sz="700" b="1" dirty="0" err="1" smtClean="0">
                <a:solidFill>
                  <a:schemeClr val="accent1"/>
                </a:solidFill>
              </a:rPr>
              <a:t>Посинь</a:t>
            </a:r>
            <a:r>
              <a:rPr lang="ru-RU" sz="700" b="1" dirty="0" smtClean="0">
                <a:solidFill>
                  <a:schemeClr val="accent1"/>
                </a:solidFill>
              </a:rPr>
              <a:t>)</a:t>
            </a:r>
            <a:endParaRPr lang="ru-RU" sz="700" b="1" dirty="0">
              <a:solidFill>
                <a:schemeClr val="accent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861089" y="5213225"/>
            <a:ext cx="338234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b="1" dirty="0" smtClean="0">
                <a:solidFill>
                  <a:schemeClr val="accent1"/>
                </a:solidFill>
              </a:rPr>
              <a:t>Озинки</a:t>
            </a:r>
            <a:endParaRPr lang="ru-RU" sz="700" b="1" dirty="0">
              <a:solidFill>
                <a:schemeClr val="accent1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7947416" y="5900679"/>
            <a:ext cx="501740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b="1" dirty="0" smtClean="0">
                <a:solidFill>
                  <a:schemeClr val="accent1"/>
                </a:solidFill>
              </a:rPr>
              <a:t>Кустанай</a:t>
            </a:r>
            <a:br>
              <a:rPr lang="ru-RU" sz="700" b="1" dirty="0" smtClean="0">
                <a:solidFill>
                  <a:schemeClr val="accent1"/>
                </a:solidFill>
              </a:rPr>
            </a:br>
            <a:r>
              <a:rPr lang="ru-RU" sz="700" b="1" dirty="0" smtClean="0">
                <a:solidFill>
                  <a:schemeClr val="accent1"/>
                </a:solidFill>
              </a:rPr>
              <a:t>(выгрузка)</a:t>
            </a:r>
            <a:endParaRPr lang="ru-RU" sz="700" b="1" dirty="0">
              <a:solidFill>
                <a:schemeClr val="accent1"/>
              </a:solidFill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8135676" y="5211237"/>
            <a:ext cx="36708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b="1" dirty="0" smtClean="0">
                <a:solidFill>
                  <a:schemeClr val="accent1"/>
                </a:solidFill>
              </a:rPr>
              <a:t>Улугбек</a:t>
            </a:r>
            <a:endParaRPr lang="ru-RU" sz="700" b="1" dirty="0">
              <a:solidFill>
                <a:schemeClr val="accent1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7505143" y="5158452"/>
            <a:ext cx="575478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b="1" dirty="0" smtClean="0">
                <a:solidFill>
                  <a:schemeClr val="accent1"/>
                </a:solidFill>
              </a:rPr>
              <a:t>Семиглавый</a:t>
            </a:r>
            <a:br>
              <a:rPr lang="ru-RU" sz="700" b="1" dirty="0" smtClean="0">
                <a:solidFill>
                  <a:schemeClr val="accent1"/>
                </a:solidFill>
              </a:rPr>
            </a:br>
            <a:r>
              <a:rPr lang="ru-RU" sz="700" b="1" dirty="0" err="1" smtClean="0">
                <a:solidFill>
                  <a:schemeClr val="accent1"/>
                </a:solidFill>
              </a:rPr>
              <a:t>Мар</a:t>
            </a:r>
            <a:endParaRPr lang="ru-RU" sz="700" b="1" dirty="0">
              <a:solidFill>
                <a:schemeClr val="accent1"/>
              </a:solidFill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4607620" y="4544710"/>
            <a:ext cx="7550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ru-RU" sz="700" b="1" dirty="0" smtClean="0">
                <a:solidFill>
                  <a:schemeClr val="accent1"/>
                </a:solidFill>
              </a:rPr>
              <a:t>Порт Восточный</a:t>
            </a:r>
            <a:br>
              <a:rPr lang="ru-RU" sz="700" b="1" dirty="0" smtClean="0">
                <a:solidFill>
                  <a:schemeClr val="accent1"/>
                </a:solidFill>
              </a:rPr>
            </a:br>
            <a:r>
              <a:rPr lang="ru-RU" sz="700" b="1" dirty="0" smtClean="0">
                <a:solidFill>
                  <a:schemeClr val="accent1"/>
                </a:solidFill>
              </a:rPr>
              <a:t>(обработка)</a:t>
            </a:r>
            <a:endParaRPr lang="ru-RU" sz="700" b="1" dirty="0">
              <a:solidFill>
                <a:schemeClr val="accent1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900488" y="4106491"/>
            <a:ext cx="26866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000" b="1" dirty="0" smtClean="0">
                <a:solidFill>
                  <a:schemeClr val="accent1"/>
                </a:solidFill>
              </a:rPr>
              <a:t>Время прохождения по маршрутам, дни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3900488" y="4311753"/>
            <a:ext cx="2874185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050" b="1" dirty="0" smtClean="0">
                <a:solidFill>
                  <a:schemeClr val="accent3"/>
                </a:solidFill>
              </a:rPr>
              <a:t>Проект «</a:t>
            </a:r>
            <a:r>
              <a:rPr lang="ru-RU" sz="1050" b="1" dirty="0" err="1" smtClean="0">
                <a:solidFill>
                  <a:schemeClr val="accent3"/>
                </a:solidFill>
              </a:rPr>
              <a:t>Пусан</a:t>
            </a:r>
            <a:r>
              <a:rPr lang="ru-RU" sz="1050" b="1" dirty="0" smtClean="0">
                <a:solidFill>
                  <a:schemeClr val="accent3"/>
                </a:solidFill>
              </a:rPr>
              <a:t> (Корея) – </a:t>
            </a:r>
            <a:r>
              <a:rPr lang="ru-RU" sz="1050" b="1" dirty="0" err="1" smtClean="0">
                <a:solidFill>
                  <a:schemeClr val="accent3"/>
                </a:solidFill>
              </a:rPr>
              <a:t>Аблык</a:t>
            </a:r>
            <a:r>
              <a:rPr lang="ru-RU" sz="1050" b="1" dirty="0" smtClean="0">
                <a:solidFill>
                  <a:schemeClr val="accent3"/>
                </a:solidFill>
              </a:rPr>
              <a:t>/</a:t>
            </a:r>
            <a:r>
              <a:rPr lang="ru-RU" sz="1050" b="1" dirty="0" err="1" smtClean="0">
                <a:solidFill>
                  <a:schemeClr val="accent3"/>
                </a:solidFill>
              </a:rPr>
              <a:t>Питняк</a:t>
            </a:r>
            <a:r>
              <a:rPr lang="ru-RU" sz="1050" b="1" dirty="0" smtClean="0">
                <a:solidFill>
                  <a:schemeClr val="accent3"/>
                </a:solidFill>
              </a:rPr>
              <a:t>»</a:t>
            </a:r>
            <a:endParaRPr lang="ru-RU" sz="1050" b="1" dirty="0">
              <a:solidFill>
                <a:schemeClr val="accent3"/>
              </a:solidFill>
            </a:endParaRPr>
          </a:p>
        </p:txBody>
      </p:sp>
      <p:grpSp>
        <p:nvGrpSpPr>
          <p:cNvPr id="309" name="Группа 308"/>
          <p:cNvGrpSpPr/>
          <p:nvPr/>
        </p:nvGrpSpPr>
        <p:grpSpPr>
          <a:xfrm>
            <a:off x="731133" y="1766898"/>
            <a:ext cx="7996298" cy="1587795"/>
            <a:chOff x="368412" y="1781559"/>
            <a:chExt cx="7996298" cy="1587795"/>
          </a:xfrm>
        </p:grpSpPr>
        <p:grpSp>
          <p:nvGrpSpPr>
            <p:cNvPr id="310" name="Группа 309"/>
            <p:cNvGrpSpPr/>
            <p:nvPr/>
          </p:nvGrpSpPr>
          <p:grpSpPr>
            <a:xfrm>
              <a:off x="368412" y="1781559"/>
              <a:ext cx="7996298" cy="1587795"/>
              <a:chOff x="739140" y="1767840"/>
              <a:chExt cx="7996298" cy="1587795"/>
            </a:xfrm>
          </p:grpSpPr>
          <p:grpSp>
            <p:nvGrpSpPr>
              <p:cNvPr id="319" name="Группа 318"/>
              <p:cNvGrpSpPr/>
              <p:nvPr/>
            </p:nvGrpSpPr>
            <p:grpSpPr>
              <a:xfrm>
                <a:off x="4348264" y="1789482"/>
                <a:ext cx="4387174" cy="1566153"/>
                <a:chOff x="4348264" y="1789482"/>
                <a:chExt cx="4387174" cy="1566153"/>
              </a:xfrm>
            </p:grpSpPr>
            <p:sp>
              <p:nvSpPr>
                <p:cNvPr id="324" name="Полилиния 323"/>
                <p:cNvSpPr/>
                <p:nvPr/>
              </p:nvSpPr>
              <p:spPr>
                <a:xfrm>
                  <a:off x="4348264" y="2893979"/>
                  <a:ext cx="593387" cy="184825"/>
                </a:xfrm>
                <a:custGeom>
                  <a:avLst/>
                  <a:gdLst>
                    <a:gd name="connsiteX0" fmla="*/ 0 w 593387"/>
                    <a:gd name="connsiteY0" fmla="*/ 184825 h 184825"/>
                    <a:gd name="connsiteX1" fmla="*/ 257783 w 593387"/>
                    <a:gd name="connsiteY1" fmla="*/ 0 h 184825"/>
                    <a:gd name="connsiteX2" fmla="*/ 593387 w 593387"/>
                    <a:gd name="connsiteY2" fmla="*/ 0 h 184825"/>
                    <a:gd name="connsiteX3" fmla="*/ 593387 w 593387"/>
                    <a:gd name="connsiteY3" fmla="*/ 0 h 184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93387" h="184825">
                      <a:moveTo>
                        <a:pt x="0" y="184825"/>
                      </a:moveTo>
                      <a:lnTo>
                        <a:pt x="257783" y="0"/>
                      </a:lnTo>
                      <a:lnTo>
                        <a:pt x="593387" y="0"/>
                      </a:lnTo>
                      <a:lnTo>
                        <a:pt x="593387" y="0"/>
                      </a:lnTo>
                    </a:path>
                  </a:pathLst>
                </a:custGeom>
                <a:noFill/>
                <a:ln w="38100" cap="rnd">
                  <a:solidFill>
                    <a:schemeClr val="accent1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25" name="Полилиния 324"/>
                <p:cNvSpPr/>
                <p:nvPr/>
              </p:nvSpPr>
              <p:spPr>
                <a:xfrm>
                  <a:off x="4523362" y="1789482"/>
                  <a:ext cx="4212076" cy="1566153"/>
                </a:xfrm>
                <a:custGeom>
                  <a:avLst/>
                  <a:gdLst>
                    <a:gd name="connsiteX0" fmla="*/ 0 w 4212076"/>
                    <a:gd name="connsiteY0" fmla="*/ 1400783 h 1566153"/>
                    <a:gd name="connsiteX1" fmla="*/ 539885 w 4212076"/>
                    <a:gd name="connsiteY1" fmla="*/ 1040860 h 1566153"/>
                    <a:gd name="connsiteX2" fmla="*/ 539885 w 4212076"/>
                    <a:gd name="connsiteY2" fmla="*/ 214009 h 1566153"/>
                    <a:gd name="connsiteX3" fmla="*/ 821987 w 4212076"/>
                    <a:gd name="connsiteY3" fmla="*/ 0 h 1566153"/>
                    <a:gd name="connsiteX4" fmla="*/ 1522378 w 4212076"/>
                    <a:gd name="connsiteY4" fmla="*/ 0 h 1566153"/>
                    <a:gd name="connsiteX5" fmla="*/ 1726659 w 4212076"/>
                    <a:gd name="connsiteY5" fmla="*/ 194553 h 1566153"/>
                    <a:gd name="connsiteX6" fmla="*/ 1726659 w 4212076"/>
                    <a:gd name="connsiteY6" fmla="*/ 340468 h 1566153"/>
                    <a:gd name="connsiteX7" fmla="*/ 1809344 w 4212076"/>
                    <a:gd name="connsiteY7" fmla="*/ 340468 h 1566153"/>
                    <a:gd name="connsiteX8" fmla="*/ 1887166 w 4212076"/>
                    <a:gd name="connsiteY8" fmla="*/ 418289 h 1566153"/>
                    <a:gd name="connsiteX9" fmla="*/ 2728608 w 4212076"/>
                    <a:gd name="connsiteY9" fmla="*/ 418289 h 1566153"/>
                    <a:gd name="connsiteX10" fmla="*/ 2928025 w 4212076"/>
                    <a:gd name="connsiteY10" fmla="*/ 223736 h 1566153"/>
                    <a:gd name="connsiteX11" fmla="*/ 3497093 w 4212076"/>
                    <a:gd name="connsiteY11" fmla="*/ 223736 h 1566153"/>
                    <a:gd name="connsiteX12" fmla="*/ 3604098 w 4212076"/>
                    <a:gd name="connsiteY12" fmla="*/ 325877 h 1566153"/>
                    <a:gd name="connsiteX13" fmla="*/ 3754876 w 4212076"/>
                    <a:gd name="connsiteY13" fmla="*/ 325877 h 1566153"/>
                    <a:gd name="connsiteX14" fmla="*/ 3842425 w 4212076"/>
                    <a:gd name="connsiteY14" fmla="*/ 413426 h 1566153"/>
                    <a:gd name="connsiteX15" fmla="*/ 3895927 w 4212076"/>
                    <a:gd name="connsiteY15" fmla="*/ 413426 h 1566153"/>
                    <a:gd name="connsiteX16" fmla="*/ 4212076 w 4212076"/>
                    <a:gd name="connsiteY16" fmla="*/ 734438 h 1566153"/>
                    <a:gd name="connsiteX17" fmla="*/ 4212076 w 4212076"/>
                    <a:gd name="connsiteY17" fmla="*/ 992221 h 1566153"/>
                    <a:gd name="connsiteX18" fmla="*/ 4139119 w 4212076"/>
                    <a:gd name="connsiteY18" fmla="*/ 1084634 h 1566153"/>
                    <a:gd name="connsiteX19" fmla="*/ 4139119 w 4212076"/>
                    <a:gd name="connsiteY19" fmla="*/ 1410511 h 1566153"/>
                    <a:gd name="connsiteX20" fmla="*/ 3929974 w 4212076"/>
                    <a:gd name="connsiteY20" fmla="*/ 1566153 h 15661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212076" h="1566153">
                      <a:moveTo>
                        <a:pt x="0" y="1400783"/>
                      </a:moveTo>
                      <a:lnTo>
                        <a:pt x="539885" y="1040860"/>
                      </a:lnTo>
                      <a:lnTo>
                        <a:pt x="539885" y="214009"/>
                      </a:lnTo>
                      <a:lnTo>
                        <a:pt x="821987" y="0"/>
                      </a:lnTo>
                      <a:lnTo>
                        <a:pt x="1522378" y="0"/>
                      </a:lnTo>
                      <a:lnTo>
                        <a:pt x="1726659" y="194553"/>
                      </a:lnTo>
                      <a:lnTo>
                        <a:pt x="1726659" y="340468"/>
                      </a:lnTo>
                      <a:lnTo>
                        <a:pt x="1809344" y="340468"/>
                      </a:lnTo>
                      <a:lnTo>
                        <a:pt x="1887166" y="418289"/>
                      </a:lnTo>
                      <a:lnTo>
                        <a:pt x="2728608" y="418289"/>
                      </a:lnTo>
                      <a:lnTo>
                        <a:pt x="2928025" y="223736"/>
                      </a:lnTo>
                      <a:lnTo>
                        <a:pt x="3497093" y="223736"/>
                      </a:lnTo>
                      <a:lnTo>
                        <a:pt x="3604098" y="325877"/>
                      </a:lnTo>
                      <a:lnTo>
                        <a:pt x="3754876" y="325877"/>
                      </a:lnTo>
                      <a:lnTo>
                        <a:pt x="3842425" y="413426"/>
                      </a:lnTo>
                      <a:lnTo>
                        <a:pt x="3895927" y="413426"/>
                      </a:lnTo>
                      <a:lnTo>
                        <a:pt x="4212076" y="734438"/>
                      </a:lnTo>
                      <a:lnTo>
                        <a:pt x="4212076" y="992221"/>
                      </a:lnTo>
                      <a:lnTo>
                        <a:pt x="4139119" y="1084634"/>
                      </a:lnTo>
                      <a:lnTo>
                        <a:pt x="4139119" y="1410511"/>
                      </a:lnTo>
                      <a:lnTo>
                        <a:pt x="3929974" y="1566153"/>
                      </a:lnTo>
                    </a:path>
                  </a:pathLst>
                </a:custGeom>
                <a:noFill/>
                <a:ln w="38100" cap="rnd">
                  <a:solidFill>
                    <a:schemeClr val="accent1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320" name="Группа 319"/>
              <p:cNvGrpSpPr/>
              <p:nvPr/>
            </p:nvGrpSpPr>
            <p:grpSpPr>
              <a:xfrm>
                <a:off x="739140" y="1767840"/>
                <a:ext cx="3798570" cy="1497330"/>
                <a:chOff x="739140" y="1767840"/>
                <a:chExt cx="3798570" cy="1497330"/>
              </a:xfrm>
            </p:grpSpPr>
            <p:sp>
              <p:nvSpPr>
                <p:cNvPr id="321" name="Полилиния 320"/>
                <p:cNvSpPr/>
                <p:nvPr/>
              </p:nvSpPr>
              <p:spPr>
                <a:xfrm>
                  <a:off x="739140" y="1920240"/>
                  <a:ext cx="3348990" cy="266700"/>
                </a:xfrm>
                <a:custGeom>
                  <a:avLst/>
                  <a:gdLst>
                    <a:gd name="connsiteX0" fmla="*/ 0 w 3348990"/>
                    <a:gd name="connsiteY0" fmla="*/ 156210 h 266700"/>
                    <a:gd name="connsiteX1" fmla="*/ 76200 w 3348990"/>
                    <a:gd name="connsiteY1" fmla="*/ 160020 h 266700"/>
                    <a:gd name="connsiteX2" fmla="*/ 76200 w 3348990"/>
                    <a:gd name="connsiteY2" fmla="*/ 80010 h 266700"/>
                    <a:gd name="connsiteX3" fmla="*/ 396240 w 3348990"/>
                    <a:gd name="connsiteY3" fmla="*/ 80010 h 266700"/>
                    <a:gd name="connsiteX4" fmla="*/ 476250 w 3348990"/>
                    <a:gd name="connsiteY4" fmla="*/ 0 h 266700"/>
                    <a:gd name="connsiteX5" fmla="*/ 815340 w 3348990"/>
                    <a:gd name="connsiteY5" fmla="*/ 0 h 266700"/>
                    <a:gd name="connsiteX6" fmla="*/ 853440 w 3348990"/>
                    <a:gd name="connsiteY6" fmla="*/ 22860 h 266700"/>
                    <a:gd name="connsiteX7" fmla="*/ 960120 w 3348990"/>
                    <a:gd name="connsiteY7" fmla="*/ 22860 h 266700"/>
                    <a:gd name="connsiteX8" fmla="*/ 1017270 w 3348990"/>
                    <a:gd name="connsiteY8" fmla="*/ 64770 h 266700"/>
                    <a:gd name="connsiteX9" fmla="*/ 1108710 w 3348990"/>
                    <a:gd name="connsiteY9" fmla="*/ 64770 h 266700"/>
                    <a:gd name="connsiteX10" fmla="*/ 1215390 w 3348990"/>
                    <a:gd name="connsiteY10" fmla="*/ 156210 h 266700"/>
                    <a:gd name="connsiteX11" fmla="*/ 3200400 w 3348990"/>
                    <a:gd name="connsiteY11" fmla="*/ 156210 h 266700"/>
                    <a:gd name="connsiteX12" fmla="*/ 3310890 w 3348990"/>
                    <a:gd name="connsiteY12" fmla="*/ 266700 h 266700"/>
                    <a:gd name="connsiteX13" fmla="*/ 3348990 w 3348990"/>
                    <a:gd name="connsiteY13" fmla="*/ 266700 h 266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48990" h="266700">
                      <a:moveTo>
                        <a:pt x="0" y="156210"/>
                      </a:moveTo>
                      <a:lnTo>
                        <a:pt x="76200" y="160020"/>
                      </a:lnTo>
                      <a:lnTo>
                        <a:pt x="76200" y="80010"/>
                      </a:lnTo>
                      <a:lnTo>
                        <a:pt x="396240" y="80010"/>
                      </a:lnTo>
                      <a:lnTo>
                        <a:pt x="476250" y="0"/>
                      </a:lnTo>
                      <a:lnTo>
                        <a:pt x="815340" y="0"/>
                      </a:lnTo>
                      <a:lnTo>
                        <a:pt x="853440" y="22860"/>
                      </a:lnTo>
                      <a:lnTo>
                        <a:pt x="960120" y="22860"/>
                      </a:lnTo>
                      <a:lnTo>
                        <a:pt x="1017270" y="64770"/>
                      </a:lnTo>
                      <a:lnTo>
                        <a:pt x="1108710" y="64770"/>
                      </a:lnTo>
                      <a:lnTo>
                        <a:pt x="1215390" y="156210"/>
                      </a:lnTo>
                      <a:lnTo>
                        <a:pt x="3200400" y="156210"/>
                      </a:lnTo>
                      <a:lnTo>
                        <a:pt x="3310890" y="266700"/>
                      </a:lnTo>
                      <a:lnTo>
                        <a:pt x="3348990" y="266700"/>
                      </a:lnTo>
                    </a:path>
                  </a:pathLst>
                </a:custGeom>
                <a:noFill/>
                <a:ln w="38100" cap="rnd">
                  <a:solidFill>
                    <a:schemeClr val="accent1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22" name="Полилиния 321"/>
                <p:cNvSpPr/>
                <p:nvPr/>
              </p:nvSpPr>
              <p:spPr>
                <a:xfrm>
                  <a:off x="1360170" y="1767840"/>
                  <a:ext cx="1005840" cy="300990"/>
                </a:xfrm>
                <a:custGeom>
                  <a:avLst/>
                  <a:gdLst>
                    <a:gd name="connsiteX0" fmla="*/ 0 w 1005840"/>
                    <a:gd name="connsiteY0" fmla="*/ 152400 h 300990"/>
                    <a:gd name="connsiteX1" fmla="*/ 0 w 1005840"/>
                    <a:gd name="connsiteY1" fmla="*/ 68580 h 300990"/>
                    <a:gd name="connsiteX2" fmla="*/ 68580 w 1005840"/>
                    <a:gd name="connsiteY2" fmla="*/ 0 h 300990"/>
                    <a:gd name="connsiteX3" fmla="*/ 220980 w 1005840"/>
                    <a:gd name="connsiteY3" fmla="*/ 0 h 300990"/>
                    <a:gd name="connsiteX4" fmla="*/ 297180 w 1005840"/>
                    <a:gd name="connsiteY4" fmla="*/ 76200 h 300990"/>
                    <a:gd name="connsiteX5" fmla="*/ 781050 w 1005840"/>
                    <a:gd name="connsiteY5" fmla="*/ 76200 h 300990"/>
                    <a:gd name="connsiteX6" fmla="*/ 1005840 w 1005840"/>
                    <a:gd name="connsiteY6" fmla="*/ 300990 h 3009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005840" h="300990">
                      <a:moveTo>
                        <a:pt x="0" y="152400"/>
                      </a:moveTo>
                      <a:lnTo>
                        <a:pt x="0" y="68580"/>
                      </a:lnTo>
                      <a:lnTo>
                        <a:pt x="68580" y="0"/>
                      </a:lnTo>
                      <a:lnTo>
                        <a:pt x="220980" y="0"/>
                      </a:lnTo>
                      <a:lnTo>
                        <a:pt x="297180" y="76200"/>
                      </a:lnTo>
                      <a:lnTo>
                        <a:pt x="781050" y="76200"/>
                      </a:lnTo>
                      <a:lnTo>
                        <a:pt x="1005840" y="300990"/>
                      </a:lnTo>
                    </a:path>
                  </a:pathLst>
                </a:custGeom>
                <a:noFill/>
                <a:ln w="38100" cap="rnd">
                  <a:solidFill>
                    <a:schemeClr val="accent1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23" name="Полилиния 322"/>
                <p:cNvSpPr/>
                <p:nvPr/>
              </p:nvSpPr>
              <p:spPr>
                <a:xfrm>
                  <a:off x="2899410" y="2080260"/>
                  <a:ext cx="1638300" cy="1184910"/>
                </a:xfrm>
                <a:custGeom>
                  <a:avLst/>
                  <a:gdLst>
                    <a:gd name="connsiteX0" fmla="*/ 0 w 1638300"/>
                    <a:gd name="connsiteY0" fmla="*/ 0 h 1184910"/>
                    <a:gd name="connsiteX1" fmla="*/ 681990 w 1638300"/>
                    <a:gd name="connsiteY1" fmla="*/ 681990 h 1184910"/>
                    <a:gd name="connsiteX2" fmla="*/ 842010 w 1638300"/>
                    <a:gd name="connsiteY2" fmla="*/ 681990 h 1184910"/>
                    <a:gd name="connsiteX3" fmla="*/ 1066800 w 1638300"/>
                    <a:gd name="connsiteY3" fmla="*/ 906780 h 1184910"/>
                    <a:gd name="connsiteX4" fmla="*/ 1177290 w 1638300"/>
                    <a:gd name="connsiteY4" fmla="*/ 906780 h 1184910"/>
                    <a:gd name="connsiteX5" fmla="*/ 1455420 w 1638300"/>
                    <a:gd name="connsiteY5" fmla="*/ 1184910 h 1184910"/>
                    <a:gd name="connsiteX6" fmla="*/ 1638300 w 1638300"/>
                    <a:gd name="connsiteY6" fmla="*/ 1184910 h 11849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638300" h="1184910">
                      <a:moveTo>
                        <a:pt x="0" y="0"/>
                      </a:moveTo>
                      <a:lnTo>
                        <a:pt x="681990" y="681990"/>
                      </a:lnTo>
                      <a:lnTo>
                        <a:pt x="842010" y="681990"/>
                      </a:lnTo>
                      <a:lnTo>
                        <a:pt x="1066800" y="906780"/>
                      </a:lnTo>
                      <a:lnTo>
                        <a:pt x="1177290" y="906780"/>
                      </a:lnTo>
                      <a:lnTo>
                        <a:pt x="1455420" y="1184910"/>
                      </a:lnTo>
                      <a:lnTo>
                        <a:pt x="1638300" y="1184910"/>
                      </a:lnTo>
                    </a:path>
                  </a:pathLst>
                </a:custGeom>
                <a:noFill/>
                <a:ln w="38100" cap="rnd">
                  <a:solidFill>
                    <a:schemeClr val="accent1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311" name="Группа 310"/>
            <p:cNvGrpSpPr/>
            <p:nvPr/>
          </p:nvGrpSpPr>
          <p:grpSpPr>
            <a:xfrm>
              <a:off x="368412" y="1781559"/>
              <a:ext cx="7993917" cy="1587795"/>
              <a:chOff x="739140" y="1767840"/>
              <a:chExt cx="7993917" cy="1587795"/>
            </a:xfrm>
          </p:grpSpPr>
          <p:grpSp>
            <p:nvGrpSpPr>
              <p:cNvPr id="312" name="Группа 311"/>
              <p:cNvGrpSpPr/>
              <p:nvPr/>
            </p:nvGrpSpPr>
            <p:grpSpPr>
              <a:xfrm>
                <a:off x="4348264" y="1789482"/>
                <a:ext cx="4384793" cy="1566153"/>
                <a:chOff x="4348264" y="1789482"/>
                <a:chExt cx="4384793" cy="1566153"/>
              </a:xfrm>
            </p:grpSpPr>
            <p:sp>
              <p:nvSpPr>
                <p:cNvPr id="317" name="Полилиния 316"/>
                <p:cNvSpPr/>
                <p:nvPr/>
              </p:nvSpPr>
              <p:spPr>
                <a:xfrm>
                  <a:off x="4348264" y="2893979"/>
                  <a:ext cx="593387" cy="184825"/>
                </a:xfrm>
                <a:custGeom>
                  <a:avLst/>
                  <a:gdLst>
                    <a:gd name="connsiteX0" fmla="*/ 0 w 593387"/>
                    <a:gd name="connsiteY0" fmla="*/ 184825 h 184825"/>
                    <a:gd name="connsiteX1" fmla="*/ 257783 w 593387"/>
                    <a:gd name="connsiteY1" fmla="*/ 0 h 184825"/>
                    <a:gd name="connsiteX2" fmla="*/ 593387 w 593387"/>
                    <a:gd name="connsiteY2" fmla="*/ 0 h 184825"/>
                    <a:gd name="connsiteX3" fmla="*/ 593387 w 593387"/>
                    <a:gd name="connsiteY3" fmla="*/ 0 h 1848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93387" h="184825">
                      <a:moveTo>
                        <a:pt x="0" y="184825"/>
                      </a:moveTo>
                      <a:lnTo>
                        <a:pt x="257783" y="0"/>
                      </a:lnTo>
                      <a:lnTo>
                        <a:pt x="593387" y="0"/>
                      </a:lnTo>
                      <a:lnTo>
                        <a:pt x="593387" y="0"/>
                      </a:lnTo>
                    </a:path>
                  </a:pathLst>
                </a:custGeom>
                <a:noFill/>
                <a:ln w="19050" cap="rnd">
                  <a:solidFill>
                    <a:schemeClr val="accent3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18" name="Полилиния 317"/>
                <p:cNvSpPr/>
                <p:nvPr/>
              </p:nvSpPr>
              <p:spPr>
                <a:xfrm>
                  <a:off x="4520981" y="1789482"/>
                  <a:ext cx="4212076" cy="1566153"/>
                </a:xfrm>
                <a:custGeom>
                  <a:avLst/>
                  <a:gdLst>
                    <a:gd name="connsiteX0" fmla="*/ 0 w 4212076"/>
                    <a:gd name="connsiteY0" fmla="*/ 1400783 h 1566153"/>
                    <a:gd name="connsiteX1" fmla="*/ 539885 w 4212076"/>
                    <a:gd name="connsiteY1" fmla="*/ 1040860 h 1566153"/>
                    <a:gd name="connsiteX2" fmla="*/ 539885 w 4212076"/>
                    <a:gd name="connsiteY2" fmla="*/ 214009 h 1566153"/>
                    <a:gd name="connsiteX3" fmla="*/ 821987 w 4212076"/>
                    <a:gd name="connsiteY3" fmla="*/ 0 h 1566153"/>
                    <a:gd name="connsiteX4" fmla="*/ 1522378 w 4212076"/>
                    <a:gd name="connsiteY4" fmla="*/ 0 h 1566153"/>
                    <a:gd name="connsiteX5" fmla="*/ 1726659 w 4212076"/>
                    <a:gd name="connsiteY5" fmla="*/ 194553 h 1566153"/>
                    <a:gd name="connsiteX6" fmla="*/ 1726659 w 4212076"/>
                    <a:gd name="connsiteY6" fmla="*/ 340468 h 1566153"/>
                    <a:gd name="connsiteX7" fmla="*/ 1809344 w 4212076"/>
                    <a:gd name="connsiteY7" fmla="*/ 340468 h 1566153"/>
                    <a:gd name="connsiteX8" fmla="*/ 1887166 w 4212076"/>
                    <a:gd name="connsiteY8" fmla="*/ 418289 h 1566153"/>
                    <a:gd name="connsiteX9" fmla="*/ 2728608 w 4212076"/>
                    <a:gd name="connsiteY9" fmla="*/ 418289 h 1566153"/>
                    <a:gd name="connsiteX10" fmla="*/ 2928025 w 4212076"/>
                    <a:gd name="connsiteY10" fmla="*/ 223736 h 1566153"/>
                    <a:gd name="connsiteX11" fmla="*/ 3497093 w 4212076"/>
                    <a:gd name="connsiteY11" fmla="*/ 223736 h 1566153"/>
                    <a:gd name="connsiteX12" fmla="*/ 3604098 w 4212076"/>
                    <a:gd name="connsiteY12" fmla="*/ 325877 h 1566153"/>
                    <a:gd name="connsiteX13" fmla="*/ 3754876 w 4212076"/>
                    <a:gd name="connsiteY13" fmla="*/ 325877 h 1566153"/>
                    <a:gd name="connsiteX14" fmla="*/ 3842425 w 4212076"/>
                    <a:gd name="connsiteY14" fmla="*/ 413426 h 1566153"/>
                    <a:gd name="connsiteX15" fmla="*/ 3895927 w 4212076"/>
                    <a:gd name="connsiteY15" fmla="*/ 413426 h 1566153"/>
                    <a:gd name="connsiteX16" fmla="*/ 4212076 w 4212076"/>
                    <a:gd name="connsiteY16" fmla="*/ 734438 h 1566153"/>
                    <a:gd name="connsiteX17" fmla="*/ 4212076 w 4212076"/>
                    <a:gd name="connsiteY17" fmla="*/ 992221 h 1566153"/>
                    <a:gd name="connsiteX18" fmla="*/ 4139119 w 4212076"/>
                    <a:gd name="connsiteY18" fmla="*/ 1084634 h 1566153"/>
                    <a:gd name="connsiteX19" fmla="*/ 4139119 w 4212076"/>
                    <a:gd name="connsiteY19" fmla="*/ 1410511 h 1566153"/>
                    <a:gd name="connsiteX20" fmla="*/ 3929974 w 4212076"/>
                    <a:gd name="connsiteY20" fmla="*/ 1566153 h 15661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212076" h="1566153">
                      <a:moveTo>
                        <a:pt x="0" y="1400783"/>
                      </a:moveTo>
                      <a:lnTo>
                        <a:pt x="539885" y="1040860"/>
                      </a:lnTo>
                      <a:lnTo>
                        <a:pt x="539885" y="214009"/>
                      </a:lnTo>
                      <a:lnTo>
                        <a:pt x="821987" y="0"/>
                      </a:lnTo>
                      <a:lnTo>
                        <a:pt x="1522378" y="0"/>
                      </a:lnTo>
                      <a:lnTo>
                        <a:pt x="1726659" y="194553"/>
                      </a:lnTo>
                      <a:lnTo>
                        <a:pt x="1726659" y="340468"/>
                      </a:lnTo>
                      <a:lnTo>
                        <a:pt x="1809344" y="340468"/>
                      </a:lnTo>
                      <a:lnTo>
                        <a:pt x="1887166" y="418289"/>
                      </a:lnTo>
                      <a:lnTo>
                        <a:pt x="2728608" y="418289"/>
                      </a:lnTo>
                      <a:lnTo>
                        <a:pt x="2928025" y="223736"/>
                      </a:lnTo>
                      <a:lnTo>
                        <a:pt x="3497093" y="223736"/>
                      </a:lnTo>
                      <a:lnTo>
                        <a:pt x="3604098" y="325877"/>
                      </a:lnTo>
                      <a:lnTo>
                        <a:pt x="3754876" y="325877"/>
                      </a:lnTo>
                      <a:lnTo>
                        <a:pt x="3842425" y="413426"/>
                      </a:lnTo>
                      <a:lnTo>
                        <a:pt x="3895927" y="413426"/>
                      </a:lnTo>
                      <a:lnTo>
                        <a:pt x="4212076" y="734438"/>
                      </a:lnTo>
                      <a:lnTo>
                        <a:pt x="4212076" y="992221"/>
                      </a:lnTo>
                      <a:lnTo>
                        <a:pt x="4139119" y="1084634"/>
                      </a:lnTo>
                      <a:lnTo>
                        <a:pt x="4139119" y="1410511"/>
                      </a:lnTo>
                      <a:lnTo>
                        <a:pt x="3929974" y="1566153"/>
                      </a:lnTo>
                    </a:path>
                  </a:pathLst>
                </a:custGeom>
                <a:noFill/>
                <a:ln w="19050" cap="rnd">
                  <a:solidFill>
                    <a:schemeClr val="accent3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313" name="Группа 312"/>
              <p:cNvGrpSpPr/>
              <p:nvPr/>
            </p:nvGrpSpPr>
            <p:grpSpPr>
              <a:xfrm>
                <a:off x="739140" y="1767840"/>
                <a:ext cx="3798570" cy="1497330"/>
                <a:chOff x="739140" y="1767840"/>
                <a:chExt cx="3798570" cy="1497330"/>
              </a:xfrm>
            </p:grpSpPr>
            <p:sp>
              <p:nvSpPr>
                <p:cNvPr id="314" name="Полилиния 313"/>
                <p:cNvSpPr/>
                <p:nvPr/>
              </p:nvSpPr>
              <p:spPr>
                <a:xfrm>
                  <a:off x="739140" y="1920240"/>
                  <a:ext cx="3348990" cy="266700"/>
                </a:xfrm>
                <a:custGeom>
                  <a:avLst/>
                  <a:gdLst>
                    <a:gd name="connsiteX0" fmla="*/ 0 w 3348990"/>
                    <a:gd name="connsiteY0" fmla="*/ 156210 h 266700"/>
                    <a:gd name="connsiteX1" fmla="*/ 76200 w 3348990"/>
                    <a:gd name="connsiteY1" fmla="*/ 160020 h 266700"/>
                    <a:gd name="connsiteX2" fmla="*/ 76200 w 3348990"/>
                    <a:gd name="connsiteY2" fmla="*/ 80010 h 266700"/>
                    <a:gd name="connsiteX3" fmla="*/ 396240 w 3348990"/>
                    <a:gd name="connsiteY3" fmla="*/ 80010 h 266700"/>
                    <a:gd name="connsiteX4" fmla="*/ 476250 w 3348990"/>
                    <a:gd name="connsiteY4" fmla="*/ 0 h 266700"/>
                    <a:gd name="connsiteX5" fmla="*/ 815340 w 3348990"/>
                    <a:gd name="connsiteY5" fmla="*/ 0 h 266700"/>
                    <a:gd name="connsiteX6" fmla="*/ 853440 w 3348990"/>
                    <a:gd name="connsiteY6" fmla="*/ 22860 h 266700"/>
                    <a:gd name="connsiteX7" fmla="*/ 960120 w 3348990"/>
                    <a:gd name="connsiteY7" fmla="*/ 22860 h 266700"/>
                    <a:gd name="connsiteX8" fmla="*/ 1017270 w 3348990"/>
                    <a:gd name="connsiteY8" fmla="*/ 64770 h 266700"/>
                    <a:gd name="connsiteX9" fmla="*/ 1108710 w 3348990"/>
                    <a:gd name="connsiteY9" fmla="*/ 64770 h 266700"/>
                    <a:gd name="connsiteX10" fmla="*/ 1215390 w 3348990"/>
                    <a:gd name="connsiteY10" fmla="*/ 156210 h 266700"/>
                    <a:gd name="connsiteX11" fmla="*/ 3200400 w 3348990"/>
                    <a:gd name="connsiteY11" fmla="*/ 156210 h 266700"/>
                    <a:gd name="connsiteX12" fmla="*/ 3310890 w 3348990"/>
                    <a:gd name="connsiteY12" fmla="*/ 266700 h 266700"/>
                    <a:gd name="connsiteX13" fmla="*/ 3348990 w 3348990"/>
                    <a:gd name="connsiteY13" fmla="*/ 266700 h 2667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48990" h="266700">
                      <a:moveTo>
                        <a:pt x="0" y="156210"/>
                      </a:moveTo>
                      <a:lnTo>
                        <a:pt x="76200" y="160020"/>
                      </a:lnTo>
                      <a:lnTo>
                        <a:pt x="76200" y="80010"/>
                      </a:lnTo>
                      <a:lnTo>
                        <a:pt x="396240" y="80010"/>
                      </a:lnTo>
                      <a:lnTo>
                        <a:pt x="476250" y="0"/>
                      </a:lnTo>
                      <a:lnTo>
                        <a:pt x="815340" y="0"/>
                      </a:lnTo>
                      <a:lnTo>
                        <a:pt x="853440" y="22860"/>
                      </a:lnTo>
                      <a:lnTo>
                        <a:pt x="960120" y="22860"/>
                      </a:lnTo>
                      <a:lnTo>
                        <a:pt x="1017270" y="64770"/>
                      </a:lnTo>
                      <a:lnTo>
                        <a:pt x="1108710" y="64770"/>
                      </a:lnTo>
                      <a:lnTo>
                        <a:pt x="1215390" y="156210"/>
                      </a:lnTo>
                      <a:lnTo>
                        <a:pt x="3200400" y="156210"/>
                      </a:lnTo>
                      <a:lnTo>
                        <a:pt x="3310890" y="266700"/>
                      </a:lnTo>
                      <a:lnTo>
                        <a:pt x="3348990" y="266700"/>
                      </a:lnTo>
                    </a:path>
                  </a:pathLst>
                </a:custGeom>
                <a:noFill/>
                <a:ln w="19050" cap="rnd">
                  <a:solidFill>
                    <a:schemeClr val="accent3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15" name="Полилиния 314"/>
                <p:cNvSpPr/>
                <p:nvPr/>
              </p:nvSpPr>
              <p:spPr>
                <a:xfrm>
                  <a:off x="1360170" y="1767840"/>
                  <a:ext cx="1005840" cy="300990"/>
                </a:xfrm>
                <a:custGeom>
                  <a:avLst/>
                  <a:gdLst>
                    <a:gd name="connsiteX0" fmla="*/ 0 w 1005840"/>
                    <a:gd name="connsiteY0" fmla="*/ 152400 h 300990"/>
                    <a:gd name="connsiteX1" fmla="*/ 0 w 1005840"/>
                    <a:gd name="connsiteY1" fmla="*/ 68580 h 300990"/>
                    <a:gd name="connsiteX2" fmla="*/ 68580 w 1005840"/>
                    <a:gd name="connsiteY2" fmla="*/ 0 h 300990"/>
                    <a:gd name="connsiteX3" fmla="*/ 220980 w 1005840"/>
                    <a:gd name="connsiteY3" fmla="*/ 0 h 300990"/>
                    <a:gd name="connsiteX4" fmla="*/ 297180 w 1005840"/>
                    <a:gd name="connsiteY4" fmla="*/ 76200 h 300990"/>
                    <a:gd name="connsiteX5" fmla="*/ 781050 w 1005840"/>
                    <a:gd name="connsiteY5" fmla="*/ 76200 h 300990"/>
                    <a:gd name="connsiteX6" fmla="*/ 1005840 w 1005840"/>
                    <a:gd name="connsiteY6" fmla="*/ 300990 h 30099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005840" h="300990">
                      <a:moveTo>
                        <a:pt x="0" y="152400"/>
                      </a:moveTo>
                      <a:lnTo>
                        <a:pt x="0" y="68580"/>
                      </a:lnTo>
                      <a:lnTo>
                        <a:pt x="68580" y="0"/>
                      </a:lnTo>
                      <a:lnTo>
                        <a:pt x="220980" y="0"/>
                      </a:lnTo>
                      <a:lnTo>
                        <a:pt x="297180" y="76200"/>
                      </a:lnTo>
                      <a:lnTo>
                        <a:pt x="781050" y="76200"/>
                      </a:lnTo>
                      <a:lnTo>
                        <a:pt x="1005840" y="300990"/>
                      </a:lnTo>
                    </a:path>
                  </a:pathLst>
                </a:custGeom>
                <a:noFill/>
                <a:ln w="19050" cap="rnd">
                  <a:solidFill>
                    <a:schemeClr val="accent3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16" name="Полилиния 315"/>
                <p:cNvSpPr/>
                <p:nvPr/>
              </p:nvSpPr>
              <p:spPr>
                <a:xfrm>
                  <a:off x="2899410" y="2080260"/>
                  <a:ext cx="1638300" cy="1184910"/>
                </a:xfrm>
                <a:custGeom>
                  <a:avLst/>
                  <a:gdLst>
                    <a:gd name="connsiteX0" fmla="*/ 0 w 1638300"/>
                    <a:gd name="connsiteY0" fmla="*/ 0 h 1184910"/>
                    <a:gd name="connsiteX1" fmla="*/ 681990 w 1638300"/>
                    <a:gd name="connsiteY1" fmla="*/ 681990 h 1184910"/>
                    <a:gd name="connsiteX2" fmla="*/ 842010 w 1638300"/>
                    <a:gd name="connsiteY2" fmla="*/ 681990 h 1184910"/>
                    <a:gd name="connsiteX3" fmla="*/ 1066800 w 1638300"/>
                    <a:gd name="connsiteY3" fmla="*/ 906780 h 1184910"/>
                    <a:gd name="connsiteX4" fmla="*/ 1177290 w 1638300"/>
                    <a:gd name="connsiteY4" fmla="*/ 906780 h 1184910"/>
                    <a:gd name="connsiteX5" fmla="*/ 1455420 w 1638300"/>
                    <a:gd name="connsiteY5" fmla="*/ 1184910 h 1184910"/>
                    <a:gd name="connsiteX6" fmla="*/ 1638300 w 1638300"/>
                    <a:gd name="connsiteY6" fmla="*/ 1184910 h 11849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638300" h="1184910">
                      <a:moveTo>
                        <a:pt x="0" y="0"/>
                      </a:moveTo>
                      <a:lnTo>
                        <a:pt x="681990" y="681990"/>
                      </a:lnTo>
                      <a:lnTo>
                        <a:pt x="842010" y="681990"/>
                      </a:lnTo>
                      <a:lnTo>
                        <a:pt x="1066800" y="906780"/>
                      </a:lnTo>
                      <a:lnTo>
                        <a:pt x="1177290" y="906780"/>
                      </a:lnTo>
                      <a:lnTo>
                        <a:pt x="1455420" y="1184910"/>
                      </a:lnTo>
                      <a:lnTo>
                        <a:pt x="1638300" y="1184910"/>
                      </a:lnTo>
                    </a:path>
                  </a:pathLst>
                </a:custGeom>
                <a:noFill/>
                <a:ln w="19050" cap="rnd">
                  <a:solidFill>
                    <a:schemeClr val="accent3"/>
                  </a:solidFill>
                  <a:round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</p:grpSp>
      <p:grpSp>
        <p:nvGrpSpPr>
          <p:cNvPr id="185" name="Группа 184"/>
          <p:cNvGrpSpPr/>
          <p:nvPr/>
        </p:nvGrpSpPr>
        <p:grpSpPr>
          <a:xfrm>
            <a:off x="612688" y="1256955"/>
            <a:ext cx="8190059" cy="2496402"/>
            <a:chOff x="612688" y="1256955"/>
            <a:chExt cx="8190059" cy="2496402"/>
          </a:xfrm>
        </p:grpSpPr>
        <p:grpSp>
          <p:nvGrpSpPr>
            <p:cNvPr id="192" name="Группа 191"/>
            <p:cNvGrpSpPr/>
            <p:nvPr/>
          </p:nvGrpSpPr>
          <p:grpSpPr>
            <a:xfrm>
              <a:off x="612688" y="1256955"/>
              <a:ext cx="8190059" cy="2496402"/>
              <a:chOff x="683891" y="1702109"/>
              <a:chExt cx="8190059" cy="2496402"/>
            </a:xfrm>
          </p:grpSpPr>
          <p:grpSp>
            <p:nvGrpSpPr>
              <p:cNvPr id="194" name="Группа 193"/>
              <p:cNvGrpSpPr/>
              <p:nvPr/>
            </p:nvGrpSpPr>
            <p:grpSpPr>
              <a:xfrm>
                <a:off x="683891" y="1702109"/>
                <a:ext cx="8190059" cy="2496402"/>
                <a:chOff x="683891" y="1702109"/>
                <a:chExt cx="8190059" cy="2496402"/>
              </a:xfrm>
            </p:grpSpPr>
            <p:grpSp>
              <p:nvGrpSpPr>
                <p:cNvPr id="196" name="Группа 195"/>
                <p:cNvGrpSpPr/>
                <p:nvPr/>
              </p:nvGrpSpPr>
              <p:grpSpPr>
                <a:xfrm>
                  <a:off x="2532860" y="1702109"/>
                  <a:ext cx="526242" cy="104936"/>
                  <a:chOff x="2520570" y="1714399"/>
                  <a:chExt cx="526242" cy="104936"/>
                </a:xfrm>
              </p:grpSpPr>
              <p:sp>
                <p:nvSpPr>
                  <p:cNvPr id="307" name="Овал 306"/>
                  <p:cNvSpPr>
                    <a:spLocks noChangeAspect="1"/>
                  </p:cNvSpPr>
                  <p:nvPr/>
                </p:nvSpPr>
                <p:spPr>
                  <a:xfrm>
                    <a:off x="2520570" y="1714399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308" name="TextBox 307"/>
                  <p:cNvSpPr txBox="1"/>
                  <p:nvPr/>
                </p:nvSpPr>
                <p:spPr>
                  <a:xfrm>
                    <a:off x="2580338" y="1727002"/>
                    <a:ext cx="466474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Архангельск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grpSp>
              <p:nvGrpSpPr>
                <p:cNvPr id="197" name="Группа 196"/>
                <p:cNvGrpSpPr/>
                <p:nvPr/>
              </p:nvGrpSpPr>
              <p:grpSpPr>
                <a:xfrm>
                  <a:off x="3299777" y="2079503"/>
                  <a:ext cx="346706" cy="108459"/>
                  <a:chOff x="2513196" y="1621308"/>
                  <a:chExt cx="346706" cy="108459"/>
                </a:xfrm>
              </p:grpSpPr>
              <p:sp>
                <p:nvSpPr>
                  <p:cNvPr id="305" name="Овал 304"/>
                  <p:cNvSpPr>
                    <a:spLocks noChangeAspect="1"/>
                  </p:cNvSpPr>
                  <p:nvPr/>
                </p:nvSpPr>
                <p:spPr>
                  <a:xfrm>
                    <a:off x="2513196" y="1704567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306" name="TextBox 305"/>
                  <p:cNvSpPr txBox="1"/>
                  <p:nvPr/>
                </p:nvSpPr>
                <p:spPr>
                  <a:xfrm>
                    <a:off x="2572964" y="1621308"/>
                    <a:ext cx="286938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Ижевск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grpSp>
              <p:nvGrpSpPr>
                <p:cNvPr id="198" name="Группа 197"/>
                <p:cNvGrpSpPr/>
                <p:nvPr/>
              </p:nvGrpSpPr>
              <p:grpSpPr>
                <a:xfrm>
                  <a:off x="5198116" y="2083536"/>
                  <a:ext cx="488916" cy="147402"/>
                  <a:chOff x="2715472" y="1291298"/>
                  <a:chExt cx="488916" cy="147402"/>
                </a:xfrm>
              </p:grpSpPr>
              <p:sp>
                <p:nvSpPr>
                  <p:cNvPr id="303" name="Овал 302"/>
                  <p:cNvSpPr>
                    <a:spLocks noChangeAspect="1"/>
                  </p:cNvSpPr>
                  <p:nvPr/>
                </p:nvSpPr>
                <p:spPr>
                  <a:xfrm>
                    <a:off x="2917138" y="1413500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304" name="TextBox 303"/>
                  <p:cNvSpPr txBox="1"/>
                  <p:nvPr/>
                </p:nvSpPr>
                <p:spPr>
                  <a:xfrm>
                    <a:off x="2715472" y="1291298"/>
                    <a:ext cx="488916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Новосибирск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grpSp>
              <p:nvGrpSpPr>
                <p:cNvPr id="199" name="Группа 198"/>
                <p:cNvGrpSpPr/>
                <p:nvPr/>
              </p:nvGrpSpPr>
              <p:grpSpPr>
                <a:xfrm>
                  <a:off x="5610861" y="2203198"/>
                  <a:ext cx="439223" cy="147907"/>
                  <a:chOff x="2583563" y="1578654"/>
                  <a:chExt cx="439223" cy="147907"/>
                </a:xfrm>
              </p:grpSpPr>
              <p:sp>
                <p:nvSpPr>
                  <p:cNvPr id="301" name="Овал 300"/>
                  <p:cNvSpPr>
                    <a:spLocks noChangeAspect="1"/>
                  </p:cNvSpPr>
                  <p:nvPr/>
                </p:nvSpPr>
                <p:spPr>
                  <a:xfrm>
                    <a:off x="2913832" y="1578654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302" name="TextBox 301"/>
                  <p:cNvSpPr txBox="1"/>
                  <p:nvPr/>
                </p:nvSpPr>
                <p:spPr>
                  <a:xfrm>
                    <a:off x="2583563" y="1634228"/>
                    <a:ext cx="439223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Красноярск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grpSp>
              <p:nvGrpSpPr>
                <p:cNvPr id="200" name="Группа 199"/>
                <p:cNvGrpSpPr/>
                <p:nvPr/>
              </p:nvGrpSpPr>
              <p:grpSpPr>
                <a:xfrm>
                  <a:off x="6098580" y="2099869"/>
                  <a:ext cx="288146" cy="131069"/>
                  <a:chOff x="3576298" y="283038"/>
                  <a:chExt cx="288146" cy="131069"/>
                </a:xfrm>
              </p:grpSpPr>
              <p:sp>
                <p:nvSpPr>
                  <p:cNvPr id="299" name="Овал 298"/>
                  <p:cNvSpPr>
                    <a:spLocks noChangeAspect="1"/>
                  </p:cNvSpPr>
                  <p:nvPr/>
                </p:nvSpPr>
                <p:spPr>
                  <a:xfrm>
                    <a:off x="3576298" y="388907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300" name="TextBox 299"/>
                  <p:cNvSpPr txBox="1"/>
                  <p:nvPr/>
                </p:nvSpPr>
                <p:spPr>
                  <a:xfrm>
                    <a:off x="3583918" y="283038"/>
                    <a:ext cx="280526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Тайшет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grpSp>
              <p:nvGrpSpPr>
                <p:cNvPr id="201" name="Группа 200"/>
                <p:cNvGrpSpPr/>
                <p:nvPr/>
              </p:nvGrpSpPr>
              <p:grpSpPr>
                <a:xfrm>
                  <a:off x="2870482" y="2132508"/>
                  <a:ext cx="352661" cy="221527"/>
                  <a:chOff x="2572964" y="1581980"/>
                  <a:chExt cx="352661" cy="221527"/>
                </a:xfrm>
              </p:grpSpPr>
              <p:sp>
                <p:nvSpPr>
                  <p:cNvPr id="297" name="Овал 296"/>
                  <p:cNvSpPr>
                    <a:spLocks noChangeAspect="1"/>
                  </p:cNvSpPr>
                  <p:nvPr/>
                </p:nvSpPr>
                <p:spPr>
                  <a:xfrm>
                    <a:off x="2584478" y="1778307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298" name="TextBox 297"/>
                  <p:cNvSpPr txBox="1"/>
                  <p:nvPr/>
                </p:nvSpPr>
                <p:spPr>
                  <a:xfrm>
                    <a:off x="2572964" y="1581980"/>
                    <a:ext cx="352661" cy="184666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Нижний</a:t>
                    </a:r>
                    <a:br>
                      <a:rPr lang="ru-RU" sz="600" dirty="0" smtClean="0">
                        <a:solidFill>
                          <a:schemeClr val="accent4"/>
                        </a:solidFill>
                      </a:rPr>
                    </a:br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Новгород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grpSp>
              <p:nvGrpSpPr>
                <p:cNvPr id="202" name="Группа 201"/>
                <p:cNvGrpSpPr/>
                <p:nvPr/>
              </p:nvGrpSpPr>
              <p:grpSpPr>
                <a:xfrm>
                  <a:off x="2441038" y="2180278"/>
                  <a:ext cx="416567" cy="178901"/>
                  <a:chOff x="2441038" y="2180278"/>
                  <a:chExt cx="416567" cy="178901"/>
                </a:xfrm>
              </p:grpSpPr>
              <p:sp>
                <p:nvSpPr>
                  <p:cNvPr id="295" name="Прямоугольник 294"/>
                  <p:cNvSpPr/>
                  <p:nvPr/>
                </p:nvSpPr>
                <p:spPr>
                  <a:xfrm>
                    <a:off x="2441038" y="2236068"/>
                    <a:ext cx="91371" cy="123111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algn="ctr"/>
                    <a:r>
                      <a:rPr lang="ru-RU" sz="800" dirty="0">
                        <a:solidFill>
                          <a:schemeClr val="accent1"/>
                        </a:solidFill>
                        <a:sym typeface="Wingdings 2" panose="05020102010507070707" pitchFamily="18" charset="2"/>
                      </a:rPr>
                      <a:t></a:t>
                    </a:r>
                    <a:endParaRPr lang="ru-RU" sz="800" dirty="0">
                      <a:solidFill>
                        <a:schemeClr val="accent1"/>
                      </a:solidFill>
                    </a:endParaRPr>
                  </a:p>
                </p:txBody>
              </p:sp>
              <p:sp>
                <p:nvSpPr>
                  <p:cNvPr id="296" name="TextBox 295"/>
                  <p:cNvSpPr txBox="1"/>
                  <p:nvPr/>
                </p:nvSpPr>
                <p:spPr>
                  <a:xfrm>
                    <a:off x="2522577" y="2180278"/>
                    <a:ext cx="335028" cy="107722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700" dirty="0" smtClean="0">
                        <a:solidFill>
                          <a:schemeClr val="accent1"/>
                        </a:solidFill>
                      </a:rPr>
                      <a:t>Москва</a:t>
                    </a:r>
                    <a:endParaRPr lang="ru-RU" sz="600" dirty="0">
                      <a:solidFill>
                        <a:schemeClr val="accent1"/>
                      </a:solidFill>
                    </a:endParaRPr>
                  </a:p>
                </p:txBody>
              </p:sp>
            </p:grpSp>
            <p:grpSp>
              <p:nvGrpSpPr>
                <p:cNvPr id="203" name="Группа 202"/>
                <p:cNvGrpSpPr/>
                <p:nvPr/>
              </p:nvGrpSpPr>
              <p:grpSpPr>
                <a:xfrm>
                  <a:off x="2019473" y="2742411"/>
                  <a:ext cx="277319" cy="123111"/>
                  <a:chOff x="2611322" y="2237330"/>
                  <a:chExt cx="277319" cy="123111"/>
                </a:xfrm>
              </p:grpSpPr>
              <p:sp>
                <p:nvSpPr>
                  <p:cNvPr id="293" name="Прямоугольник 292"/>
                  <p:cNvSpPr/>
                  <p:nvPr/>
                </p:nvSpPr>
                <p:spPr>
                  <a:xfrm>
                    <a:off x="2797270" y="2237330"/>
                    <a:ext cx="91371" cy="123111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algn="ctr"/>
                    <a:r>
                      <a:rPr lang="ru-RU" sz="800" dirty="0">
                        <a:solidFill>
                          <a:schemeClr val="accent1"/>
                        </a:solidFill>
                        <a:sym typeface="Wingdings 2" panose="05020102010507070707" pitchFamily="18" charset="2"/>
                      </a:rPr>
                      <a:t></a:t>
                    </a:r>
                    <a:endParaRPr lang="ru-RU" sz="800" dirty="0">
                      <a:solidFill>
                        <a:schemeClr val="accent1"/>
                      </a:solidFill>
                    </a:endParaRPr>
                  </a:p>
                </p:txBody>
              </p:sp>
              <p:sp>
                <p:nvSpPr>
                  <p:cNvPr id="294" name="TextBox 293"/>
                  <p:cNvSpPr txBox="1"/>
                  <p:nvPr/>
                </p:nvSpPr>
                <p:spPr>
                  <a:xfrm>
                    <a:off x="2611322" y="2242888"/>
                    <a:ext cx="185948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1"/>
                        </a:solidFill>
                      </a:rPr>
                      <a:t>Киев</a:t>
                    </a:r>
                    <a:endParaRPr lang="ru-RU" sz="600" dirty="0">
                      <a:solidFill>
                        <a:schemeClr val="accent1"/>
                      </a:solidFill>
                    </a:endParaRPr>
                  </a:p>
                </p:txBody>
              </p:sp>
            </p:grpSp>
            <p:grpSp>
              <p:nvGrpSpPr>
                <p:cNvPr id="204" name="Группа 203"/>
                <p:cNvGrpSpPr/>
                <p:nvPr/>
              </p:nvGrpSpPr>
              <p:grpSpPr>
                <a:xfrm>
                  <a:off x="1585682" y="1908485"/>
                  <a:ext cx="394339" cy="194498"/>
                  <a:chOff x="2512644" y="2185175"/>
                  <a:chExt cx="394339" cy="194498"/>
                </a:xfrm>
              </p:grpSpPr>
              <p:sp>
                <p:nvSpPr>
                  <p:cNvPr id="291" name="Прямоугольник 290"/>
                  <p:cNvSpPr/>
                  <p:nvPr/>
                </p:nvSpPr>
                <p:spPr>
                  <a:xfrm>
                    <a:off x="2613627" y="2256562"/>
                    <a:ext cx="91371" cy="123111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algn="ctr"/>
                    <a:r>
                      <a:rPr lang="ru-RU" sz="800" dirty="0">
                        <a:solidFill>
                          <a:schemeClr val="accent1"/>
                        </a:solidFill>
                        <a:sym typeface="Wingdings 2" panose="05020102010507070707" pitchFamily="18" charset="2"/>
                      </a:rPr>
                      <a:t></a:t>
                    </a:r>
                    <a:endParaRPr lang="ru-RU" sz="800" dirty="0">
                      <a:solidFill>
                        <a:schemeClr val="accent1"/>
                      </a:solidFill>
                    </a:endParaRPr>
                  </a:p>
                </p:txBody>
              </p:sp>
              <p:sp>
                <p:nvSpPr>
                  <p:cNvPr id="292" name="TextBox 291"/>
                  <p:cNvSpPr txBox="1"/>
                  <p:nvPr/>
                </p:nvSpPr>
                <p:spPr>
                  <a:xfrm>
                    <a:off x="2512644" y="2185175"/>
                    <a:ext cx="394339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1"/>
                        </a:solidFill>
                      </a:rPr>
                      <a:t>Хельсинки</a:t>
                    </a:r>
                    <a:endParaRPr lang="ru-RU" sz="600" dirty="0">
                      <a:solidFill>
                        <a:schemeClr val="accent1"/>
                      </a:solidFill>
                    </a:endParaRPr>
                  </a:p>
                </p:txBody>
              </p:sp>
            </p:grpSp>
            <p:grpSp>
              <p:nvGrpSpPr>
                <p:cNvPr id="205" name="Группа 204"/>
                <p:cNvGrpSpPr/>
                <p:nvPr/>
              </p:nvGrpSpPr>
              <p:grpSpPr>
                <a:xfrm>
                  <a:off x="6844132" y="2883843"/>
                  <a:ext cx="518197" cy="173985"/>
                  <a:chOff x="2610150" y="2215254"/>
                  <a:chExt cx="518197" cy="173985"/>
                </a:xfrm>
              </p:grpSpPr>
              <p:sp>
                <p:nvSpPr>
                  <p:cNvPr id="289" name="Прямоугольник 288"/>
                  <p:cNvSpPr/>
                  <p:nvPr/>
                </p:nvSpPr>
                <p:spPr>
                  <a:xfrm>
                    <a:off x="2610150" y="2266128"/>
                    <a:ext cx="91371" cy="123111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algn="ctr"/>
                    <a:r>
                      <a:rPr lang="ru-RU" sz="800" dirty="0">
                        <a:solidFill>
                          <a:schemeClr val="accent1"/>
                        </a:solidFill>
                        <a:sym typeface="Wingdings 2" panose="05020102010507070707" pitchFamily="18" charset="2"/>
                      </a:rPr>
                      <a:t></a:t>
                    </a:r>
                    <a:endParaRPr lang="ru-RU" sz="800" dirty="0">
                      <a:solidFill>
                        <a:schemeClr val="accent1"/>
                      </a:solidFill>
                    </a:endParaRPr>
                  </a:p>
                </p:txBody>
              </p:sp>
              <p:sp>
                <p:nvSpPr>
                  <p:cNvPr id="290" name="TextBox 289"/>
                  <p:cNvSpPr txBox="1"/>
                  <p:nvPr/>
                </p:nvSpPr>
                <p:spPr>
                  <a:xfrm>
                    <a:off x="2684315" y="2215254"/>
                    <a:ext cx="444032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1"/>
                        </a:solidFill>
                      </a:rPr>
                      <a:t>Улан-Батор</a:t>
                    </a:r>
                    <a:endParaRPr lang="ru-RU" sz="600" dirty="0">
                      <a:solidFill>
                        <a:schemeClr val="accent1"/>
                      </a:solidFill>
                    </a:endParaRPr>
                  </a:p>
                </p:txBody>
              </p:sp>
            </p:grpSp>
            <p:grpSp>
              <p:nvGrpSpPr>
                <p:cNvPr id="206" name="Группа 205"/>
                <p:cNvGrpSpPr/>
                <p:nvPr/>
              </p:nvGrpSpPr>
              <p:grpSpPr>
                <a:xfrm>
                  <a:off x="7403625" y="3419966"/>
                  <a:ext cx="229230" cy="217807"/>
                  <a:chOff x="2768978" y="1912425"/>
                  <a:chExt cx="229230" cy="217807"/>
                </a:xfrm>
              </p:grpSpPr>
              <p:sp>
                <p:nvSpPr>
                  <p:cNvPr id="287" name="Прямоугольник 286"/>
                  <p:cNvSpPr/>
                  <p:nvPr/>
                </p:nvSpPr>
                <p:spPr>
                  <a:xfrm>
                    <a:off x="2808620" y="1912425"/>
                    <a:ext cx="91371" cy="123111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spAutoFit/>
                  </a:bodyPr>
                  <a:lstStyle/>
                  <a:p>
                    <a:pPr algn="ctr"/>
                    <a:r>
                      <a:rPr lang="ru-RU" sz="800" dirty="0">
                        <a:solidFill>
                          <a:schemeClr val="accent1"/>
                        </a:solidFill>
                        <a:sym typeface="Wingdings 2" panose="05020102010507070707" pitchFamily="18" charset="2"/>
                      </a:rPr>
                      <a:t></a:t>
                    </a:r>
                    <a:endParaRPr lang="ru-RU" sz="800" dirty="0">
                      <a:solidFill>
                        <a:schemeClr val="accent1"/>
                      </a:solidFill>
                    </a:endParaRPr>
                  </a:p>
                </p:txBody>
              </p:sp>
              <p:sp>
                <p:nvSpPr>
                  <p:cNvPr id="288" name="TextBox 287"/>
                  <p:cNvSpPr txBox="1"/>
                  <p:nvPr/>
                </p:nvSpPr>
                <p:spPr>
                  <a:xfrm>
                    <a:off x="2768978" y="2037899"/>
                    <a:ext cx="229230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1"/>
                        </a:solidFill>
                      </a:rPr>
                      <a:t>Пекин</a:t>
                    </a:r>
                    <a:endParaRPr lang="ru-RU" sz="600" dirty="0">
                      <a:solidFill>
                        <a:schemeClr val="accent1"/>
                      </a:solidFill>
                    </a:endParaRPr>
                  </a:p>
                </p:txBody>
              </p:sp>
            </p:grpSp>
            <p:sp>
              <p:nvSpPr>
                <p:cNvPr id="207" name="TextBox 206"/>
                <p:cNvSpPr txBox="1"/>
                <p:nvPr/>
              </p:nvSpPr>
              <p:spPr>
                <a:xfrm>
                  <a:off x="6557335" y="3957622"/>
                  <a:ext cx="288541" cy="9233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600" b="1" dirty="0" smtClean="0">
                      <a:solidFill>
                        <a:schemeClr val="accent1"/>
                      </a:solidFill>
                    </a:rPr>
                    <a:t>КИТАЙ</a:t>
                  </a:r>
                  <a:endParaRPr lang="ru-RU" sz="600" b="1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208" name="TextBox 207"/>
                <p:cNvSpPr txBox="1"/>
                <p:nvPr/>
              </p:nvSpPr>
              <p:spPr>
                <a:xfrm>
                  <a:off x="6429985" y="3052719"/>
                  <a:ext cx="646011" cy="123111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800" b="1" dirty="0" smtClean="0">
                      <a:solidFill>
                        <a:schemeClr val="accent5"/>
                      </a:solidFill>
                    </a:rPr>
                    <a:t>МОНГОЛИЯ</a:t>
                  </a:r>
                  <a:endParaRPr lang="ru-RU" sz="500" b="1" dirty="0">
                    <a:solidFill>
                      <a:schemeClr val="accent5"/>
                    </a:solidFill>
                  </a:endParaRPr>
                </a:p>
              </p:txBody>
            </p:sp>
            <p:sp>
              <p:nvSpPr>
                <p:cNvPr id="209" name="TextBox 208"/>
                <p:cNvSpPr txBox="1"/>
                <p:nvPr/>
              </p:nvSpPr>
              <p:spPr>
                <a:xfrm>
                  <a:off x="683891" y="2675272"/>
                  <a:ext cx="389530" cy="7694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500" b="1" dirty="0" smtClean="0">
                      <a:solidFill>
                        <a:schemeClr val="accent1"/>
                      </a:solidFill>
                    </a:rPr>
                    <a:t>ГЕРМАНИЯ</a:t>
                  </a:r>
                  <a:endParaRPr lang="ru-RU" sz="500" b="1" dirty="0">
                    <a:solidFill>
                      <a:schemeClr val="accent1"/>
                    </a:solidFill>
                  </a:endParaRPr>
                </a:p>
              </p:txBody>
            </p:sp>
            <p:sp>
              <p:nvSpPr>
                <p:cNvPr id="210" name="TextBox 209"/>
                <p:cNvSpPr txBox="1"/>
                <p:nvPr/>
              </p:nvSpPr>
              <p:spPr>
                <a:xfrm>
                  <a:off x="1587596" y="1795564"/>
                  <a:ext cx="472886" cy="76944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500" b="1" dirty="0" smtClean="0">
                      <a:solidFill>
                        <a:schemeClr val="accent1"/>
                      </a:solidFill>
                    </a:rPr>
                    <a:t>ФИНЛЯНДИЯ</a:t>
                  </a:r>
                  <a:endParaRPr lang="ru-RU" sz="500" b="1" dirty="0">
                    <a:solidFill>
                      <a:schemeClr val="accent1"/>
                    </a:solidFill>
                  </a:endParaRPr>
                </a:p>
              </p:txBody>
            </p:sp>
            <p:grpSp>
              <p:nvGrpSpPr>
                <p:cNvPr id="211" name="Группа 210"/>
                <p:cNvGrpSpPr/>
                <p:nvPr/>
              </p:nvGrpSpPr>
              <p:grpSpPr>
                <a:xfrm>
                  <a:off x="2011004" y="1929320"/>
                  <a:ext cx="701899" cy="124418"/>
                  <a:chOff x="2488616" y="1656967"/>
                  <a:chExt cx="701899" cy="124418"/>
                </a:xfrm>
              </p:grpSpPr>
              <p:sp>
                <p:nvSpPr>
                  <p:cNvPr id="285" name="Овал 284"/>
                  <p:cNvSpPr>
                    <a:spLocks noChangeAspect="1"/>
                  </p:cNvSpPr>
                  <p:nvPr/>
                </p:nvSpPr>
                <p:spPr>
                  <a:xfrm>
                    <a:off x="2488616" y="1756185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286" name="TextBox 285"/>
                  <p:cNvSpPr txBox="1"/>
                  <p:nvPr/>
                </p:nvSpPr>
                <p:spPr>
                  <a:xfrm>
                    <a:off x="2549314" y="1656967"/>
                    <a:ext cx="641201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Санкт-Петербург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sp>
              <p:nvSpPr>
                <p:cNvPr id="229" name="TextBox 228"/>
                <p:cNvSpPr txBox="1"/>
                <p:nvPr/>
              </p:nvSpPr>
              <p:spPr>
                <a:xfrm>
                  <a:off x="1323146" y="1836475"/>
                  <a:ext cx="200375" cy="16158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ctr"/>
                  <a:r>
                    <a:rPr lang="ru-RU" sz="350" dirty="0" smtClean="0">
                      <a:solidFill>
                        <a:schemeClr val="accent2"/>
                      </a:solidFill>
                    </a:rPr>
                    <a:t>Бот-</a:t>
                  </a:r>
                  <a:br>
                    <a:rPr lang="ru-RU" sz="350" dirty="0" smtClean="0">
                      <a:solidFill>
                        <a:schemeClr val="accent2"/>
                      </a:solidFill>
                    </a:rPr>
                  </a:br>
                  <a:r>
                    <a:rPr lang="ru-RU" sz="350" dirty="0" err="1" smtClean="0">
                      <a:solidFill>
                        <a:schemeClr val="accent2"/>
                      </a:solidFill>
                    </a:rPr>
                    <a:t>нический</a:t>
                  </a:r>
                  <a:r>
                    <a:rPr lang="ru-RU" sz="350" dirty="0" smtClean="0">
                      <a:solidFill>
                        <a:schemeClr val="accent2"/>
                      </a:solidFill>
                    </a:rPr>
                    <a:t/>
                  </a:r>
                  <a:br>
                    <a:rPr lang="ru-RU" sz="350" dirty="0" smtClean="0">
                      <a:solidFill>
                        <a:schemeClr val="accent2"/>
                      </a:solidFill>
                    </a:rPr>
                  </a:br>
                  <a:r>
                    <a:rPr lang="ru-RU" sz="350" dirty="0" smtClean="0">
                      <a:solidFill>
                        <a:schemeClr val="accent2"/>
                      </a:solidFill>
                    </a:rPr>
                    <a:t>залив</a:t>
                  </a:r>
                  <a:endParaRPr lang="ru-RU" sz="350" dirty="0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231" name="TextBox 230"/>
                <p:cNvSpPr txBox="1"/>
                <p:nvPr/>
              </p:nvSpPr>
              <p:spPr>
                <a:xfrm>
                  <a:off x="1410763" y="2074607"/>
                  <a:ext cx="251671" cy="10772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ctr"/>
                  <a:r>
                    <a:rPr lang="ru-RU" sz="350" dirty="0" smtClean="0">
                      <a:solidFill>
                        <a:schemeClr val="accent2"/>
                      </a:solidFill>
                    </a:rPr>
                    <a:t>Балтийское</a:t>
                  </a:r>
                  <a:br>
                    <a:rPr lang="ru-RU" sz="350" dirty="0" smtClean="0">
                      <a:solidFill>
                        <a:schemeClr val="accent2"/>
                      </a:solidFill>
                    </a:rPr>
                  </a:br>
                  <a:r>
                    <a:rPr lang="ru-RU" sz="350" dirty="0" smtClean="0">
                      <a:solidFill>
                        <a:schemeClr val="accent2"/>
                      </a:solidFill>
                    </a:rPr>
                    <a:t>море</a:t>
                  </a:r>
                  <a:endParaRPr lang="ru-RU" sz="350" dirty="0">
                    <a:solidFill>
                      <a:schemeClr val="accent2"/>
                    </a:solidFill>
                  </a:endParaRPr>
                </a:p>
              </p:txBody>
            </p:sp>
            <p:sp>
              <p:nvSpPr>
                <p:cNvPr id="232" name="TextBox 231"/>
                <p:cNvSpPr txBox="1"/>
                <p:nvPr/>
              </p:nvSpPr>
              <p:spPr>
                <a:xfrm>
                  <a:off x="5726585" y="1834006"/>
                  <a:ext cx="514564" cy="1384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r>
                    <a:rPr lang="ru-RU" sz="900" b="1" dirty="0" smtClean="0">
                      <a:solidFill>
                        <a:schemeClr val="accent1"/>
                      </a:solidFill>
                    </a:rPr>
                    <a:t>РОССИЯ</a:t>
                  </a:r>
                  <a:endParaRPr lang="ru-RU" sz="600" b="1" dirty="0">
                    <a:solidFill>
                      <a:schemeClr val="accent1"/>
                    </a:solidFill>
                  </a:endParaRPr>
                </a:p>
              </p:txBody>
            </p:sp>
            <p:grpSp>
              <p:nvGrpSpPr>
                <p:cNvPr id="272" name="Группа 271"/>
                <p:cNvGrpSpPr/>
                <p:nvPr/>
              </p:nvGrpSpPr>
              <p:grpSpPr>
                <a:xfrm>
                  <a:off x="6465725" y="2517085"/>
                  <a:ext cx="341135" cy="130421"/>
                  <a:chOff x="2716718" y="1664037"/>
                  <a:chExt cx="341135" cy="130421"/>
                </a:xfrm>
              </p:grpSpPr>
              <p:sp>
                <p:nvSpPr>
                  <p:cNvPr id="283" name="Овал 282"/>
                  <p:cNvSpPr>
                    <a:spLocks noChangeAspect="1"/>
                  </p:cNvSpPr>
                  <p:nvPr/>
                </p:nvSpPr>
                <p:spPr>
                  <a:xfrm>
                    <a:off x="2716718" y="1769258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284" name="TextBox 283"/>
                  <p:cNvSpPr txBox="1"/>
                  <p:nvPr/>
                </p:nvSpPr>
                <p:spPr>
                  <a:xfrm>
                    <a:off x="2758091" y="1664037"/>
                    <a:ext cx="299762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Иркутск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grpSp>
              <p:nvGrpSpPr>
                <p:cNvPr id="273" name="Группа 272"/>
                <p:cNvGrpSpPr/>
                <p:nvPr/>
              </p:nvGrpSpPr>
              <p:grpSpPr>
                <a:xfrm>
                  <a:off x="7056409" y="2622819"/>
                  <a:ext cx="205053" cy="131658"/>
                  <a:chOff x="2669751" y="1703252"/>
                  <a:chExt cx="205053" cy="131658"/>
                </a:xfrm>
              </p:grpSpPr>
              <p:sp>
                <p:nvSpPr>
                  <p:cNvPr id="281" name="Овал 280"/>
                  <p:cNvSpPr>
                    <a:spLocks noChangeAspect="1"/>
                  </p:cNvSpPr>
                  <p:nvPr/>
                </p:nvSpPr>
                <p:spPr>
                  <a:xfrm>
                    <a:off x="2669751" y="1703252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282" name="TextBox 281"/>
                  <p:cNvSpPr txBox="1"/>
                  <p:nvPr/>
                </p:nvSpPr>
                <p:spPr>
                  <a:xfrm>
                    <a:off x="2696870" y="1742577"/>
                    <a:ext cx="177934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Чита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grpSp>
              <p:nvGrpSpPr>
                <p:cNvPr id="274" name="Группа 273"/>
                <p:cNvGrpSpPr/>
                <p:nvPr/>
              </p:nvGrpSpPr>
              <p:grpSpPr>
                <a:xfrm>
                  <a:off x="7819085" y="3380947"/>
                  <a:ext cx="389719" cy="92333"/>
                  <a:chOff x="2410011" y="1736961"/>
                  <a:chExt cx="389719" cy="92333"/>
                </a:xfrm>
              </p:grpSpPr>
              <p:sp>
                <p:nvSpPr>
                  <p:cNvPr id="279" name="Овал 278"/>
                  <p:cNvSpPr>
                    <a:spLocks noChangeAspect="1"/>
                  </p:cNvSpPr>
                  <p:nvPr/>
                </p:nvSpPr>
                <p:spPr>
                  <a:xfrm>
                    <a:off x="2774530" y="1791424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280" name="TextBox 279"/>
                  <p:cNvSpPr txBox="1"/>
                  <p:nvPr/>
                </p:nvSpPr>
                <p:spPr>
                  <a:xfrm>
                    <a:off x="2410011" y="1736961"/>
                    <a:ext cx="302968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err="1" smtClean="0">
                        <a:solidFill>
                          <a:schemeClr val="accent4"/>
                        </a:solidFill>
                      </a:rPr>
                      <a:t>Шеньян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grpSp>
              <p:nvGrpSpPr>
                <p:cNvPr id="275" name="Группа 274"/>
                <p:cNvGrpSpPr/>
                <p:nvPr/>
              </p:nvGrpSpPr>
              <p:grpSpPr>
                <a:xfrm>
                  <a:off x="8098243" y="3621931"/>
                  <a:ext cx="269304" cy="118699"/>
                  <a:chOff x="2764627" y="1654874"/>
                  <a:chExt cx="269304" cy="118699"/>
                </a:xfrm>
              </p:grpSpPr>
              <p:sp>
                <p:nvSpPr>
                  <p:cNvPr id="277" name="Овал 276"/>
                  <p:cNvSpPr>
                    <a:spLocks noChangeAspect="1"/>
                  </p:cNvSpPr>
                  <p:nvPr/>
                </p:nvSpPr>
                <p:spPr>
                  <a:xfrm>
                    <a:off x="2841134" y="1654874"/>
                    <a:ext cx="25200" cy="252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 w="508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  <p:sp>
                <p:nvSpPr>
                  <p:cNvPr id="278" name="TextBox 277"/>
                  <p:cNvSpPr txBox="1"/>
                  <p:nvPr/>
                </p:nvSpPr>
                <p:spPr>
                  <a:xfrm>
                    <a:off x="2764627" y="1681240"/>
                    <a:ext cx="269304" cy="92333"/>
                  </a:xfrm>
                  <a:prstGeom prst="rect">
                    <a:avLst/>
                  </a:prstGeom>
                  <a:noFill/>
                </p:spPr>
                <p:txBody>
                  <a:bodyPr wrap="none" lIns="0" tIns="0" rIns="0" bIns="0" rtlCol="0">
                    <a:spAutoFit/>
                  </a:bodyPr>
                  <a:lstStyle/>
                  <a:p>
                    <a:r>
                      <a:rPr lang="ru-RU" sz="600" dirty="0" smtClean="0">
                        <a:solidFill>
                          <a:schemeClr val="accent4"/>
                        </a:solidFill>
                      </a:rPr>
                      <a:t>Далянь</a:t>
                    </a:r>
                    <a:endParaRPr lang="ru-RU" sz="600" dirty="0">
                      <a:solidFill>
                        <a:schemeClr val="accent4"/>
                      </a:solidFill>
                    </a:endParaRPr>
                  </a:p>
                </p:txBody>
              </p:sp>
            </p:grpSp>
            <p:sp>
              <p:nvSpPr>
                <p:cNvPr id="276" name="TextBox 275"/>
                <p:cNvSpPr txBox="1"/>
                <p:nvPr/>
              </p:nvSpPr>
              <p:spPr>
                <a:xfrm>
                  <a:off x="8631896" y="4044623"/>
                  <a:ext cx="242054" cy="15388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ctr"/>
                  <a:r>
                    <a:rPr lang="ru-RU" sz="500" dirty="0" smtClean="0">
                      <a:solidFill>
                        <a:schemeClr val="accent2"/>
                      </a:solidFill>
                    </a:rPr>
                    <a:t>Желтое</a:t>
                  </a:r>
                  <a:br>
                    <a:rPr lang="ru-RU" sz="500" dirty="0" smtClean="0">
                      <a:solidFill>
                        <a:schemeClr val="accent2"/>
                      </a:solidFill>
                    </a:rPr>
                  </a:br>
                  <a:r>
                    <a:rPr lang="ru-RU" sz="500" dirty="0" smtClean="0">
                      <a:solidFill>
                        <a:schemeClr val="accent2"/>
                      </a:solidFill>
                    </a:rPr>
                    <a:t>море</a:t>
                  </a:r>
                  <a:endParaRPr lang="ru-RU" sz="500" dirty="0">
                    <a:solidFill>
                      <a:schemeClr val="accent2"/>
                    </a:solidFill>
                  </a:endParaRPr>
                </a:p>
              </p:txBody>
            </p:sp>
          </p:grpSp>
          <p:sp>
            <p:nvSpPr>
              <p:cNvPr id="195" name="TextBox 194"/>
              <p:cNvSpPr txBox="1"/>
              <p:nvPr/>
            </p:nvSpPr>
            <p:spPr>
              <a:xfrm>
                <a:off x="4494063" y="2903298"/>
                <a:ext cx="583493" cy="1077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ru-RU" sz="700" b="1" dirty="0" smtClean="0">
                    <a:solidFill>
                      <a:schemeClr val="accent1"/>
                    </a:solidFill>
                  </a:rPr>
                  <a:t>КАЗАХСТАН</a:t>
                </a:r>
                <a:endParaRPr lang="ru-RU" sz="600" b="1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193" name="TextBox 192"/>
            <p:cNvSpPr txBox="1"/>
            <p:nvPr/>
          </p:nvSpPr>
          <p:spPr>
            <a:xfrm>
              <a:off x="8125001" y="2345753"/>
              <a:ext cx="395942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dirty="0" smtClean="0">
                  <a:solidFill>
                    <a:schemeClr val="accent4"/>
                  </a:solidFill>
                </a:rPr>
                <a:t>Хабаровск</a:t>
              </a:r>
              <a:endParaRPr lang="ru-RU" sz="600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714723" y="1747413"/>
            <a:ext cx="8187975" cy="1771188"/>
            <a:chOff x="714723" y="1747413"/>
            <a:chExt cx="8187975" cy="1771188"/>
          </a:xfrm>
        </p:grpSpPr>
        <p:grpSp>
          <p:nvGrpSpPr>
            <p:cNvPr id="247" name="Группа 246"/>
            <p:cNvGrpSpPr/>
            <p:nvPr/>
          </p:nvGrpSpPr>
          <p:grpSpPr>
            <a:xfrm>
              <a:off x="714723" y="1747413"/>
              <a:ext cx="7894729" cy="1771188"/>
              <a:chOff x="714723" y="1747413"/>
              <a:chExt cx="7894729" cy="1771188"/>
            </a:xfrm>
          </p:grpSpPr>
          <p:grpSp>
            <p:nvGrpSpPr>
              <p:cNvPr id="230" name="Группа 229"/>
              <p:cNvGrpSpPr/>
              <p:nvPr/>
            </p:nvGrpSpPr>
            <p:grpSpPr>
              <a:xfrm>
                <a:off x="1230039" y="1747413"/>
                <a:ext cx="7379413" cy="1771188"/>
                <a:chOff x="724765" y="2829087"/>
                <a:chExt cx="7379413" cy="1771188"/>
              </a:xfrm>
            </p:grpSpPr>
            <p:grpSp>
              <p:nvGrpSpPr>
                <p:cNvPr id="233" name="Группа 232"/>
                <p:cNvGrpSpPr/>
                <p:nvPr/>
              </p:nvGrpSpPr>
              <p:grpSpPr>
                <a:xfrm>
                  <a:off x="7799362" y="4424591"/>
                  <a:ext cx="304816" cy="175684"/>
                  <a:chOff x="7799362" y="4424591"/>
                  <a:chExt cx="304816" cy="175684"/>
                </a:xfrm>
              </p:grpSpPr>
              <p:sp>
                <p:nvSpPr>
                  <p:cNvPr id="243" name="TextBox 242"/>
                  <p:cNvSpPr txBox="1"/>
                  <p:nvPr/>
                </p:nvSpPr>
                <p:spPr>
                  <a:xfrm>
                    <a:off x="7799362" y="4472580"/>
                    <a:ext cx="304816" cy="127695"/>
                  </a:xfrm>
                  <a:prstGeom prst="roundRect">
                    <a:avLst/>
                  </a:prstGeom>
                  <a:solidFill>
                    <a:schemeClr val="accent1"/>
                  </a:solidFill>
                </p:spPr>
                <p:txBody>
                  <a:bodyPr wrap="none" lIns="7200" tIns="0" rIns="7200" bIns="0" rtlCol="0">
                    <a:spAutoFit/>
                  </a:bodyPr>
                  <a:lstStyle/>
                  <a:p>
                    <a:r>
                      <a:rPr lang="ru-RU" sz="750" dirty="0" err="1" smtClean="0">
                        <a:solidFill>
                          <a:schemeClr val="accent3"/>
                        </a:solidFill>
                      </a:rPr>
                      <a:t>Пусан</a:t>
                    </a:r>
                    <a:endParaRPr lang="ru-RU" sz="750" dirty="0">
                      <a:solidFill>
                        <a:schemeClr val="accent3"/>
                      </a:solidFill>
                    </a:endParaRPr>
                  </a:p>
                </p:txBody>
              </p:sp>
              <p:sp>
                <p:nvSpPr>
                  <p:cNvPr id="244" name="Овал 243"/>
                  <p:cNvSpPr>
                    <a:spLocks noChangeAspect="1"/>
                  </p:cNvSpPr>
                  <p:nvPr/>
                </p:nvSpPr>
                <p:spPr>
                  <a:xfrm>
                    <a:off x="7923562" y="4424591"/>
                    <a:ext cx="36000" cy="36000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9525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</p:grpSp>
            <p:grpSp>
              <p:nvGrpSpPr>
                <p:cNvPr id="234" name="Группа 233"/>
                <p:cNvGrpSpPr/>
                <p:nvPr/>
              </p:nvGrpSpPr>
              <p:grpSpPr>
                <a:xfrm>
                  <a:off x="1478402" y="2977997"/>
                  <a:ext cx="419093" cy="199620"/>
                  <a:chOff x="1478402" y="2977997"/>
                  <a:chExt cx="419093" cy="199620"/>
                </a:xfrm>
              </p:grpSpPr>
              <p:sp>
                <p:nvSpPr>
                  <p:cNvPr id="241" name="TextBox 240"/>
                  <p:cNvSpPr txBox="1"/>
                  <p:nvPr/>
                </p:nvSpPr>
                <p:spPr>
                  <a:xfrm>
                    <a:off x="1478402" y="2977997"/>
                    <a:ext cx="419093" cy="127695"/>
                  </a:xfrm>
                  <a:prstGeom prst="roundRect">
                    <a:avLst/>
                  </a:prstGeom>
                  <a:solidFill>
                    <a:schemeClr val="accent1"/>
                  </a:solidFill>
                </p:spPr>
                <p:txBody>
                  <a:bodyPr wrap="none" lIns="7200" tIns="0" rIns="7200" bIns="0" rtlCol="0">
                    <a:spAutoFit/>
                  </a:bodyPr>
                  <a:lstStyle/>
                  <a:p>
                    <a:r>
                      <a:rPr lang="ru-RU" sz="750" dirty="0" smtClean="0">
                        <a:solidFill>
                          <a:schemeClr val="accent3"/>
                        </a:solidFill>
                      </a:rPr>
                      <a:t>Красное</a:t>
                    </a:r>
                    <a:endParaRPr lang="ru-RU" sz="750" dirty="0">
                      <a:solidFill>
                        <a:schemeClr val="accent3"/>
                      </a:solidFill>
                    </a:endParaRPr>
                  </a:p>
                </p:txBody>
              </p:sp>
              <p:sp>
                <p:nvSpPr>
                  <p:cNvPr id="242" name="Овал 241"/>
                  <p:cNvSpPr>
                    <a:spLocks noChangeAspect="1"/>
                  </p:cNvSpPr>
                  <p:nvPr/>
                </p:nvSpPr>
                <p:spPr>
                  <a:xfrm>
                    <a:off x="1641103" y="3141617"/>
                    <a:ext cx="36000" cy="36000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9525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</p:grpSp>
            <p:grpSp>
              <p:nvGrpSpPr>
                <p:cNvPr id="235" name="Группа 234"/>
                <p:cNvGrpSpPr/>
                <p:nvPr/>
              </p:nvGrpSpPr>
              <p:grpSpPr>
                <a:xfrm>
                  <a:off x="1047609" y="3050975"/>
                  <a:ext cx="436396" cy="198084"/>
                  <a:chOff x="1047609" y="3050975"/>
                  <a:chExt cx="436396" cy="198084"/>
                </a:xfrm>
              </p:grpSpPr>
              <p:sp>
                <p:nvSpPr>
                  <p:cNvPr id="239" name="TextBox 238"/>
                  <p:cNvSpPr txBox="1"/>
                  <p:nvPr/>
                </p:nvSpPr>
                <p:spPr>
                  <a:xfrm>
                    <a:off x="1047609" y="3121364"/>
                    <a:ext cx="436396" cy="127695"/>
                  </a:xfrm>
                  <a:prstGeom prst="roundRect">
                    <a:avLst/>
                  </a:prstGeom>
                  <a:solidFill>
                    <a:schemeClr val="accent1"/>
                  </a:solidFill>
                </p:spPr>
                <p:txBody>
                  <a:bodyPr wrap="none" lIns="7200" tIns="0" rIns="7200" bIns="0" rtlCol="0">
                    <a:spAutoFit/>
                  </a:bodyPr>
                  <a:lstStyle/>
                  <a:p>
                    <a:r>
                      <a:rPr lang="ru-RU" sz="750" dirty="0" err="1" smtClean="0">
                        <a:solidFill>
                          <a:schemeClr val="accent3"/>
                        </a:solidFill>
                      </a:rPr>
                      <a:t>Гудогнай</a:t>
                    </a:r>
                    <a:endParaRPr lang="ru-RU" sz="750" dirty="0">
                      <a:solidFill>
                        <a:schemeClr val="accent3"/>
                      </a:solidFill>
                    </a:endParaRPr>
                  </a:p>
                </p:txBody>
              </p:sp>
              <p:sp>
                <p:nvSpPr>
                  <p:cNvPr id="240" name="Овал 239"/>
                  <p:cNvSpPr>
                    <a:spLocks noChangeAspect="1"/>
                  </p:cNvSpPr>
                  <p:nvPr/>
                </p:nvSpPr>
                <p:spPr>
                  <a:xfrm>
                    <a:off x="1231256" y="3050975"/>
                    <a:ext cx="36000" cy="36000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9525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</p:grpSp>
            <p:grpSp>
              <p:nvGrpSpPr>
                <p:cNvPr id="236" name="Группа 235"/>
                <p:cNvGrpSpPr/>
                <p:nvPr/>
              </p:nvGrpSpPr>
              <p:grpSpPr>
                <a:xfrm>
                  <a:off x="724765" y="2829087"/>
                  <a:ext cx="470711" cy="189885"/>
                  <a:chOff x="724765" y="2829087"/>
                  <a:chExt cx="470711" cy="189885"/>
                </a:xfrm>
              </p:grpSpPr>
              <p:sp>
                <p:nvSpPr>
                  <p:cNvPr id="237" name="TextBox 236"/>
                  <p:cNvSpPr txBox="1"/>
                  <p:nvPr/>
                </p:nvSpPr>
                <p:spPr>
                  <a:xfrm>
                    <a:off x="724765" y="2829087"/>
                    <a:ext cx="470711" cy="127695"/>
                  </a:xfrm>
                  <a:prstGeom prst="roundRect">
                    <a:avLst/>
                  </a:prstGeom>
                  <a:solidFill>
                    <a:schemeClr val="accent1"/>
                  </a:solidFill>
                </p:spPr>
                <p:txBody>
                  <a:bodyPr wrap="none" lIns="7200" tIns="0" rIns="7200" bIns="0" rtlCol="0">
                    <a:spAutoFit/>
                  </a:bodyPr>
                  <a:lstStyle/>
                  <a:p>
                    <a:r>
                      <a:rPr lang="ru-RU" sz="750" dirty="0" smtClean="0">
                        <a:solidFill>
                          <a:schemeClr val="accent3"/>
                        </a:solidFill>
                      </a:rPr>
                      <a:t>Клайпеда</a:t>
                    </a:r>
                    <a:endParaRPr lang="ru-RU" sz="750" dirty="0">
                      <a:solidFill>
                        <a:schemeClr val="accent3"/>
                      </a:solidFill>
                    </a:endParaRPr>
                  </a:p>
                </p:txBody>
              </p:sp>
              <p:sp>
                <p:nvSpPr>
                  <p:cNvPr id="238" name="Овал 237"/>
                  <p:cNvSpPr>
                    <a:spLocks noChangeAspect="1"/>
                  </p:cNvSpPr>
                  <p:nvPr/>
                </p:nvSpPr>
                <p:spPr>
                  <a:xfrm>
                    <a:off x="942121" y="2982972"/>
                    <a:ext cx="36000" cy="36000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9525">
                    <a:solidFill>
                      <a:schemeClr val="accent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>
                      <a:solidFill>
                        <a:srgbClr val="414042"/>
                      </a:solidFill>
                    </a:endParaRPr>
                  </a:p>
                </p:txBody>
              </p:sp>
            </p:grpSp>
          </p:grpSp>
          <p:sp>
            <p:nvSpPr>
              <p:cNvPr id="245" name="Овал 244"/>
              <p:cNvSpPr>
                <a:spLocks noChangeAspect="1"/>
              </p:cNvSpPr>
              <p:nvPr/>
            </p:nvSpPr>
            <p:spPr>
              <a:xfrm>
                <a:off x="793498" y="1983337"/>
                <a:ext cx="36000" cy="36000"/>
              </a:xfrm>
              <a:prstGeom prst="ellipse">
                <a:avLst/>
              </a:prstGeom>
              <a:solidFill>
                <a:schemeClr val="accent3"/>
              </a:solidFill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  <p:sp>
            <p:nvSpPr>
              <p:cNvPr id="246" name="Овал 245"/>
              <p:cNvSpPr>
                <a:spLocks noChangeAspect="1"/>
              </p:cNvSpPr>
              <p:nvPr/>
            </p:nvSpPr>
            <p:spPr>
              <a:xfrm>
                <a:off x="714723" y="2060341"/>
                <a:ext cx="36000" cy="36000"/>
              </a:xfrm>
              <a:prstGeom prst="ellipse">
                <a:avLst/>
              </a:prstGeom>
              <a:solidFill>
                <a:schemeClr val="accent3"/>
              </a:solidFill>
              <a:ln w="952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414042"/>
                  </a:solidFill>
                </a:endParaRPr>
              </a:p>
            </p:txBody>
          </p:sp>
        </p:grpSp>
        <p:sp>
          <p:nvSpPr>
            <p:cNvPr id="248" name="TextBox 247"/>
            <p:cNvSpPr txBox="1"/>
            <p:nvPr/>
          </p:nvSpPr>
          <p:spPr>
            <a:xfrm>
              <a:off x="3218666" y="2160657"/>
              <a:ext cx="363010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Озинки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49" name="Овал 248"/>
            <p:cNvSpPr>
              <a:spLocks noChangeAspect="1"/>
            </p:cNvSpPr>
            <p:nvPr/>
          </p:nvSpPr>
          <p:spPr>
            <a:xfrm>
              <a:off x="3143348" y="2330432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50" name="TextBox 249"/>
            <p:cNvSpPr txBox="1"/>
            <p:nvPr/>
          </p:nvSpPr>
          <p:spPr>
            <a:xfrm>
              <a:off x="3570010" y="1888656"/>
              <a:ext cx="540973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Карталы-1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51" name="Овал 250"/>
            <p:cNvSpPr>
              <a:spLocks noChangeAspect="1"/>
            </p:cNvSpPr>
            <p:nvPr/>
          </p:nvSpPr>
          <p:spPr>
            <a:xfrm>
              <a:off x="3806329" y="2061883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52" name="TextBox 251"/>
            <p:cNvSpPr txBox="1"/>
            <p:nvPr/>
          </p:nvSpPr>
          <p:spPr>
            <a:xfrm>
              <a:off x="3876421" y="2221286"/>
              <a:ext cx="451103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Кустанай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53" name="Овал 252"/>
            <p:cNvSpPr>
              <a:spLocks noChangeAspect="1"/>
            </p:cNvSpPr>
            <p:nvPr/>
          </p:nvSpPr>
          <p:spPr>
            <a:xfrm>
              <a:off x="4065972" y="2169692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54" name="TextBox 253"/>
            <p:cNvSpPr txBox="1"/>
            <p:nvPr/>
          </p:nvSpPr>
          <p:spPr>
            <a:xfrm>
              <a:off x="4603480" y="2164264"/>
              <a:ext cx="349814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Локоть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55" name="Овал 254"/>
            <p:cNvSpPr>
              <a:spLocks noChangeAspect="1"/>
            </p:cNvSpPr>
            <p:nvPr/>
          </p:nvSpPr>
          <p:spPr>
            <a:xfrm>
              <a:off x="5038149" y="2206504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56" name="TextBox 255"/>
            <p:cNvSpPr txBox="1"/>
            <p:nvPr/>
          </p:nvSpPr>
          <p:spPr>
            <a:xfrm>
              <a:off x="3845172" y="2665172"/>
              <a:ext cx="819079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Семиглавый </a:t>
              </a:r>
              <a:r>
                <a:rPr lang="ru-RU" sz="750" dirty="0" err="1" smtClean="0">
                  <a:solidFill>
                    <a:schemeClr val="accent3"/>
                  </a:solidFill>
                </a:rPr>
                <a:t>Мар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57" name="Овал 256"/>
            <p:cNvSpPr>
              <a:spLocks noChangeAspect="1"/>
            </p:cNvSpPr>
            <p:nvPr/>
          </p:nvSpPr>
          <p:spPr>
            <a:xfrm>
              <a:off x="3816301" y="2845203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58" name="TextBox 257"/>
            <p:cNvSpPr txBox="1"/>
            <p:nvPr/>
          </p:nvSpPr>
          <p:spPr>
            <a:xfrm>
              <a:off x="4055810" y="2897180"/>
              <a:ext cx="384453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Бишкек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59" name="Овал 258"/>
            <p:cNvSpPr>
              <a:spLocks noChangeAspect="1"/>
            </p:cNvSpPr>
            <p:nvPr/>
          </p:nvSpPr>
          <p:spPr>
            <a:xfrm>
              <a:off x="4585480" y="2878089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60" name="TextBox 259"/>
            <p:cNvSpPr txBox="1"/>
            <p:nvPr/>
          </p:nvSpPr>
          <p:spPr>
            <a:xfrm>
              <a:off x="3880781" y="3135021"/>
              <a:ext cx="424041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Ташкент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61" name="Овал 260"/>
            <p:cNvSpPr>
              <a:spLocks noChangeAspect="1"/>
            </p:cNvSpPr>
            <p:nvPr/>
          </p:nvSpPr>
          <p:spPr>
            <a:xfrm>
              <a:off x="4323897" y="3060146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62" name="TextBox 261"/>
            <p:cNvSpPr txBox="1"/>
            <p:nvPr/>
          </p:nvSpPr>
          <p:spPr>
            <a:xfrm>
              <a:off x="4581231" y="3315179"/>
              <a:ext cx="386103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Улугбек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63" name="Овал 262"/>
            <p:cNvSpPr>
              <a:spLocks noChangeAspect="1"/>
            </p:cNvSpPr>
            <p:nvPr/>
          </p:nvSpPr>
          <p:spPr>
            <a:xfrm>
              <a:off x="4516942" y="3246946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64" name="TextBox 263"/>
            <p:cNvSpPr txBox="1"/>
            <p:nvPr/>
          </p:nvSpPr>
          <p:spPr>
            <a:xfrm>
              <a:off x="4622909" y="3108529"/>
              <a:ext cx="712258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err="1" smtClean="0">
                  <a:solidFill>
                    <a:schemeClr val="accent3"/>
                  </a:solidFill>
                </a:rPr>
                <a:t>Аблык</a:t>
              </a:r>
              <a:r>
                <a:rPr lang="ru-RU" sz="750" dirty="0" smtClean="0">
                  <a:solidFill>
                    <a:schemeClr val="accent3"/>
                  </a:solidFill>
                </a:rPr>
                <a:t>/</a:t>
              </a:r>
              <a:r>
                <a:rPr lang="ru-RU" sz="750" dirty="0" err="1" smtClean="0">
                  <a:solidFill>
                    <a:schemeClr val="accent3"/>
                  </a:solidFill>
                </a:rPr>
                <a:t>Питняк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65" name="Овал 264"/>
            <p:cNvSpPr>
              <a:spLocks noChangeAspect="1"/>
            </p:cNvSpPr>
            <p:nvPr/>
          </p:nvSpPr>
          <p:spPr>
            <a:xfrm>
              <a:off x="4498511" y="3152229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66" name="TextBox 265"/>
            <p:cNvSpPr txBox="1"/>
            <p:nvPr/>
          </p:nvSpPr>
          <p:spPr>
            <a:xfrm>
              <a:off x="4857549" y="2931156"/>
              <a:ext cx="540973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Сары-</a:t>
              </a:r>
              <a:r>
                <a:rPr lang="ru-RU" sz="750" dirty="0" err="1" smtClean="0">
                  <a:solidFill>
                    <a:schemeClr val="accent3"/>
                  </a:solidFill>
                </a:rPr>
                <a:t>Агач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67" name="Овал 266"/>
            <p:cNvSpPr>
              <a:spLocks noChangeAspect="1"/>
            </p:cNvSpPr>
            <p:nvPr/>
          </p:nvSpPr>
          <p:spPr>
            <a:xfrm>
              <a:off x="4761113" y="2978220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68" name="TextBox 267"/>
            <p:cNvSpPr txBox="1"/>
            <p:nvPr/>
          </p:nvSpPr>
          <p:spPr>
            <a:xfrm>
              <a:off x="5141729" y="2731095"/>
              <a:ext cx="491952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Алма-Ата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69" name="Овал 268"/>
            <p:cNvSpPr>
              <a:spLocks noChangeAspect="1"/>
            </p:cNvSpPr>
            <p:nvPr/>
          </p:nvSpPr>
          <p:spPr>
            <a:xfrm>
              <a:off x="5040022" y="2787660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270" name="TextBox 269"/>
            <p:cNvSpPr txBox="1"/>
            <p:nvPr/>
          </p:nvSpPr>
          <p:spPr>
            <a:xfrm>
              <a:off x="8373163" y="2698506"/>
              <a:ext cx="529535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Восточный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271" name="Овал 270"/>
            <p:cNvSpPr>
              <a:spLocks noChangeAspect="1"/>
            </p:cNvSpPr>
            <p:nvPr/>
          </p:nvSpPr>
          <p:spPr>
            <a:xfrm>
              <a:off x="8640078" y="2863395"/>
              <a:ext cx="36000" cy="36000"/>
            </a:xfrm>
            <a:prstGeom prst="ellipse">
              <a:avLst/>
            </a:prstGeom>
            <a:solidFill>
              <a:schemeClr val="accent3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pic>
        <p:nvPicPr>
          <p:cNvPr id="327" name="Рисунок 32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6" t="16037" r="76782" b="55633"/>
          <a:stretch/>
        </p:blipFill>
        <p:spPr>
          <a:xfrm>
            <a:off x="228458" y="2481970"/>
            <a:ext cx="3405351" cy="2270235"/>
          </a:xfrm>
          <a:prstGeom prst="roundRect">
            <a:avLst>
              <a:gd name="adj" fmla="val 9560"/>
            </a:avLst>
          </a:prstGeom>
          <a:ln w="38100">
            <a:solidFill>
              <a:schemeClr val="bg1"/>
            </a:solidFill>
          </a:ln>
        </p:spPr>
      </p:pic>
      <p:sp>
        <p:nvSpPr>
          <p:cNvPr id="364" name="TextBox 363"/>
          <p:cNvSpPr txBox="1"/>
          <p:nvPr/>
        </p:nvSpPr>
        <p:spPr>
          <a:xfrm>
            <a:off x="1658399" y="4917829"/>
            <a:ext cx="1768113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050" b="1" dirty="0" smtClean="0">
                <a:solidFill>
                  <a:schemeClr val="accent3"/>
                </a:solidFill>
              </a:rPr>
              <a:t>Проект «Рига – Улугбек»</a:t>
            </a:r>
            <a:endParaRPr lang="ru-RU" sz="1050" b="1" dirty="0">
              <a:solidFill>
                <a:schemeClr val="accent3"/>
              </a:solidFill>
            </a:endParaRPr>
          </a:p>
        </p:txBody>
      </p:sp>
      <p:sp>
        <p:nvSpPr>
          <p:cNvPr id="365" name="TextBox 364"/>
          <p:cNvSpPr txBox="1"/>
          <p:nvPr/>
        </p:nvSpPr>
        <p:spPr>
          <a:xfrm>
            <a:off x="1658399" y="5662735"/>
            <a:ext cx="1976503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050" b="1" dirty="0" smtClean="0">
                <a:solidFill>
                  <a:schemeClr val="accent3"/>
                </a:solidFill>
              </a:rPr>
              <a:t>Проект «</a:t>
            </a:r>
            <a:r>
              <a:rPr lang="ru-RU" sz="1050" b="1" dirty="0" err="1" smtClean="0">
                <a:solidFill>
                  <a:schemeClr val="accent3"/>
                </a:solidFill>
              </a:rPr>
              <a:t>Пуасси</a:t>
            </a:r>
            <a:r>
              <a:rPr lang="ru-RU" sz="1050" b="1" dirty="0" smtClean="0">
                <a:solidFill>
                  <a:schemeClr val="accent3"/>
                </a:solidFill>
              </a:rPr>
              <a:t> – Кустанай»</a:t>
            </a:r>
            <a:endParaRPr lang="ru-RU" sz="1050" b="1" dirty="0">
              <a:solidFill>
                <a:schemeClr val="accent3"/>
              </a:solidFill>
            </a:endParaRPr>
          </a:p>
        </p:txBody>
      </p:sp>
      <p:sp>
        <p:nvSpPr>
          <p:cNvPr id="4" name="Овал 3"/>
          <p:cNvSpPr>
            <a:spLocks noChangeAspect="1"/>
          </p:cNvSpPr>
          <p:nvPr/>
        </p:nvSpPr>
        <p:spPr>
          <a:xfrm>
            <a:off x="7747882" y="6116123"/>
            <a:ext cx="90000" cy="90000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414042"/>
              </a:solidFill>
            </a:endParaRPr>
          </a:p>
        </p:txBody>
      </p:sp>
      <p:grpSp>
        <p:nvGrpSpPr>
          <p:cNvPr id="32" name="Группа 31"/>
          <p:cNvGrpSpPr/>
          <p:nvPr/>
        </p:nvGrpSpPr>
        <p:grpSpPr>
          <a:xfrm>
            <a:off x="7030206" y="5950564"/>
            <a:ext cx="524182" cy="255559"/>
            <a:chOff x="7030206" y="5950564"/>
            <a:chExt cx="524182" cy="255559"/>
          </a:xfrm>
        </p:grpSpPr>
        <p:sp>
          <p:nvSpPr>
            <p:cNvPr id="89" name="TextBox 88"/>
            <p:cNvSpPr txBox="1"/>
            <p:nvPr/>
          </p:nvSpPr>
          <p:spPr>
            <a:xfrm>
              <a:off x="7030206" y="5950564"/>
              <a:ext cx="524182" cy="107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smtClean="0">
                  <a:solidFill>
                    <a:schemeClr val="accent1"/>
                  </a:solidFill>
                </a:rPr>
                <a:t>Карталы-1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5" name="Овал 4"/>
            <p:cNvSpPr>
              <a:spLocks noChangeAspect="1"/>
            </p:cNvSpPr>
            <p:nvPr/>
          </p:nvSpPr>
          <p:spPr>
            <a:xfrm>
              <a:off x="7242422" y="6116123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6462401" y="5950564"/>
            <a:ext cx="387928" cy="255559"/>
            <a:chOff x="6462401" y="5950564"/>
            <a:chExt cx="387928" cy="255559"/>
          </a:xfrm>
        </p:grpSpPr>
        <p:sp>
          <p:nvSpPr>
            <p:cNvPr id="88" name="TextBox 87"/>
            <p:cNvSpPr txBox="1"/>
            <p:nvPr/>
          </p:nvSpPr>
          <p:spPr>
            <a:xfrm>
              <a:off x="6462401" y="5950564"/>
              <a:ext cx="387928" cy="107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smtClean="0">
                  <a:solidFill>
                    <a:schemeClr val="accent1"/>
                  </a:solidFill>
                </a:rPr>
                <a:t>Красное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6" name="Овал 5"/>
            <p:cNvSpPr>
              <a:spLocks noChangeAspect="1"/>
            </p:cNvSpPr>
            <p:nvPr/>
          </p:nvSpPr>
          <p:spPr>
            <a:xfrm>
              <a:off x="6617582" y="6116123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6151563" y="5770457"/>
            <a:ext cx="463116" cy="435666"/>
            <a:chOff x="6151563" y="5770457"/>
            <a:chExt cx="463116" cy="435666"/>
          </a:xfrm>
        </p:grpSpPr>
        <p:sp>
          <p:nvSpPr>
            <p:cNvPr id="76" name="TextBox 75"/>
            <p:cNvSpPr txBox="1"/>
            <p:nvPr/>
          </p:nvSpPr>
          <p:spPr>
            <a:xfrm>
              <a:off x="6203203" y="5770457"/>
              <a:ext cx="360676" cy="107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smtClean="0">
                  <a:solidFill>
                    <a:schemeClr val="accent1"/>
                  </a:solidFill>
                </a:rPr>
                <a:t>Гудогай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grpSp>
          <p:nvGrpSpPr>
            <p:cNvPr id="84" name="Группа 83"/>
            <p:cNvGrpSpPr/>
            <p:nvPr/>
          </p:nvGrpSpPr>
          <p:grpSpPr>
            <a:xfrm>
              <a:off x="6151563" y="5878011"/>
              <a:ext cx="463116" cy="238112"/>
              <a:chOff x="6151563" y="5878011"/>
              <a:chExt cx="463116" cy="238112"/>
            </a:xfrm>
          </p:grpSpPr>
          <p:cxnSp>
            <p:nvCxnSpPr>
              <p:cNvPr id="77" name="Прямая соединительная линия 76"/>
              <p:cNvCxnSpPr/>
              <p:nvPr/>
            </p:nvCxnSpPr>
            <p:spPr>
              <a:xfrm flipV="1">
                <a:off x="6151563" y="5878011"/>
                <a:ext cx="463116" cy="3452"/>
              </a:xfrm>
              <a:prstGeom prst="line">
                <a:avLst/>
              </a:prstGeom>
              <a:ln w="63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Прямая соединительная линия 77"/>
              <p:cNvCxnSpPr>
                <a:stCxn id="7" idx="0"/>
                <a:endCxn id="76" idx="2"/>
              </p:cNvCxnSpPr>
              <p:nvPr/>
            </p:nvCxnSpPr>
            <p:spPr>
              <a:xfrm flipH="1" flipV="1">
                <a:off x="6383541" y="5878179"/>
                <a:ext cx="1095" cy="237944"/>
              </a:xfrm>
              <a:prstGeom prst="line">
                <a:avLst/>
              </a:prstGeom>
              <a:ln w="63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Овал 6"/>
            <p:cNvSpPr>
              <a:spLocks noChangeAspect="1"/>
            </p:cNvSpPr>
            <p:nvPr/>
          </p:nvSpPr>
          <p:spPr>
            <a:xfrm>
              <a:off x="6339636" y="6116123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8" name="Овал 7"/>
          <p:cNvSpPr>
            <a:spLocks noChangeAspect="1"/>
          </p:cNvSpPr>
          <p:nvPr/>
        </p:nvSpPr>
        <p:spPr>
          <a:xfrm>
            <a:off x="6190503" y="6116123"/>
            <a:ext cx="90000" cy="90000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414042"/>
              </a:solidFill>
            </a:endParaRPr>
          </a:p>
        </p:txBody>
      </p:sp>
      <p:sp>
        <p:nvSpPr>
          <p:cNvPr id="9" name="Овал 8"/>
          <p:cNvSpPr>
            <a:spLocks noChangeAspect="1"/>
          </p:cNvSpPr>
          <p:nvPr/>
        </p:nvSpPr>
        <p:spPr>
          <a:xfrm>
            <a:off x="5451363" y="6116123"/>
            <a:ext cx="90000" cy="90000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414042"/>
              </a:solidFill>
            </a:endParaRPr>
          </a:p>
        </p:txBody>
      </p:sp>
      <p:grpSp>
        <p:nvGrpSpPr>
          <p:cNvPr id="33" name="Группа 32"/>
          <p:cNvGrpSpPr/>
          <p:nvPr/>
        </p:nvGrpSpPr>
        <p:grpSpPr>
          <a:xfrm>
            <a:off x="4591424" y="5158486"/>
            <a:ext cx="275717" cy="328822"/>
            <a:chOff x="4591424" y="5158486"/>
            <a:chExt cx="275717" cy="328822"/>
          </a:xfrm>
        </p:grpSpPr>
        <p:sp>
          <p:nvSpPr>
            <p:cNvPr id="85" name="TextBox 84"/>
            <p:cNvSpPr txBox="1"/>
            <p:nvPr/>
          </p:nvSpPr>
          <p:spPr>
            <a:xfrm>
              <a:off x="4591424" y="5158486"/>
              <a:ext cx="275717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smtClean="0">
                  <a:solidFill>
                    <a:schemeClr val="accent1"/>
                  </a:solidFill>
                </a:rPr>
                <a:t>Рига</a:t>
              </a:r>
              <a:br>
                <a:rPr lang="ru-RU" sz="700" b="1" dirty="0" smtClean="0">
                  <a:solidFill>
                    <a:schemeClr val="accent1"/>
                  </a:solidFill>
                </a:rPr>
              </a:br>
              <a:r>
                <a:rPr lang="ru-RU" sz="700" b="1" dirty="0" smtClean="0">
                  <a:solidFill>
                    <a:schemeClr val="accent1"/>
                  </a:solidFill>
                </a:rPr>
                <a:t>(порт)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10" name="Овал 9"/>
            <p:cNvSpPr>
              <a:spLocks noChangeAspect="1"/>
            </p:cNvSpPr>
            <p:nvPr/>
          </p:nvSpPr>
          <p:spPr>
            <a:xfrm>
              <a:off x="4684283" y="5397308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11" name="Овал 10"/>
          <p:cNvSpPr>
            <a:spLocks noChangeAspect="1"/>
          </p:cNvSpPr>
          <p:nvPr/>
        </p:nvSpPr>
        <p:spPr>
          <a:xfrm>
            <a:off x="5938520" y="5397308"/>
            <a:ext cx="90000" cy="90000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414042"/>
              </a:solidFill>
            </a:endParaRPr>
          </a:p>
        </p:txBody>
      </p:sp>
      <p:sp>
        <p:nvSpPr>
          <p:cNvPr id="12" name="Овал 11"/>
          <p:cNvSpPr>
            <a:spLocks noChangeAspect="1"/>
          </p:cNvSpPr>
          <p:nvPr/>
        </p:nvSpPr>
        <p:spPr>
          <a:xfrm>
            <a:off x="5443426" y="4775008"/>
            <a:ext cx="90000" cy="90000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414042"/>
              </a:solidFill>
            </a:endParaRPr>
          </a:p>
        </p:txBody>
      </p:sp>
      <p:sp>
        <p:nvSpPr>
          <p:cNvPr id="13" name="Овал 12"/>
          <p:cNvSpPr>
            <a:spLocks noChangeAspect="1"/>
          </p:cNvSpPr>
          <p:nvPr/>
        </p:nvSpPr>
        <p:spPr>
          <a:xfrm>
            <a:off x="4436830" y="4775008"/>
            <a:ext cx="90000" cy="90000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414042"/>
              </a:solidFill>
            </a:endParaRPr>
          </a:p>
        </p:txBody>
      </p:sp>
      <p:sp>
        <p:nvSpPr>
          <p:cNvPr id="15" name="Овал 14"/>
          <p:cNvSpPr>
            <a:spLocks noChangeAspect="1"/>
          </p:cNvSpPr>
          <p:nvPr/>
        </p:nvSpPr>
        <p:spPr>
          <a:xfrm>
            <a:off x="6985206" y="5397308"/>
            <a:ext cx="90000" cy="90000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414042"/>
              </a:solidFill>
            </a:endParaRPr>
          </a:p>
        </p:txBody>
      </p:sp>
      <p:sp>
        <p:nvSpPr>
          <p:cNvPr id="16" name="Овал 15"/>
          <p:cNvSpPr>
            <a:spLocks noChangeAspect="1"/>
          </p:cNvSpPr>
          <p:nvPr/>
        </p:nvSpPr>
        <p:spPr>
          <a:xfrm>
            <a:off x="7747882" y="5397308"/>
            <a:ext cx="90000" cy="90000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414042"/>
              </a:solidFill>
            </a:endParaRPr>
          </a:p>
        </p:txBody>
      </p:sp>
      <p:sp>
        <p:nvSpPr>
          <p:cNvPr id="17" name="Овал 16"/>
          <p:cNvSpPr>
            <a:spLocks noChangeAspect="1"/>
          </p:cNvSpPr>
          <p:nvPr/>
        </p:nvSpPr>
        <p:spPr>
          <a:xfrm>
            <a:off x="8233640" y="5396396"/>
            <a:ext cx="90000" cy="90000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414042"/>
              </a:solidFill>
            </a:endParaRPr>
          </a:p>
        </p:txBody>
      </p:sp>
      <p:grpSp>
        <p:nvGrpSpPr>
          <p:cNvPr id="39" name="Группа 38"/>
          <p:cNvGrpSpPr/>
          <p:nvPr/>
        </p:nvGrpSpPr>
        <p:grpSpPr>
          <a:xfrm>
            <a:off x="8490180" y="4512256"/>
            <a:ext cx="548996" cy="352752"/>
            <a:chOff x="8490180" y="4512256"/>
            <a:chExt cx="548996" cy="352752"/>
          </a:xfrm>
        </p:grpSpPr>
        <p:cxnSp>
          <p:nvCxnSpPr>
            <p:cNvPr id="98" name="Прямая соединительная линия 97"/>
            <p:cNvCxnSpPr>
              <a:endCxn id="18" idx="0"/>
            </p:cNvCxnSpPr>
            <p:nvPr/>
          </p:nvCxnSpPr>
          <p:spPr>
            <a:xfrm rot="10800000" flipV="1">
              <a:off x="8535181" y="4732020"/>
              <a:ext cx="503995" cy="42988"/>
            </a:xfrm>
            <a:prstGeom prst="bentConnector2">
              <a:avLst/>
            </a:prstGeom>
            <a:ln w="63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Box 100"/>
            <p:cNvSpPr txBox="1"/>
            <p:nvPr/>
          </p:nvSpPr>
          <p:spPr>
            <a:xfrm>
              <a:off x="8580180" y="4512256"/>
              <a:ext cx="394339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err="1" smtClean="0">
                  <a:solidFill>
                    <a:schemeClr val="accent1"/>
                  </a:solidFill>
                </a:rPr>
                <a:t>Аблык</a:t>
              </a:r>
              <a:r>
                <a:rPr lang="ru-RU" sz="700" b="1" dirty="0" smtClean="0">
                  <a:solidFill>
                    <a:schemeClr val="accent1"/>
                  </a:solidFill>
                </a:rPr>
                <a:t> /</a:t>
              </a:r>
              <a:br>
                <a:rPr lang="ru-RU" sz="700" b="1" dirty="0" smtClean="0">
                  <a:solidFill>
                    <a:schemeClr val="accent1"/>
                  </a:solidFill>
                </a:rPr>
              </a:br>
              <a:r>
                <a:rPr lang="ru-RU" sz="700" b="1" dirty="0" err="1" smtClean="0">
                  <a:solidFill>
                    <a:schemeClr val="accent1"/>
                  </a:solidFill>
                </a:rPr>
                <a:t>Питняк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18" name="Овал 17"/>
            <p:cNvSpPr>
              <a:spLocks noChangeAspect="1"/>
            </p:cNvSpPr>
            <p:nvPr/>
          </p:nvSpPr>
          <p:spPr>
            <a:xfrm>
              <a:off x="8490180" y="4775008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8094331" y="4535562"/>
            <a:ext cx="359073" cy="329446"/>
            <a:chOff x="8094331" y="4535562"/>
            <a:chExt cx="359073" cy="329446"/>
          </a:xfrm>
        </p:grpSpPr>
        <p:sp>
          <p:nvSpPr>
            <p:cNvPr id="94" name="TextBox 93"/>
            <p:cNvSpPr txBox="1"/>
            <p:nvPr/>
          </p:nvSpPr>
          <p:spPr>
            <a:xfrm>
              <a:off x="8094331" y="4535562"/>
              <a:ext cx="359073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err="1" smtClean="0">
                  <a:solidFill>
                    <a:schemeClr val="accent1"/>
                  </a:solidFill>
                </a:rPr>
                <a:t>Савры</a:t>
              </a:r>
              <a:r>
                <a:rPr lang="ru-RU" sz="700" b="1" dirty="0" smtClean="0">
                  <a:solidFill>
                    <a:schemeClr val="accent1"/>
                  </a:solidFill>
                </a:rPr>
                <a:t>-</a:t>
              </a:r>
              <a:br>
                <a:rPr lang="ru-RU" sz="700" b="1" dirty="0" smtClean="0">
                  <a:solidFill>
                    <a:schemeClr val="accent1"/>
                  </a:solidFill>
                </a:rPr>
              </a:br>
              <a:r>
                <a:rPr lang="ru-RU" sz="700" b="1" dirty="0" err="1" smtClean="0">
                  <a:solidFill>
                    <a:schemeClr val="accent1"/>
                  </a:solidFill>
                </a:rPr>
                <a:t>Агач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19" name="Овал 18"/>
            <p:cNvSpPr>
              <a:spLocks noChangeAspect="1"/>
            </p:cNvSpPr>
            <p:nvPr/>
          </p:nvSpPr>
          <p:spPr>
            <a:xfrm>
              <a:off x="8228500" y="4775008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7372608" y="4598006"/>
            <a:ext cx="325410" cy="267002"/>
            <a:chOff x="7372608" y="4598006"/>
            <a:chExt cx="325410" cy="267002"/>
          </a:xfrm>
        </p:grpSpPr>
        <p:sp>
          <p:nvSpPr>
            <p:cNvPr id="93" name="TextBox 92"/>
            <p:cNvSpPr txBox="1"/>
            <p:nvPr/>
          </p:nvSpPr>
          <p:spPr>
            <a:xfrm>
              <a:off x="7372608" y="4598006"/>
              <a:ext cx="325410" cy="107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smtClean="0">
                  <a:solidFill>
                    <a:schemeClr val="accent1"/>
                  </a:solidFill>
                </a:rPr>
                <a:t>Локоть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20" name="Овал 19"/>
            <p:cNvSpPr>
              <a:spLocks noChangeAspect="1"/>
            </p:cNvSpPr>
            <p:nvPr/>
          </p:nvSpPr>
          <p:spPr>
            <a:xfrm>
              <a:off x="7490313" y="4775008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2006493" y="5158452"/>
            <a:ext cx="375103" cy="329380"/>
            <a:chOff x="2006493" y="5158452"/>
            <a:chExt cx="375103" cy="329380"/>
          </a:xfrm>
        </p:grpSpPr>
        <p:sp>
          <p:nvSpPr>
            <p:cNvPr id="72" name="TextBox 71"/>
            <p:cNvSpPr txBox="1"/>
            <p:nvPr/>
          </p:nvSpPr>
          <p:spPr>
            <a:xfrm>
              <a:off x="2006493" y="5158452"/>
              <a:ext cx="375103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smtClean="0">
                  <a:solidFill>
                    <a:schemeClr val="accent1"/>
                  </a:solidFill>
                </a:rPr>
                <a:t>Гамбург</a:t>
              </a:r>
              <a:br>
                <a:rPr lang="ru-RU" sz="700" b="1" dirty="0" smtClean="0">
                  <a:solidFill>
                    <a:schemeClr val="accent1"/>
                  </a:solidFill>
                </a:rPr>
              </a:br>
              <a:r>
                <a:rPr lang="ru-RU" sz="700" b="1" dirty="0" smtClean="0">
                  <a:solidFill>
                    <a:schemeClr val="accent1"/>
                  </a:solidFill>
                </a:rPr>
                <a:t>(порт)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22" name="Овал 21"/>
            <p:cNvSpPr>
              <a:spLocks noChangeAspect="1"/>
            </p:cNvSpPr>
            <p:nvPr/>
          </p:nvSpPr>
          <p:spPr>
            <a:xfrm>
              <a:off x="2149045" y="5397832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1440924" y="5878179"/>
            <a:ext cx="492122" cy="327944"/>
            <a:chOff x="1440924" y="5878179"/>
            <a:chExt cx="492122" cy="327944"/>
          </a:xfrm>
        </p:grpSpPr>
        <p:sp>
          <p:nvSpPr>
            <p:cNvPr id="73" name="TextBox 72"/>
            <p:cNvSpPr txBox="1"/>
            <p:nvPr/>
          </p:nvSpPr>
          <p:spPr>
            <a:xfrm>
              <a:off x="1440924" y="5878179"/>
              <a:ext cx="492122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smtClean="0">
                  <a:solidFill>
                    <a:schemeClr val="accent1"/>
                  </a:solidFill>
                </a:rPr>
                <a:t>Завод</a:t>
              </a:r>
              <a:br>
                <a:rPr lang="ru-RU" sz="700" b="1" dirty="0" smtClean="0">
                  <a:solidFill>
                    <a:schemeClr val="accent1"/>
                  </a:solidFill>
                </a:rPr>
              </a:br>
              <a:r>
                <a:rPr lang="ru-RU" sz="700" b="1" dirty="0" smtClean="0">
                  <a:solidFill>
                    <a:schemeClr val="accent1"/>
                  </a:solidFill>
                </a:rPr>
                <a:t>(Франция)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24" name="Овал 23"/>
            <p:cNvSpPr>
              <a:spLocks noChangeAspect="1"/>
            </p:cNvSpPr>
            <p:nvPr/>
          </p:nvSpPr>
          <p:spPr>
            <a:xfrm>
              <a:off x="1641986" y="6116123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1499434" y="5158452"/>
            <a:ext cx="375103" cy="327944"/>
            <a:chOff x="1499434" y="5158452"/>
            <a:chExt cx="375103" cy="327944"/>
          </a:xfrm>
        </p:grpSpPr>
        <p:sp>
          <p:nvSpPr>
            <p:cNvPr id="71" name="TextBox 70"/>
            <p:cNvSpPr txBox="1"/>
            <p:nvPr/>
          </p:nvSpPr>
          <p:spPr>
            <a:xfrm>
              <a:off x="1499434" y="5158452"/>
              <a:ext cx="375103" cy="2154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smtClean="0">
                  <a:solidFill>
                    <a:schemeClr val="accent1"/>
                  </a:solidFill>
                </a:rPr>
                <a:t>Гамбург</a:t>
              </a:r>
              <a:br>
                <a:rPr lang="ru-RU" sz="700" b="1" dirty="0" smtClean="0">
                  <a:solidFill>
                    <a:schemeClr val="accent1"/>
                  </a:solidFill>
                </a:rPr>
              </a:br>
              <a:r>
                <a:rPr lang="ru-RU" sz="700" b="1" dirty="0" smtClean="0">
                  <a:solidFill>
                    <a:schemeClr val="accent1"/>
                  </a:solidFill>
                </a:rPr>
                <a:t>(завод)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23" name="Овал 22"/>
            <p:cNvSpPr>
              <a:spLocks noChangeAspect="1"/>
            </p:cNvSpPr>
            <p:nvPr/>
          </p:nvSpPr>
          <p:spPr>
            <a:xfrm>
              <a:off x="1641986" y="5396396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sp>
        <p:nvSpPr>
          <p:cNvPr id="41" name="Заголовок 4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Организация перевозок автокомплектующих</a:t>
            </a:r>
            <a:endParaRPr lang="ru-RU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r>
              <a:rPr lang="en-US" dirty="0" smtClean="0"/>
              <a:t>4</a:t>
            </a:r>
            <a:endParaRPr lang="ru-RU" dirty="0"/>
          </a:p>
        </p:txBody>
      </p:sp>
      <p:cxnSp>
        <p:nvCxnSpPr>
          <p:cNvPr id="367" name="Прямая соединительная линия 145"/>
          <p:cNvCxnSpPr>
            <a:stCxn id="14" idx="2"/>
            <a:endCxn id="243" idx="2"/>
          </p:cNvCxnSpPr>
          <p:nvPr/>
        </p:nvCxnSpPr>
        <p:spPr>
          <a:xfrm rot="10800000" flipH="1">
            <a:off x="3905568" y="3518602"/>
            <a:ext cx="4551476" cy="1301407"/>
          </a:xfrm>
          <a:prstGeom prst="bentConnector4">
            <a:avLst>
              <a:gd name="adj1" fmla="val -4179"/>
              <a:gd name="adj2" fmla="val 80070"/>
            </a:avLst>
          </a:pr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5" name="Группа 34"/>
          <p:cNvGrpSpPr/>
          <p:nvPr/>
        </p:nvGrpSpPr>
        <p:grpSpPr>
          <a:xfrm>
            <a:off x="3811106" y="4598006"/>
            <a:ext cx="278924" cy="267002"/>
            <a:chOff x="3811106" y="4598006"/>
            <a:chExt cx="278924" cy="267002"/>
          </a:xfrm>
        </p:grpSpPr>
        <p:sp>
          <p:nvSpPr>
            <p:cNvPr id="103" name="TextBox 102"/>
            <p:cNvSpPr txBox="1"/>
            <p:nvPr/>
          </p:nvSpPr>
          <p:spPr>
            <a:xfrm>
              <a:off x="3811106" y="4598006"/>
              <a:ext cx="278924" cy="107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700" b="1" dirty="0" err="1" smtClean="0">
                  <a:solidFill>
                    <a:schemeClr val="accent1"/>
                  </a:solidFill>
                </a:rPr>
                <a:t>Пусан</a:t>
              </a:r>
              <a:endParaRPr lang="ru-RU" sz="700" b="1" dirty="0">
                <a:solidFill>
                  <a:schemeClr val="accent1"/>
                </a:solidFill>
              </a:endParaRPr>
            </a:p>
          </p:txBody>
        </p:sp>
        <p:sp>
          <p:nvSpPr>
            <p:cNvPr id="14" name="Овал 13"/>
            <p:cNvSpPr>
              <a:spLocks noChangeAspect="1"/>
            </p:cNvSpPr>
            <p:nvPr/>
          </p:nvSpPr>
          <p:spPr>
            <a:xfrm>
              <a:off x="3905568" y="4775008"/>
              <a:ext cx="90000" cy="90000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  <p:cxnSp>
        <p:nvCxnSpPr>
          <p:cNvPr id="368" name="Прямая соединительная линия 145"/>
          <p:cNvCxnSpPr>
            <a:stCxn id="23" idx="2"/>
            <a:endCxn id="337" idx="4"/>
          </p:cNvCxnSpPr>
          <p:nvPr/>
        </p:nvCxnSpPr>
        <p:spPr>
          <a:xfrm rot="10800000">
            <a:off x="1082168" y="3287124"/>
            <a:ext cx="559819" cy="2154272"/>
          </a:xfrm>
          <a:prstGeom prst="bentConnector2">
            <a:avLst/>
          </a:pr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69" name="Прямая соединительная линия 145"/>
          <p:cNvCxnSpPr>
            <a:stCxn id="24" idx="2"/>
            <a:endCxn id="342" idx="4"/>
          </p:cNvCxnSpPr>
          <p:nvPr/>
        </p:nvCxnSpPr>
        <p:spPr>
          <a:xfrm rot="10800000">
            <a:off x="727424" y="4148775"/>
            <a:ext cx="914563" cy="2012348"/>
          </a:xfrm>
          <a:prstGeom prst="bentConnector2">
            <a:avLst/>
          </a:prstGeom>
          <a:noFill/>
          <a:ln w="19050" cap="rnd">
            <a:solidFill>
              <a:schemeClr val="accent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28" name="Группа 327"/>
          <p:cNvGrpSpPr/>
          <p:nvPr/>
        </p:nvGrpSpPr>
        <p:grpSpPr>
          <a:xfrm>
            <a:off x="724086" y="2706643"/>
            <a:ext cx="2910107" cy="1415667"/>
            <a:chOff x="1299264" y="3529475"/>
            <a:chExt cx="2910107" cy="1415667"/>
          </a:xfrm>
        </p:grpSpPr>
        <p:grpSp>
          <p:nvGrpSpPr>
            <p:cNvPr id="329" name="Группа 328"/>
            <p:cNvGrpSpPr/>
            <p:nvPr/>
          </p:nvGrpSpPr>
          <p:grpSpPr>
            <a:xfrm>
              <a:off x="1299264" y="3529475"/>
              <a:ext cx="2910107" cy="1415667"/>
              <a:chOff x="721604" y="2704641"/>
              <a:chExt cx="2910107" cy="1415667"/>
            </a:xfrm>
          </p:grpSpPr>
          <p:sp>
            <p:nvSpPr>
              <p:cNvPr id="333" name="Полилиния 332"/>
              <p:cNvSpPr/>
              <p:nvPr/>
            </p:nvSpPr>
            <p:spPr>
              <a:xfrm>
                <a:off x="721604" y="2704641"/>
                <a:ext cx="2904763" cy="1415667"/>
              </a:xfrm>
              <a:custGeom>
                <a:avLst/>
                <a:gdLst>
                  <a:gd name="connsiteX0" fmla="*/ 0 w 2947012"/>
                  <a:gd name="connsiteY0" fmla="*/ 1415667 h 1415667"/>
                  <a:gd name="connsiteX1" fmla="*/ 192795 w 2947012"/>
                  <a:gd name="connsiteY1" fmla="*/ 1415667 h 1415667"/>
                  <a:gd name="connsiteX2" fmla="*/ 355294 w 2947012"/>
                  <a:gd name="connsiteY2" fmla="*/ 1253168 h 1415667"/>
                  <a:gd name="connsiteX3" fmla="*/ 355294 w 2947012"/>
                  <a:gd name="connsiteY3" fmla="*/ 559106 h 1415667"/>
                  <a:gd name="connsiteX4" fmla="*/ 468217 w 2947012"/>
                  <a:gd name="connsiteY4" fmla="*/ 446183 h 1415667"/>
                  <a:gd name="connsiteX5" fmla="*/ 556352 w 2947012"/>
                  <a:gd name="connsiteY5" fmla="*/ 446183 h 1415667"/>
                  <a:gd name="connsiteX6" fmla="*/ 603173 w 2947012"/>
                  <a:gd name="connsiteY6" fmla="*/ 493004 h 1415667"/>
                  <a:gd name="connsiteX7" fmla="*/ 688554 w 2947012"/>
                  <a:gd name="connsiteY7" fmla="*/ 493004 h 1415667"/>
                  <a:gd name="connsiteX8" fmla="*/ 749147 w 2947012"/>
                  <a:gd name="connsiteY8" fmla="*/ 432411 h 1415667"/>
                  <a:gd name="connsiteX9" fmla="*/ 999781 w 2947012"/>
                  <a:gd name="connsiteY9" fmla="*/ 432411 h 1415667"/>
                  <a:gd name="connsiteX10" fmla="*/ 1118211 w 2947012"/>
                  <a:gd name="connsiteY10" fmla="*/ 313981 h 1415667"/>
                  <a:gd name="connsiteX11" fmla="*/ 1206347 w 2947012"/>
                  <a:gd name="connsiteY11" fmla="*/ 313981 h 1415667"/>
                  <a:gd name="connsiteX12" fmla="*/ 1206347 w 2947012"/>
                  <a:gd name="connsiteY12" fmla="*/ 190041 h 1415667"/>
                  <a:gd name="connsiteX13" fmla="*/ 1396388 w 2947012"/>
                  <a:gd name="connsiteY13" fmla="*/ 0 h 1415667"/>
                  <a:gd name="connsiteX14" fmla="*/ 1737911 w 2947012"/>
                  <a:gd name="connsiteY14" fmla="*/ 0 h 1415667"/>
                  <a:gd name="connsiteX15" fmla="*/ 1925198 w 2947012"/>
                  <a:gd name="connsiteY15" fmla="*/ 187287 h 1415667"/>
                  <a:gd name="connsiteX16" fmla="*/ 2947012 w 2947012"/>
                  <a:gd name="connsiteY16" fmla="*/ 187287 h 1415667"/>
                  <a:gd name="connsiteX0" fmla="*/ 0 w 2904763"/>
                  <a:gd name="connsiteY0" fmla="*/ 1415667 h 1415667"/>
                  <a:gd name="connsiteX1" fmla="*/ 192795 w 2904763"/>
                  <a:gd name="connsiteY1" fmla="*/ 1415667 h 1415667"/>
                  <a:gd name="connsiteX2" fmla="*/ 355294 w 2904763"/>
                  <a:gd name="connsiteY2" fmla="*/ 1253168 h 1415667"/>
                  <a:gd name="connsiteX3" fmla="*/ 355294 w 2904763"/>
                  <a:gd name="connsiteY3" fmla="*/ 559106 h 1415667"/>
                  <a:gd name="connsiteX4" fmla="*/ 468217 w 2904763"/>
                  <a:gd name="connsiteY4" fmla="*/ 446183 h 1415667"/>
                  <a:gd name="connsiteX5" fmla="*/ 556352 w 2904763"/>
                  <a:gd name="connsiteY5" fmla="*/ 446183 h 1415667"/>
                  <a:gd name="connsiteX6" fmla="*/ 603173 w 2904763"/>
                  <a:gd name="connsiteY6" fmla="*/ 493004 h 1415667"/>
                  <a:gd name="connsiteX7" fmla="*/ 688554 w 2904763"/>
                  <a:gd name="connsiteY7" fmla="*/ 493004 h 1415667"/>
                  <a:gd name="connsiteX8" fmla="*/ 749147 w 2904763"/>
                  <a:gd name="connsiteY8" fmla="*/ 432411 h 1415667"/>
                  <a:gd name="connsiteX9" fmla="*/ 999781 w 2904763"/>
                  <a:gd name="connsiteY9" fmla="*/ 432411 h 1415667"/>
                  <a:gd name="connsiteX10" fmla="*/ 1118211 w 2904763"/>
                  <a:gd name="connsiteY10" fmla="*/ 313981 h 1415667"/>
                  <a:gd name="connsiteX11" fmla="*/ 1206347 w 2904763"/>
                  <a:gd name="connsiteY11" fmla="*/ 313981 h 1415667"/>
                  <a:gd name="connsiteX12" fmla="*/ 1206347 w 2904763"/>
                  <a:gd name="connsiteY12" fmla="*/ 190041 h 1415667"/>
                  <a:gd name="connsiteX13" fmla="*/ 1396388 w 2904763"/>
                  <a:gd name="connsiteY13" fmla="*/ 0 h 1415667"/>
                  <a:gd name="connsiteX14" fmla="*/ 1737911 w 2904763"/>
                  <a:gd name="connsiteY14" fmla="*/ 0 h 1415667"/>
                  <a:gd name="connsiteX15" fmla="*/ 1925198 w 2904763"/>
                  <a:gd name="connsiteY15" fmla="*/ 187287 h 1415667"/>
                  <a:gd name="connsiteX16" fmla="*/ 2904763 w 2904763"/>
                  <a:gd name="connsiteY16" fmla="*/ 187287 h 141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904763" h="1415667">
                    <a:moveTo>
                      <a:pt x="0" y="1415667"/>
                    </a:moveTo>
                    <a:lnTo>
                      <a:pt x="192795" y="1415667"/>
                    </a:lnTo>
                    <a:lnTo>
                      <a:pt x="355294" y="1253168"/>
                    </a:lnTo>
                    <a:lnTo>
                      <a:pt x="355294" y="559106"/>
                    </a:lnTo>
                    <a:lnTo>
                      <a:pt x="468217" y="446183"/>
                    </a:lnTo>
                    <a:lnTo>
                      <a:pt x="556352" y="446183"/>
                    </a:lnTo>
                    <a:lnTo>
                      <a:pt x="603173" y="493004"/>
                    </a:lnTo>
                    <a:lnTo>
                      <a:pt x="688554" y="493004"/>
                    </a:lnTo>
                    <a:lnTo>
                      <a:pt x="749147" y="432411"/>
                    </a:lnTo>
                    <a:lnTo>
                      <a:pt x="999781" y="432411"/>
                    </a:lnTo>
                    <a:lnTo>
                      <a:pt x="1118211" y="313981"/>
                    </a:lnTo>
                    <a:lnTo>
                      <a:pt x="1206347" y="313981"/>
                    </a:lnTo>
                    <a:lnTo>
                      <a:pt x="1206347" y="190041"/>
                    </a:lnTo>
                    <a:lnTo>
                      <a:pt x="1396388" y="0"/>
                    </a:lnTo>
                    <a:lnTo>
                      <a:pt x="1737911" y="0"/>
                    </a:lnTo>
                    <a:lnTo>
                      <a:pt x="1925198" y="187287"/>
                    </a:lnTo>
                    <a:lnTo>
                      <a:pt x="2904763" y="187287"/>
                    </a:lnTo>
                  </a:path>
                </a:pathLst>
              </a:custGeom>
              <a:noFill/>
              <a:ln w="38100" cap="flat">
                <a:solidFill>
                  <a:schemeClr val="accent1"/>
                </a:solidFill>
                <a:rou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4" name="Полилиния 333"/>
              <p:cNvSpPr/>
              <p:nvPr/>
            </p:nvSpPr>
            <p:spPr>
              <a:xfrm>
                <a:off x="1927952" y="3018622"/>
                <a:ext cx="1703759" cy="278176"/>
              </a:xfrm>
              <a:custGeom>
                <a:avLst/>
                <a:gdLst>
                  <a:gd name="connsiteX0" fmla="*/ 0 w 1746173"/>
                  <a:gd name="connsiteY0" fmla="*/ 0 h 278176"/>
                  <a:gd name="connsiteX1" fmla="*/ 498513 w 1746173"/>
                  <a:gd name="connsiteY1" fmla="*/ 0 h 278176"/>
                  <a:gd name="connsiteX2" fmla="*/ 537072 w 1746173"/>
                  <a:gd name="connsiteY2" fmla="*/ 38559 h 278176"/>
                  <a:gd name="connsiteX3" fmla="*/ 754655 w 1746173"/>
                  <a:gd name="connsiteY3" fmla="*/ 38559 h 278176"/>
                  <a:gd name="connsiteX4" fmla="*/ 829019 w 1746173"/>
                  <a:gd name="connsiteY4" fmla="*/ 112923 h 278176"/>
                  <a:gd name="connsiteX5" fmla="*/ 1019060 w 1746173"/>
                  <a:gd name="connsiteY5" fmla="*/ 112923 h 278176"/>
                  <a:gd name="connsiteX6" fmla="*/ 1184313 w 1746173"/>
                  <a:gd name="connsiteY6" fmla="*/ 278176 h 278176"/>
                  <a:gd name="connsiteX7" fmla="*/ 1746173 w 1746173"/>
                  <a:gd name="connsiteY7" fmla="*/ 278176 h 278176"/>
                  <a:gd name="connsiteX0" fmla="*/ 0 w 1691852"/>
                  <a:gd name="connsiteY0" fmla="*/ 0 h 278176"/>
                  <a:gd name="connsiteX1" fmla="*/ 498513 w 1691852"/>
                  <a:gd name="connsiteY1" fmla="*/ 0 h 278176"/>
                  <a:gd name="connsiteX2" fmla="*/ 537072 w 1691852"/>
                  <a:gd name="connsiteY2" fmla="*/ 38559 h 278176"/>
                  <a:gd name="connsiteX3" fmla="*/ 754655 w 1691852"/>
                  <a:gd name="connsiteY3" fmla="*/ 38559 h 278176"/>
                  <a:gd name="connsiteX4" fmla="*/ 829019 w 1691852"/>
                  <a:gd name="connsiteY4" fmla="*/ 112923 h 278176"/>
                  <a:gd name="connsiteX5" fmla="*/ 1019060 w 1691852"/>
                  <a:gd name="connsiteY5" fmla="*/ 112923 h 278176"/>
                  <a:gd name="connsiteX6" fmla="*/ 1184313 w 1691852"/>
                  <a:gd name="connsiteY6" fmla="*/ 278176 h 278176"/>
                  <a:gd name="connsiteX7" fmla="*/ 1691852 w 1691852"/>
                  <a:gd name="connsiteY7" fmla="*/ 275158 h 278176"/>
                  <a:gd name="connsiteX0" fmla="*/ 0 w 1691852"/>
                  <a:gd name="connsiteY0" fmla="*/ 0 h 278176"/>
                  <a:gd name="connsiteX1" fmla="*/ 498513 w 1691852"/>
                  <a:gd name="connsiteY1" fmla="*/ 0 h 278176"/>
                  <a:gd name="connsiteX2" fmla="*/ 537072 w 1691852"/>
                  <a:gd name="connsiteY2" fmla="*/ 38559 h 278176"/>
                  <a:gd name="connsiteX3" fmla="*/ 754655 w 1691852"/>
                  <a:gd name="connsiteY3" fmla="*/ 38559 h 278176"/>
                  <a:gd name="connsiteX4" fmla="*/ 829019 w 1691852"/>
                  <a:gd name="connsiteY4" fmla="*/ 112923 h 278176"/>
                  <a:gd name="connsiteX5" fmla="*/ 1019060 w 1691852"/>
                  <a:gd name="connsiteY5" fmla="*/ 112923 h 278176"/>
                  <a:gd name="connsiteX6" fmla="*/ 1184313 w 1691852"/>
                  <a:gd name="connsiteY6" fmla="*/ 278176 h 278176"/>
                  <a:gd name="connsiteX7" fmla="*/ 1691852 w 1691852"/>
                  <a:gd name="connsiteY7" fmla="*/ 278176 h 278176"/>
                  <a:gd name="connsiteX0" fmla="*/ 0 w 1703759"/>
                  <a:gd name="connsiteY0" fmla="*/ 0 h 278176"/>
                  <a:gd name="connsiteX1" fmla="*/ 498513 w 1703759"/>
                  <a:gd name="connsiteY1" fmla="*/ 0 h 278176"/>
                  <a:gd name="connsiteX2" fmla="*/ 537072 w 1703759"/>
                  <a:gd name="connsiteY2" fmla="*/ 38559 h 278176"/>
                  <a:gd name="connsiteX3" fmla="*/ 754655 w 1703759"/>
                  <a:gd name="connsiteY3" fmla="*/ 38559 h 278176"/>
                  <a:gd name="connsiteX4" fmla="*/ 829019 w 1703759"/>
                  <a:gd name="connsiteY4" fmla="*/ 112923 h 278176"/>
                  <a:gd name="connsiteX5" fmla="*/ 1019060 w 1703759"/>
                  <a:gd name="connsiteY5" fmla="*/ 112923 h 278176"/>
                  <a:gd name="connsiteX6" fmla="*/ 1184313 w 1703759"/>
                  <a:gd name="connsiteY6" fmla="*/ 278176 h 278176"/>
                  <a:gd name="connsiteX7" fmla="*/ 1703759 w 1703759"/>
                  <a:gd name="connsiteY7" fmla="*/ 278176 h 2781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03759" h="278176">
                    <a:moveTo>
                      <a:pt x="0" y="0"/>
                    </a:moveTo>
                    <a:lnTo>
                      <a:pt x="498513" y="0"/>
                    </a:lnTo>
                    <a:lnTo>
                      <a:pt x="537072" y="38559"/>
                    </a:lnTo>
                    <a:lnTo>
                      <a:pt x="754655" y="38559"/>
                    </a:lnTo>
                    <a:lnTo>
                      <a:pt x="829019" y="112923"/>
                    </a:lnTo>
                    <a:lnTo>
                      <a:pt x="1019060" y="112923"/>
                    </a:lnTo>
                    <a:lnTo>
                      <a:pt x="1184313" y="278176"/>
                    </a:lnTo>
                    <a:lnTo>
                      <a:pt x="1703759" y="278176"/>
                    </a:lnTo>
                  </a:path>
                </a:pathLst>
              </a:custGeom>
              <a:noFill/>
              <a:ln w="38100" cap="flat">
                <a:solidFill>
                  <a:schemeClr val="accent1"/>
                </a:solidFill>
                <a:rou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330" name="Группа 329"/>
            <p:cNvGrpSpPr/>
            <p:nvPr/>
          </p:nvGrpSpPr>
          <p:grpSpPr>
            <a:xfrm>
              <a:off x="1299264" y="3529475"/>
              <a:ext cx="2908999" cy="1415667"/>
              <a:chOff x="721604" y="2704641"/>
              <a:chExt cx="2908999" cy="1415667"/>
            </a:xfrm>
          </p:grpSpPr>
          <p:sp>
            <p:nvSpPr>
              <p:cNvPr id="331" name="Полилиния 330"/>
              <p:cNvSpPr/>
              <p:nvPr/>
            </p:nvSpPr>
            <p:spPr>
              <a:xfrm>
                <a:off x="721604" y="2704641"/>
                <a:ext cx="2907781" cy="1415667"/>
              </a:xfrm>
              <a:custGeom>
                <a:avLst/>
                <a:gdLst>
                  <a:gd name="connsiteX0" fmla="*/ 0 w 2947012"/>
                  <a:gd name="connsiteY0" fmla="*/ 1415667 h 1415667"/>
                  <a:gd name="connsiteX1" fmla="*/ 192795 w 2947012"/>
                  <a:gd name="connsiteY1" fmla="*/ 1415667 h 1415667"/>
                  <a:gd name="connsiteX2" fmla="*/ 355294 w 2947012"/>
                  <a:gd name="connsiteY2" fmla="*/ 1253168 h 1415667"/>
                  <a:gd name="connsiteX3" fmla="*/ 355294 w 2947012"/>
                  <a:gd name="connsiteY3" fmla="*/ 559106 h 1415667"/>
                  <a:gd name="connsiteX4" fmla="*/ 468217 w 2947012"/>
                  <a:gd name="connsiteY4" fmla="*/ 446183 h 1415667"/>
                  <a:gd name="connsiteX5" fmla="*/ 556352 w 2947012"/>
                  <a:gd name="connsiteY5" fmla="*/ 446183 h 1415667"/>
                  <a:gd name="connsiteX6" fmla="*/ 603173 w 2947012"/>
                  <a:gd name="connsiteY6" fmla="*/ 493004 h 1415667"/>
                  <a:gd name="connsiteX7" fmla="*/ 688554 w 2947012"/>
                  <a:gd name="connsiteY7" fmla="*/ 493004 h 1415667"/>
                  <a:gd name="connsiteX8" fmla="*/ 749147 w 2947012"/>
                  <a:gd name="connsiteY8" fmla="*/ 432411 h 1415667"/>
                  <a:gd name="connsiteX9" fmla="*/ 999781 w 2947012"/>
                  <a:gd name="connsiteY9" fmla="*/ 432411 h 1415667"/>
                  <a:gd name="connsiteX10" fmla="*/ 1118211 w 2947012"/>
                  <a:gd name="connsiteY10" fmla="*/ 313981 h 1415667"/>
                  <a:gd name="connsiteX11" fmla="*/ 1206347 w 2947012"/>
                  <a:gd name="connsiteY11" fmla="*/ 313981 h 1415667"/>
                  <a:gd name="connsiteX12" fmla="*/ 1206347 w 2947012"/>
                  <a:gd name="connsiteY12" fmla="*/ 190041 h 1415667"/>
                  <a:gd name="connsiteX13" fmla="*/ 1396388 w 2947012"/>
                  <a:gd name="connsiteY13" fmla="*/ 0 h 1415667"/>
                  <a:gd name="connsiteX14" fmla="*/ 1737911 w 2947012"/>
                  <a:gd name="connsiteY14" fmla="*/ 0 h 1415667"/>
                  <a:gd name="connsiteX15" fmla="*/ 1925198 w 2947012"/>
                  <a:gd name="connsiteY15" fmla="*/ 187287 h 1415667"/>
                  <a:gd name="connsiteX16" fmla="*/ 2947012 w 2947012"/>
                  <a:gd name="connsiteY16" fmla="*/ 187287 h 1415667"/>
                  <a:gd name="connsiteX0" fmla="*/ 0 w 2907781"/>
                  <a:gd name="connsiteY0" fmla="*/ 1415667 h 1415667"/>
                  <a:gd name="connsiteX1" fmla="*/ 192795 w 2907781"/>
                  <a:gd name="connsiteY1" fmla="*/ 1415667 h 1415667"/>
                  <a:gd name="connsiteX2" fmla="*/ 355294 w 2907781"/>
                  <a:gd name="connsiteY2" fmla="*/ 1253168 h 1415667"/>
                  <a:gd name="connsiteX3" fmla="*/ 355294 w 2907781"/>
                  <a:gd name="connsiteY3" fmla="*/ 559106 h 1415667"/>
                  <a:gd name="connsiteX4" fmla="*/ 468217 w 2907781"/>
                  <a:gd name="connsiteY4" fmla="*/ 446183 h 1415667"/>
                  <a:gd name="connsiteX5" fmla="*/ 556352 w 2907781"/>
                  <a:gd name="connsiteY5" fmla="*/ 446183 h 1415667"/>
                  <a:gd name="connsiteX6" fmla="*/ 603173 w 2907781"/>
                  <a:gd name="connsiteY6" fmla="*/ 493004 h 1415667"/>
                  <a:gd name="connsiteX7" fmla="*/ 688554 w 2907781"/>
                  <a:gd name="connsiteY7" fmla="*/ 493004 h 1415667"/>
                  <a:gd name="connsiteX8" fmla="*/ 749147 w 2907781"/>
                  <a:gd name="connsiteY8" fmla="*/ 432411 h 1415667"/>
                  <a:gd name="connsiteX9" fmla="*/ 999781 w 2907781"/>
                  <a:gd name="connsiteY9" fmla="*/ 432411 h 1415667"/>
                  <a:gd name="connsiteX10" fmla="*/ 1118211 w 2907781"/>
                  <a:gd name="connsiteY10" fmla="*/ 313981 h 1415667"/>
                  <a:gd name="connsiteX11" fmla="*/ 1206347 w 2907781"/>
                  <a:gd name="connsiteY11" fmla="*/ 313981 h 1415667"/>
                  <a:gd name="connsiteX12" fmla="*/ 1206347 w 2907781"/>
                  <a:gd name="connsiteY12" fmla="*/ 190041 h 1415667"/>
                  <a:gd name="connsiteX13" fmla="*/ 1396388 w 2907781"/>
                  <a:gd name="connsiteY13" fmla="*/ 0 h 1415667"/>
                  <a:gd name="connsiteX14" fmla="*/ 1737911 w 2907781"/>
                  <a:gd name="connsiteY14" fmla="*/ 0 h 1415667"/>
                  <a:gd name="connsiteX15" fmla="*/ 1925198 w 2907781"/>
                  <a:gd name="connsiteY15" fmla="*/ 187287 h 1415667"/>
                  <a:gd name="connsiteX16" fmla="*/ 2907781 w 2907781"/>
                  <a:gd name="connsiteY16" fmla="*/ 187287 h 1415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907781" h="1415667">
                    <a:moveTo>
                      <a:pt x="0" y="1415667"/>
                    </a:moveTo>
                    <a:lnTo>
                      <a:pt x="192795" y="1415667"/>
                    </a:lnTo>
                    <a:lnTo>
                      <a:pt x="355294" y="1253168"/>
                    </a:lnTo>
                    <a:lnTo>
                      <a:pt x="355294" y="559106"/>
                    </a:lnTo>
                    <a:lnTo>
                      <a:pt x="468217" y="446183"/>
                    </a:lnTo>
                    <a:lnTo>
                      <a:pt x="556352" y="446183"/>
                    </a:lnTo>
                    <a:lnTo>
                      <a:pt x="603173" y="493004"/>
                    </a:lnTo>
                    <a:lnTo>
                      <a:pt x="688554" y="493004"/>
                    </a:lnTo>
                    <a:lnTo>
                      <a:pt x="749147" y="432411"/>
                    </a:lnTo>
                    <a:lnTo>
                      <a:pt x="999781" y="432411"/>
                    </a:lnTo>
                    <a:lnTo>
                      <a:pt x="1118211" y="313981"/>
                    </a:lnTo>
                    <a:lnTo>
                      <a:pt x="1206347" y="313981"/>
                    </a:lnTo>
                    <a:lnTo>
                      <a:pt x="1206347" y="190041"/>
                    </a:lnTo>
                    <a:lnTo>
                      <a:pt x="1396388" y="0"/>
                    </a:lnTo>
                    <a:lnTo>
                      <a:pt x="1737911" y="0"/>
                    </a:lnTo>
                    <a:lnTo>
                      <a:pt x="1925198" y="187287"/>
                    </a:lnTo>
                    <a:lnTo>
                      <a:pt x="2907781" y="187287"/>
                    </a:lnTo>
                  </a:path>
                </a:pathLst>
              </a:custGeom>
              <a:noFill/>
              <a:ln w="19050" cap="flat">
                <a:solidFill>
                  <a:schemeClr val="accent3"/>
                </a:solidFill>
                <a:rou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2" name="Полилиния 331"/>
              <p:cNvSpPr/>
              <p:nvPr/>
            </p:nvSpPr>
            <p:spPr>
              <a:xfrm>
                <a:off x="1927952" y="3018622"/>
                <a:ext cx="1702651" cy="278176"/>
              </a:xfrm>
              <a:custGeom>
                <a:avLst/>
                <a:gdLst>
                  <a:gd name="connsiteX0" fmla="*/ 0 w 1746173"/>
                  <a:gd name="connsiteY0" fmla="*/ 0 h 278176"/>
                  <a:gd name="connsiteX1" fmla="*/ 498513 w 1746173"/>
                  <a:gd name="connsiteY1" fmla="*/ 0 h 278176"/>
                  <a:gd name="connsiteX2" fmla="*/ 537072 w 1746173"/>
                  <a:gd name="connsiteY2" fmla="*/ 38559 h 278176"/>
                  <a:gd name="connsiteX3" fmla="*/ 754655 w 1746173"/>
                  <a:gd name="connsiteY3" fmla="*/ 38559 h 278176"/>
                  <a:gd name="connsiteX4" fmla="*/ 829019 w 1746173"/>
                  <a:gd name="connsiteY4" fmla="*/ 112923 h 278176"/>
                  <a:gd name="connsiteX5" fmla="*/ 1019060 w 1746173"/>
                  <a:gd name="connsiteY5" fmla="*/ 112923 h 278176"/>
                  <a:gd name="connsiteX6" fmla="*/ 1184313 w 1746173"/>
                  <a:gd name="connsiteY6" fmla="*/ 278176 h 278176"/>
                  <a:gd name="connsiteX7" fmla="*/ 1746173 w 1746173"/>
                  <a:gd name="connsiteY7" fmla="*/ 278176 h 278176"/>
                  <a:gd name="connsiteX0" fmla="*/ 0 w 1697888"/>
                  <a:gd name="connsiteY0" fmla="*/ 0 h 278176"/>
                  <a:gd name="connsiteX1" fmla="*/ 498513 w 1697888"/>
                  <a:gd name="connsiteY1" fmla="*/ 0 h 278176"/>
                  <a:gd name="connsiteX2" fmla="*/ 537072 w 1697888"/>
                  <a:gd name="connsiteY2" fmla="*/ 38559 h 278176"/>
                  <a:gd name="connsiteX3" fmla="*/ 754655 w 1697888"/>
                  <a:gd name="connsiteY3" fmla="*/ 38559 h 278176"/>
                  <a:gd name="connsiteX4" fmla="*/ 829019 w 1697888"/>
                  <a:gd name="connsiteY4" fmla="*/ 112923 h 278176"/>
                  <a:gd name="connsiteX5" fmla="*/ 1019060 w 1697888"/>
                  <a:gd name="connsiteY5" fmla="*/ 112923 h 278176"/>
                  <a:gd name="connsiteX6" fmla="*/ 1184313 w 1697888"/>
                  <a:gd name="connsiteY6" fmla="*/ 278176 h 278176"/>
                  <a:gd name="connsiteX7" fmla="*/ 1697888 w 1697888"/>
                  <a:gd name="connsiteY7" fmla="*/ 278176 h 278176"/>
                  <a:gd name="connsiteX0" fmla="*/ 0 w 1647882"/>
                  <a:gd name="connsiteY0" fmla="*/ 0 h 278176"/>
                  <a:gd name="connsiteX1" fmla="*/ 498513 w 1647882"/>
                  <a:gd name="connsiteY1" fmla="*/ 0 h 278176"/>
                  <a:gd name="connsiteX2" fmla="*/ 537072 w 1647882"/>
                  <a:gd name="connsiteY2" fmla="*/ 38559 h 278176"/>
                  <a:gd name="connsiteX3" fmla="*/ 754655 w 1647882"/>
                  <a:gd name="connsiteY3" fmla="*/ 38559 h 278176"/>
                  <a:gd name="connsiteX4" fmla="*/ 829019 w 1647882"/>
                  <a:gd name="connsiteY4" fmla="*/ 112923 h 278176"/>
                  <a:gd name="connsiteX5" fmla="*/ 1019060 w 1647882"/>
                  <a:gd name="connsiteY5" fmla="*/ 112923 h 278176"/>
                  <a:gd name="connsiteX6" fmla="*/ 1184313 w 1647882"/>
                  <a:gd name="connsiteY6" fmla="*/ 278176 h 278176"/>
                  <a:gd name="connsiteX7" fmla="*/ 1647882 w 1647882"/>
                  <a:gd name="connsiteY7" fmla="*/ 278176 h 278176"/>
                  <a:gd name="connsiteX0" fmla="*/ 0 w 1693126"/>
                  <a:gd name="connsiteY0" fmla="*/ 0 h 278176"/>
                  <a:gd name="connsiteX1" fmla="*/ 498513 w 1693126"/>
                  <a:gd name="connsiteY1" fmla="*/ 0 h 278176"/>
                  <a:gd name="connsiteX2" fmla="*/ 537072 w 1693126"/>
                  <a:gd name="connsiteY2" fmla="*/ 38559 h 278176"/>
                  <a:gd name="connsiteX3" fmla="*/ 754655 w 1693126"/>
                  <a:gd name="connsiteY3" fmla="*/ 38559 h 278176"/>
                  <a:gd name="connsiteX4" fmla="*/ 829019 w 1693126"/>
                  <a:gd name="connsiteY4" fmla="*/ 112923 h 278176"/>
                  <a:gd name="connsiteX5" fmla="*/ 1019060 w 1693126"/>
                  <a:gd name="connsiteY5" fmla="*/ 112923 h 278176"/>
                  <a:gd name="connsiteX6" fmla="*/ 1184313 w 1693126"/>
                  <a:gd name="connsiteY6" fmla="*/ 278176 h 278176"/>
                  <a:gd name="connsiteX7" fmla="*/ 1693126 w 1693126"/>
                  <a:gd name="connsiteY7" fmla="*/ 278176 h 278176"/>
                  <a:gd name="connsiteX0" fmla="*/ 0 w 1702651"/>
                  <a:gd name="connsiteY0" fmla="*/ 0 h 278176"/>
                  <a:gd name="connsiteX1" fmla="*/ 498513 w 1702651"/>
                  <a:gd name="connsiteY1" fmla="*/ 0 h 278176"/>
                  <a:gd name="connsiteX2" fmla="*/ 537072 w 1702651"/>
                  <a:gd name="connsiteY2" fmla="*/ 38559 h 278176"/>
                  <a:gd name="connsiteX3" fmla="*/ 754655 w 1702651"/>
                  <a:gd name="connsiteY3" fmla="*/ 38559 h 278176"/>
                  <a:gd name="connsiteX4" fmla="*/ 829019 w 1702651"/>
                  <a:gd name="connsiteY4" fmla="*/ 112923 h 278176"/>
                  <a:gd name="connsiteX5" fmla="*/ 1019060 w 1702651"/>
                  <a:gd name="connsiteY5" fmla="*/ 112923 h 278176"/>
                  <a:gd name="connsiteX6" fmla="*/ 1184313 w 1702651"/>
                  <a:gd name="connsiteY6" fmla="*/ 278176 h 278176"/>
                  <a:gd name="connsiteX7" fmla="*/ 1702651 w 1702651"/>
                  <a:gd name="connsiteY7" fmla="*/ 278176 h 2781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02651" h="278176">
                    <a:moveTo>
                      <a:pt x="0" y="0"/>
                    </a:moveTo>
                    <a:lnTo>
                      <a:pt x="498513" y="0"/>
                    </a:lnTo>
                    <a:lnTo>
                      <a:pt x="537072" y="38559"/>
                    </a:lnTo>
                    <a:lnTo>
                      <a:pt x="754655" y="38559"/>
                    </a:lnTo>
                    <a:lnTo>
                      <a:pt x="829019" y="112923"/>
                    </a:lnTo>
                    <a:lnTo>
                      <a:pt x="1019060" y="112923"/>
                    </a:lnTo>
                    <a:lnTo>
                      <a:pt x="1184313" y="278176"/>
                    </a:lnTo>
                    <a:lnTo>
                      <a:pt x="1702651" y="278176"/>
                    </a:lnTo>
                  </a:path>
                </a:pathLst>
              </a:custGeom>
              <a:noFill/>
              <a:ln w="19050" cap="flat">
                <a:solidFill>
                  <a:schemeClr val="accent3"/>
                </a:solidFill>
                <a:rou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370" name="TextBox 369"/>
          <p:cNvSpPr txBox="1"/>
          <p:nvPr/>
        </p:nvSpPr>
        <p:spPr>
          <a:xfrm>
            <a:off x="1896616" y="5497403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2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71" name="TextBox 370"/>
          <p:cNvSpPr txBox="1"/>
          <p:nvPr/>
        </p:nvSpPr>
        <p:spPr>
          <a:xfrm>
            <a:off x="3413136" y="5502798"/>
            <a:ext cx="12182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10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72" name="TextBox 371"/>
          <p:cNvSpPr txBox="1"/>
          <p:nvPr/>
        </p:nvSpPr>
        <p:spPr>
          <a:xfrm>
            <a:off x="3530759" y="6208148"/>
            <a:ext cx="12182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15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73" name="TextBox 372"/>
          <p:cNvSpPr txBox="1"/>
          <p:nvPr/>
        </p:nvSpPr>
        <p:spPr>
          <a:xfrm>
            <a:off x="4178675" y="4857014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2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74" name="TextBox 373"/>
          <p:cNvSpPr txBox="1"/>
          <p:nvPr/>
        </p:nvSpPr>
        <p:spPr>
          <a:xfrm>
            <a:off x="5340914" y="5502798"/>
            <a:ext cx="60914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5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75" name="TextBox 374"/>
          <p:cNvSpPr txBox="1"/>
          <p:nvPr/>
        </p:nvSpPr>
        <p:spPr>
          <a:xfrm>
            <a:off x="4957295" y="4856820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4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76" name="TextBox 375"/>
          <p:cNvSpPr txBox="1"/>
          <p:nvPr/>
        </p:nvSpPr>
        <p:spPr>
          <a:xfrm>
            <a:off x="6506863" y="5502798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4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77" name="TextBox 376"/>
          <p:cNvSpPr txBox="1"/>
          <p:nvPr/>
        </p:nvSpPr>
        <p:spPr>
          <a:xfrm>
            <a:off x="6522625" y="4855564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8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78" name="TextBox 377"/>
          <p:cNvSpPr txBox="1"/>
          <p:nvPr/>
        </p:nvSpPr>
        <p:spPr>
          <a:xfrm>
            <a:off x="7873147" y="4859046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>
                <a:solidFill>
                  <a:schemeClr val="accent1"/>
                </a:solidFill>
              </a:rPr>
              <a:t>3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79" name="TextBox 378"/>
          <p:cNvSpPr txBox="1"/>
          <p:nvPr/>
        </p:nvSpPr>
        <p:spPr>
          <a:xfrm>
            <a:off x="8386139" y="4858754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1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80" name="TextBox 379"/>
          <p:cNvSpPr txBox="1"/>
          <p:nvPr/>
        </p:nvSpPr>
        <p:spPr>
          <a:xfrm>
            <a:off x="8027438" y="5501771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2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81" name="TextBox 380"/>
          <p:cNvSpPr txBox="1"/>
          <p:nvPr/>
        </p:nvSpPr>
        <p:spPr>
          <a:xfrm>
            <a:off x="7365088" y="5497403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3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82" name="TextBox 381"/>
          <p:cNvSpPr txBox="1"/>
          <p:nvPr/>
        </p:nvSpPr>
        <p:spPr>
          <a:xfrm>
            <a:off x="8083471" y="6216060"/>
            <a:ext cx="176330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3-4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83" name="TextBox 382"/>
          <p:cNvSpPr txBox="1"/>
          <p:nvPr/>
        </p:nvSpPr>
        <p:spPr>
          <a:xfrm>
            <a:off x="7385450" y="6212796"/>
            <a:ext cx="25487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0,5-1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84" name="TextBox 383"/>
          <p:cNvSpPr txBox="1"/>
          <p:nvPr/>
        </p:nvSpPr>
        <p:spPr>
          <a:xfrm>
            <a:off x="6927041" y="6208148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3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85" name="TextBox 384"/>
          <p:cNvSpPr txBox="1"/>
          <p:nvPr/>
        </p:nvSpPr>
        <p:spPr>
          <a:xfrm>
            <a:off x="6470564" y="6216060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1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86" name="TextBox 385"/>
          <p:cNvSpPr txBox="1"/>
          <p:nvPr/>
        </p:nvSpPr>
        <p:spPr>
          <a:xfrm>
            <a:off x="6253910" y="6216060"/>
            <a:ext cx="14266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0,5</a:t>
            </a:r>
            <a:endParaRPr lang="ru-RU" sz="600" dirty="0">
              <a:solidFill>
                <a:schemeClr val="accent1"/>
              </a:solidFill>
            </a:endParaRPr>
          </a:p>
        </p:txBody>
      </p:sp>
      <p:sp>
        <p:nvSpPr>
          <p:cNvPr id="387" name="TextBox 386"/>
          <p:cNvSpPr txBox="1"/>
          <p:nvPr/>
        </p:nvSpPr>
        <p:spPr>
          <a:xfrm>
            <a:off x="5850146" y="6216060"/>
            <a:ext cx="62518" cy="1077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700" dirty="0" smtClean="0">
                <a:solidFill>
                  <a:schemeClr val="accent1"/>
                </a:solidFill>
              </a:rPr>
              <a:t>3</a:t>
            </a:r>
            <a:endParaRPr lang="ru-RU" sz="600" dirty="0">
              <a:solidFill>
                <a:schemeClr val="accent1"/>
              </a:solidFill>
            </a:endParaRPr>
          </a:p>
        </p:txBody>
      </p:sp>
      <p:grpSp>
        <p:nvGrpSpPr>
          <p:cNvPr id="351" name="Группа 350"/>
          <p:cNvGrpSpPr/>
          <p:nvPr/>
        </p:nvGrpSpPr>
        <p:grpSpPr>
          <a:xfrm>
            <a:off x="309121" y="2526181"/>
            <a:ext cx="3267832" cy="2008710"/>
            <a:chOff x="309121" y="2526181"/>
            <a:chExt cx="3267832" cy="2008710"/>
          </a:xfrm>
        </p:grpSpPr>
        <p:sp>
          <p:nvSpPr>
            <p:cNvPr id="352" name="TextBox 351"/>
            <p:cNvSpPr txBox="1"/>
            <p:nvPr/>
          </p:nvSpPr>
          <p:spPr>
            <a:xfrm>
              <a:off x="2078596" y="2526181"/>
              <a:ext cx="357470" cy="15388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500" dirty="0" smtClean="0">
                  <a:solidFill>
                    <a:schemeClr val="accent2"/>
                  </a:solidFill>
                </a:rPr>
                <a:t>Балтийское</a:t>
              </a:r>
              <a:br>
                <a:rPr lang="ru-RU" sz="500" dirty="0" smtClean="0">
                  <a:solidFill>
                    <a:schemeClr val="accent2"/>
                  </a:solidFill>
                </a:rPr>
              </a:br>
              <a:r>
                <a:rPr lang="ru-RU" sz="500" dirty="0" smtClean="0">
                  <a:solidFill>
                    <a:schemeClr val="accent2"/>
                  </a:solidFill>
                </a:rPr>
                <a:t>море</a:t>
              </a:r>
              <a:endParaRPr lang="ru-RU" sz="500" dirty="0">
                <a:solidFill>
                  <a:schemeClr val="accent2"/>
                </a:solidFill>
              </a:endParaRPr>
            </a:p>
          </p:txBody>
        </p:sp>
        <p:sp>
          <p:nvSpPr>
            <p:cNvPr id="353" name="TextBox 352"/>
            <p:cNvSpPr txBox="1"/>
            <p:nvPr/>
          </p:nvSpPr>
          <p:spPr>
            <a:xfrm>
              <a:off x="1161893" y="3336745"/>
              <a:ext cx="389530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1"/>
                  </a:solidFill>
                </a:rPr>
                <a:t>ГЕРМАНИЯ</a:t>
              </a:r>
              <a:endParaRPr lang="ru-RU" sz="500" b="1" dirty="0">
                <a:solidFill>
                  <a:schemeClr val="accent1"/>
                </a:solidFill>
              </a:endParaRPr>
            </a:p>
          </p:txBody>
        </p:sp>
        <p:sp>
          <p:nvSpPr>
            <p:cNvPr id="354" name="TextBox 353"/>
            <p:cNvSpPr txBox="1"/>
            <p:nvPr/>
          </p:nvSpPr>
          <p:spPr>
            <a:xfrm>
              <a:off x="1939801" y="3437292"/>
              <a:ext cx="315792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1"/>
                  </a:solidFill>
                </a:rPr>
                <a:t>ПОЛЬША</a:t>
              </a:r>
              <a:endParaRPr lang="ru-RU" sz="500" b="1" dirty="0">
                <a:solidFill>
                  <a:schemeClr val="accent1"/>
                </a:solidFill>
              </a:endParaRPr>
            </a:p>
          </p:txBody>
        </p:sp>
        <p:sp>
          <p:nvSpPr>
            <p:cNvPr id="355" name="TextBox 354"/>
            <p:cNvSpPr txBox="1"/>
            <p:nvPr/>
          </p:nvSpPr>
          <p:spPr>
            <a:xfrm>
              <a:off x="1440924" y="3821594"/>
              <a:ext cx="383117" cy="1231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ru-RU" sz="400" b="1" dirty="0" smtClean="0">
                  <a:solidFill>
                    <a:schemeClr val="accent1"/>
                  </a:solidFill>
                </a:rPr>
                <a:t>ЧЕШСКАЯ</a:t>
              </a:r>
              <a:br>
                <a:rPr lang="ru-RU" sz="400" b="1" dirty="0" smtClean="0">
                  <a:solidFill>
                    <a:schemeClr val="accent1"/>
                  </a:solidFill>
                </a:rPr>
              </a:br>
              <a:r>
                <a:rPr lang="ru-RU" sz="400" b="1" dirty="0" smtClean="0">
                  <a:solidFill>
                    <a:schemeClr val="accent1"/>
                  </a:solidFill>
                </a:rPr>
                <a:t>РЕСПУБЛИКА</a:t>
              </a:r>
              <a:endParaRPr lang="ru-RU" sz="400" b="1" dirty="0">
                <a:solidFill>
                  <a:schemeClr val="accent1"/>
                </a:solidFill>
              </a:endParaRPr>
            </a:p>
          </p:txBody>
        </p:sp>
        <p:sp>
          <p:nvSpPr>
            <p:cNvPr id="356" name="TextBox 355"/>
            <p:cNvSpPr txBox="1"/>
            <p:nvPr/>
          </p:nvSpPr>
          <p:spPr>
            <a:xfrm>
              <a:off x="1943224" y="3924046"/>
              <a:ext cx="389530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1"/>
                  </a:solidFill>
                </a:rPr>
                <a:t>СЛОВАКИЯ</a:t>
              </a:r>
              <a:endParaRPr lang="ru-RU" sz="500" b="1" dirty="0">
                <a:solidFill>
                  <a:schemeClr val="accent1"/>
                </a:solidFill>
              </a:endParaRPr>
            </a:p>
          </p:txBody>
        </p:sp>
        <p:sp>
          <p:nvSpPr>
            <p:cNvPr id="357" name="TextBox 356"/>
            <p:cNvSpPr txBox="1"/>
            <p:nvPr/>
          </p:nvSpPr>
          <p:spPr>
            <a:xfrm>
              <a:off x="2738725" y="3736513"/>
              <a:ext cx="407163" cy="923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600" b="1" dirty="0" smtClean="0">
                  <a:solidFill>
                    <a:schemeClr val="accent1"/>
                  </a:solidFill>
                </a:rPr>
                <a:t>УКРАИНА</a:t>
              </a:r>
              <a:endParaRPr lang="ru-RU" sz="500" b="1" dirty="0">
                <a:solidFill>
                  <a:schemeClr val="accent1"/>
                </a:solidFill>
              </a:endParaRPr>
            </a:p>
          </p:txBody>
        </p:sp>
        <p:sp>
          <p:nvSpPr>
            <p:cNvPr id="358" name="TextBox 357"/>
            <p:cNvSpPr txBox="1"/>
            <p:nvPr/>
          </p:nvSpPr>
          <p:spPr>
            <a:xfrm>
              <a:off x="2580988" y="4236611"/>
              <a:ext cx="378309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1"/>
                  </a:solidFill>
                </a:rPr>
                <a:t>РУМЫНИЯ</a:t>
              </a:r>
              <a:endParaRPr lang="ru-RU" sz="500" b="1" dirty="0">
                <a:solidFill>
                  <a:schemeClr val="accent1"/>
                </a:solidFill>
              </a:endParaRPr>
            </a:p>
          </p:txBody>
        </p:sp>
        <p:sp>
          <p:nvSpPr>
            <p:cNvPr id="359" name="TextBox 358"/>
            <p:cNvSpPr txBox="1"/>
            <p:nvPr/>
          </p:nvSpPr>
          <p:spPr>
            <a:xfrm>
              <a:off x="309121" y="4041813"/>
              <a:ext cx="359073" cy="769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500" b="1" dirty="0" smtClean="0">
                  <a:solidFill>
                    <a:schemeClr val="accent1"/>
                  </a:solidFill>
                </a:rPr>
                <a:t>ФРАНЦИЯ</a:t>
              </a:r>
              <a:endParaRPr lang="ru-RU" sz="500" b="1" dirty="0">
                <a:solidFill>
                  <a:schemeClr val="accent1"/>
                </a:solidFill>
              </a:endParaRPr>
            </a:p>
          </p:txBody>
        </p:sp>
        <p:sp>
          <p:nvSpPr>
            <p:cNvPr id="360" name="Прямоугольник 359"/>
            <p:cNvSpPr/>
            <p:nvPr/>
          </p:nvSpPr>
          <p:spPr>
            <a:xfrm>
              <a:off x="3439095" y="3676876"/>
              <a:ext cx="137858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accent1"/>
                  </a:solidFill>
                  <a:sym typeface="Wingdings 2" panose="05020102010507070707" pitchFamily="18" charset="2"/>
                </a:rPr>
                <a:t></a:t>
              </a:r>
              <a:endParaRPr lang="ru-RU" sz="1200" dirty="0">
                <a:solidFill>
                  <a:schemeClr val="accent1"/>
                </a:solidFill>
              </a:endParaRPr>
            </a:p>
          </p:txBody>
        </p:sp>
        <p:sp>
          <p:nvSpPr>
            <p:cNvPr id="361" name="TextBox 360"/>
            <p:cNvSpPr txBox="1"/>
            <p:nvPr/>
          </p:nvSpPr>
          <p:spPr>
            <a:xfrm>
              <a:off x="3260850" y="3631876"/>
              <a:ext cx="213200" cy="10772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700" dirty="0" smtClean="0">
                  <a:solidFill>
                    <a:schemeClr val="accent1"/>
                  </a:solidFill>
                </a:rPr>
                <a:t>Киев</a:t>
              </a:r>
              <a:endParaRPr lang="ru-RU" sz="600" dirty="0">
                <a:solidFill>
                  <a:schemeClr val="accent1"/>
                </a:solidFill>
              </a:endParaRPr>
            </a:p>
          </p:txBody>
        </p:sp>
        <p:sp>
          <p:nvSpPr>
            <p:cNvPr id="362" name="Прямоугольник 361"/>
            <p:cNvSpPr/>
            <p:nvPr/>
          </p:nvSpPr>
          <p:spPr>
            <a:xfrm>
              <a:off x="2882324" y="3045440"/>
              <a:ext cx="137858" cy="18466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accent1"/>
                  </a:solidFill>
                  <a:sym typeface="Wingdings 2" panose="05020102010507070707" pitchFamily="18" charset="2"/>
                </a:rPr>
                <a:t></a:t>
              </a:r>
              <a:endParaRPr lang="ru-RU" sz="1200" dirty="0">
                <a:solidFill>
                  <a:schemeClr val="accent1"/>
                </a:solidFill>
              </a:endParaRPr>
            </a:p>
          </p:txBody>
        </p:sp>
        <p:sp>
          <p:nvSpPr>
            <p:cNvPr id="363" name="TextBox 362"/>
            <p:cNvSpPr txBox="1"/>
            <p:nvPr/>
          </p:nvSpPr>
          <p:spPr>
            <a:xfrm>
              <a:off x="1908194" y="4411780"/>
              <a:ext cx="452047" cy="1231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ru-RU" sz="800" b="1" dirty="0" smtClean="0">
                  <a:solidFill>
                    <a:schemeClr val="accent5"/>
                  </a:solidFill>
                </a:rPr>
                <a:t>ЕВРОПА</a:t>
              </a:r>
              <a:endParaRPr lang="ru-RU" sz="500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335" name="Группа 334"/>
          <p:cNvGrpSpPr/>
          <p:nvPr/>
        </p:nvGrpSpPr>
        <p:grpSpPr>
          <a:xfrm>
            <a:off x="572685" y="2629489"/>
            <a:ext cx="3041944" cy="1519286"/>
            <a:chOff x="572685" y="2629489"/>
            <a:chExt cx="3041944" cy="1519286"/>
          </a:xfrm>
        </p:grpSpPr>
        <p:sp>
          <p:nvSpPr>
            <p:cNvPr id="336" name="TextBox 335"/>
            <p:cNvSpPr txBox="1"/>
            <p:nvPr/>
          </p:nvSpPr>
          <p:spPr>
            <a:xfrm>
              <a:off x="572685" y="3222104"/>
              <a:ext cx="399299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Гамбург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337" name="Овал 336"/>
            <p:cNvSpPr>
              <a:spLocks noChangeAspect="1"/>
            </p:cNvSpPr>
            <p:nvPr/>
          </p:nvSpPr>
          <p:spPr>
            <a:xfrm>
              <a:off x="1055167" y="3233124"/>
              <a:ext cx="54000" cy="540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338" name="TextBox 337"/>
            <p:cNvSpPr txBox="1"/>
            <p:nvPr/>
          </p:nvSpPr>
          <p:spPr>
            <a:xfrm>
              <a:off x="979210" y="2958932"/>
              <a:ext cx="253877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Киль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339" name="Овал 338"/>
            <p:cNvSpPr>
              <a:spLocks noChangeAspect="1"/>
            </p:cNvSpPr>
            <p:nvPr/>
          </p:nvSpPr>
          <p:spPr>
            <a:xfrm>
              <a:off x="1165836" y="3125586"/>
              <a:ext cx="54000" cy="540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340" name="TextBox 339"/>
            <p:cNvSpPr txBox="1"/>
            <p:nvPr/>
          </p:nvSpPr>
          <p:spPr>
            <a:xfrm>
              <a:off x="2032759" y="2833881"/>
              <a:ext cx="470711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Клайпеда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341" name="Овал 340"/>
            <p:cNvSpPr>
              <a:spLocks noChangeAspect="1"/>
            </p:cNvSpPr>
            <p:nvPr/>
          </p:nvSpPr>
          <p:spPr>
            <a:xfrm>
              <a:off x="2247573" y="2995779"/>
              <a:ext cx="54000" cy="540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342" name="Овал 341"/>
            <p:cNvSpPr>
              <a:spLocks noChangeAspect="1"/>
            </p:cNvSpPr>
            <p:nvPr/>
          </p:nvSpPr>
          <p:spPr>
            <a:xfrm>
              <a:off x="700423" y="4094775"/>
              <a:ext cx="54000" cy="540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343" name="TextBox 342"/>
            <p:cNvSpPr txBox="1"/>
            <p:nvPr/>
          </p:nvSpPr>
          <p:spPr>
            <a:xfrm>
              <a:off x="2592952" y="2629489"/>
              <a:ext cx="242114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Рига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344" name="Овал 343"/>
            <p:cNvSpPr>
              <a:spLocks noChangeAspect="1"/>
            </p:cNvSpPr>
            <p:nvPr/>
          </p:nvSpPr>
          <p:spPr>
            <a:xfrm>
              <a:off x="2548544" y="2789547"/>
              <a:ext cx="54000" cy="540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345" name="TextBox 344"/>
            <p:cNvSpPr txBox="1"/>
            <p:nvPr/>
          </p:nvSpPr>
          <p:spPr>
            <a:xfrm>
              <a:off x="2491769" y="3210077"/>
              <a:ext cx="384453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Гудогай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346" name="Овал 345"/>
            <p:cNvSpPr>
              <a:spLocks noChangeAspect="1"/>
            </p:cNvSpPr>
            <p:nvPr/>
          </p:nvSpPr>
          <p:spPr>
            <a:xfrm>
              <a:off x="2756384" y="3108459"/>
              <a:ext cx="54000" cy="540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347" name="TextBox 346"/>
            <p:cNvSpPr txBox="1"/>
            <p:nvPr/>
          </p:nvSpPr>
          <p:spPr>
            <a:xfrm>
              <a:off x="2959297" y="2718464"/>
              <a:ext cx="351463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Зилупе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348" name="Овал 347"/>
            <p:cNvSpPr>
              <a:spLocks noChangeAspect="1"/>
            </p:cNvSpPr>
            <p:nvPr/>
          </p:nvSpPr>
          <p:spPr>
            <a:xfrm>
              <a:off x="2911702" y="2868578"/>
              <a:ext cx="54000" cy="540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  <p:sp>
          <p:nvSpPr>
            <p:cNvPr id="349" name="TextBox 348"/>
            <p:cNvSpPr txBox="1"/>
            <p:nvPr/>
          </p:nvSpPr>
          <p:spPr>
            <a:xfrm>
              <a:off x="3195536" y="3092137"/>
              <a:ext cx="419093" cy="127695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 lIns="7200" tIns="0" rIns="7200" bIns="0" rtlCol="0">
              <a:spAutoFit/>
            </a:bodyPr>
            <a:lstStyle/>
            <a:p>
              <a:r>
                <a:rPr lang="ru-RU" sz="750" dirty="0" smtClean="0">
                  <a:solidFill>
                    <a:schemeClr val="accent3"/>
                  </a:solidFill>
                </a:rPr>
                <a:t>Красное</a:t>
              </a:r>
              <a:endParaRPr lang="ru-RU" sz="750" dirty="0">
                <a:solidFill>
                  <a:schemeClr val="accent3"/>
                </a:solidFill>
              </a:endParaRPr>
            </a:p>
          </p:txBody>
        </p:sp>
        <p:sp>
          <p:nvSpPr>
            <p:cNvPr id="350" name="Овал 349"/>
            <p:cNvSpPr>
              <a:spLocks noChangeAspect="1"/>
            </p:cNvSpPr>
            <p:nvPr/>
          </p:nvSpPr>
          <p:spPr>
            <a:xfrm>
              <a:off x="3447050" y="3270505"/>
              <a:ext cx="54000" cy="54000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41404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839504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Транзит из Европы в Центральную Азию через Брест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r>
              <a:rPr lang="en-US" dirty="0" smtClean="0"/>
              <a:t>5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957553"/>
            <a:ext cx="9144000" cy="4236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09735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</a:t>
            </a:r>
            <a:r>
              <a:rPr lang="ru-RU" dirty="0" smtClean="0"/>
              <a:t>мпорт из Европы в Россию через Брест</a:t>
            </a:r>
            <a:endParaRPr lang="ru-RU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r>
              <a:rPr lang="en-US" dirty="0" smtClean="0"/>
              <a:t>6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043797"/>
            <a:ext cx="9144000" cy="4589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2444783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Москвы 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r>
              <a:rPr lang="en-US" dirty="0" smtClean="0"/>
              <a:t>7</a:t>
            </a:r>
            <a:endParaRPr lang="ru-RU" dirty="0"/>
          </a:p>
        </p:txBody>
      </p:sp>
      <p:pic>
        <p:nvPicPr>
          <p:cNvPr id="3074" name="Picture 2" descr="https://trcont.com/documents/20143/537756/Moscow.jpg/e27777c0-5328-4e25-ad77-298bdeb06cfa?t=155317110980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973428"/>
            <a:ext cx="9144000" cy="481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61166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Санкт-Петербурга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r>
              <a:rPr lang="en-US" dirty="0" smtClean="0"/>
              <a:t>8</a:t>
            </a:r>
            <a:endParaRPr lang="ru-RU" dirty="0"/>
          </a:p>
        </p:txBody>
      </p:sp>
      <p:pic>
        <p:nvPicPr>
          <p:cNvPr id="4098" name="Picture 2" descr="https://trcont.com/documents/20143/537756/Saint-Petersburg.jpg/c5231b39-dd7a-0378-af88-d19b37164935?t=155317111134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965030"/>
            <a:ext cx="9144000" cy="481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471310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Новосибирска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19</a:t>
            </a:r>
            <a:endParaRPr lang="ru-RU" dirty="0"/>
          </a:p>
        </p:txBody>
      </p:sp>
      <p:pic>
        <p:nvPicPr>
          <p:cNvPr id="5122" name="Picture 2" descr="https://trcont.com/documents/20143/537756/Novosibirsk.jpg/e45c9244-34be-341d-09ac-8bf011d3386e?t=155317111056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963989"/>
            <a:ext cx="9144000" cy="481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335614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Екатеринбурга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r>
              <a:rPr lang="en-US" dirty="0" smtClean="0"/>
              <a:t>0</a:t>
            </a:r>
            <a:endParaRPr lang="ru-RU" dirty="0"/>
          </a:p>
        </p:txBody>
      </p:sp>
      <p:pic>
        <p:nvPicPr>
          <p:cNvPr id="6146" name="Picture 2" descr="https://trcont.com/documents/20143/537756/Yekaterinburg.jpg/df28fc91-c9c9-a701-460a-ba9721942c87?t=1533287155459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970120"/>
            <a:ext cx="9144000" cy="481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024346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Владивостока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r>
              <a:rPr lang="en-US" dirty="0" smtClean="0"/>
              <a:t>1</a:t>
            </a:r>
            <a:endParaRPr lang="ru-RU" dirty="0"/>
          </a:p>
        </p:txBody>
      </p:sp>
      <p:pic>
        <p:nvPicPr>
          <p:cNvPr id="7170" name="Picture 2" descr="https://trcont.com/documents/20143/537756/Vladivostok.jpg/30ddd097-32a8-8c56-aa75-23147cdf323a?t=153260428472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962649"/>
            <a:ext cx="9144000" cy="481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7147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Забайкальска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r>
              <a:rPr lang="en-US" dirty="0" smtClean="0"/>
              <a:t>2</a:t>
            </a:r>
            <a:endParaRPr lang="ru-RU" dirty="0"/>
          </a:p>
        </p:txBody>
      </p:sp>
      <p:pic>
        <p:nvPicPr>
          <p:cNvPr id="9220" name="Picture 4" descr="https://trcont.com/documents/20143/537756/Zabaikalsk.jpg/43e639b6-4581-7911-eb05-a001821abd8e?t=153260428282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3" y="980902"/>
            <a:ext cx="9134070" cy="4805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39175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Перми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r>
              <a:rPr lang="en-US" dirty="0" smtClean="0"/>
              <a:t>3</a:t>
            </a:r>
            <a:endParaRPr lang="ru-RU" dirty="0"/>
          </a:p>
        </p:txBody>
      </p:sp>
      <p:pic>
        <p:nvPicPr>
          <p:cNvPr id="8196" name="Picture 4" descr="https://trcont.com/documents/20143/537756/Perm.jpg/b11760d5-a8e0-beec-ce38-8fcb69633b79?t=155317111090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975678"/>
            <a:ext cx="9144000" cy="481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87886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</a:t>
            </a:r>
            <a:r>
              <a:rPr lang="ru-RU" sz="2200" dirty="0"/>
              <a:t>И</a:t>
            </a:r>
            <a:r>
              <a:rPr lang="ru-RU" sz="2200" dirty="0" smtClean="0"/>
              <a:t>ркутска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r>
              <a:rPr lang="en-US" dirty="0" smtClean="0"/>
              <a:t>4</a:t>
            </a:r>
            <a:endParaRPr lang="ru-RU" dirty="0"/>
          </a:p>
        </p:txBody>
      </p:sp>
      <p:pic>
        <p:nvPicPr>
          <p:cNvPr id="10242" name="Picture 2" descr="https://trcont.com/documents/20143/537756/Irkutsk.jpg/00a488b4-fc63-b67c-056e-ee8e26f278fa?t=155317110948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975678"/>
            <a:ext cx="9144000" cy="481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215402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Красноярска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r>
              <a:rPr lang="en-US" dirty="0" smtClean="0"/>
              <a:t>5</a:t>
            </a:r>
            <a:endParaRPr lang="ru-RU" dirty="0"/>
          </a:p>
        </p:txBody>
      </p:sp>
      <p:pic>
        <p:nvPicPr>
          <p:cNvPr id="11266" name="Picture 2" descr="https://trcont.com/documents/20143/537756/Krasnoyarsk.jpg/54e03d5c-c0b7-523a-669b-d020827d59f5?t=155317110962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975678"/>
            <a:ext cx="9144000" cy="481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020782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Калининграда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r>
              <a:rPr lang="en-US" dirty="0" smtClean="0"/>
              <a:t>6</a:t>
            </a:r>
            <a:endParaRPr lang="ru-RU" dirty="0"/>
          </a:p>
        </p:txBody>
      </p:sp>
      <p:pic>
        <p:nvPicPr>
          <p:cNvPr id="12290" name="Picture 2" descr="https://trcont.com/documents/20143/537756/Kaliningrad.jpg/60b213b7-6f06-e0fc-77bc-39a897b8e9ac?t=153260428332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975678"/>
            <a:ext cx="9144000" cy="481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046912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Заголовок 40"/>
          <p:cNvSpPr>
            <a:spLocks noGrp="1"/>
          </p:cNvSpPr>
          <p:nvPr>
            <p:ph type="title"/>
          </p:nvPr>
        </p:nvSpPr>
        <p:spPr>
          <a:xfrm>
            <a:off x="538163" y="314151"/>
            <a:ext cx="8340725" cy="304699"/>
          </a:xfrm>
        </p:spPr>
        <p:txBody>
          <a:bodyPr/>
          <a:lstStyle/>
          <a:p>
            <a:r>
              <a:rPr lang="ru-RU" sz="2200" dirty="0" smtClean="0"/>
              <a:t>Регулярные сервисы из Ростова-на-Дону</a:t>
            </a:r>
            <a:endParaRPr lang="ru-RU" sz="2200" dirty="0"/>
          </a:p>
        </p:txBody>
      </p:sp>
      <p:sp>
        <p:nvSpPr>
          <p:cNvPr id="42" name="Нижний колонтитул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3" name="Номер слайда 4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27</a:t>
            </a:r>
            <a:endParaRPr lang="ru-RU" dirty="0"/>
          </a:p>
        </p:txBody>
      </p:sp>
      <p:pic>
        <p:nvPicPr>
          <p:cNvPr id="13314" name="Picture 2" descr="https://trcont.com/documents/20143/537756/Rostov-na-Donu.jpg/43975a23-2f6c-09b7-c92f-d6aa86165ede?t=155317111105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84" y="984778"/>
            <a:ext cx="9126703" cy="480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247359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Контакты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ТрансКонтейнер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r>
              <a:rPr lang="en-US" dirty="0" smtClean="0"/>
              <a:t>8</a:t>
            </a:r>
            <a:endParaRPr lang="ru-RU" dirty="0"/>
          </a:p>
        </p:txBody>
      </p:sp>
      <p:pic>
        <p:nvPicPr>
          <p:cNvPr id="7" name="Рисунок 6" descr="Безымянный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30485" y="1312884"/>
            <a:ext cx="1615440" cy="10850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883164" y="2514610"/>
            <a:ext cx="1622807" cy="184666"/>
          </a:xfrm>
          <a:prstGeom prst="rect">
            <a:avLst/>
          </a:prstGeom>
        </p:spPr>
        <p:txBody>
          <a:bodyPr wrap="none" lIns="72000" tIns="0" rIns="0" bIns="0">
            <a:spAutoFit/>
          </a:bodyPr>
          <a:lstStyle/>
          <a:p>
            <a:pPr>
              <a:spcBef>
                <a:spcPts val="600"/>
              </a:spcBef>
              <a:buClr>
                <a:schemeClr val="accent3"/>
              </a:buClr>
            </a:pPr>
            <a:r>
              <a:rPr lang="ru-RU" sz="1200" b="1" dirty="0" smtClean="0">
                <a:solidFill>
                  <a:schemeClr val="accent3"/>
                </a:solidFill>
              </a:rPr>
              <a:t>Бесплатная</a:t>
            </a:r>
            <a:r>
              <a:rPr lang="ru-RU" sz="1200" b="1" dirty="0" smtClean="0">
                <a:solidFill>
                  <a:schemeClr val="accent1"/>
                </a:solidFill>
              </a:rPr>
              <a:t> </a:t>
            </a:r>
            <a:r>
              <a:rPr lang="ru-RU" sz="1200" dirty="0" smtClean="0">
                <a:solidFill>
                  <a:schemeClr val="accent6"/>
                </a:solidFill>
              </a:rPr>
              <a:t>горячая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95864" y="2711460"/>
            <a:ext cx="1492964" cy="184666"/>
          </a:xfrm>
          <a:prstGeom prst="rect">
            <a:avLst/>
          </a:prstGeom>
        </p:spPr>
        <p:txBody>
          <a:bodyPr wrap="none" lIns="72000" tIns="0" rIns="0" bIns="0">
            <a:spAutoFit/>
          </a:bodyPr>
          <a:lstStyle/>
          <a:p>
            <a:pPr>
              <a:spcBef>
                <a:spcPts val="600"/>
              </a:spcBef>
              <a:buClr>
                <a:schemeClr val="accent3"/>
              </a:buClr>
            </a:pPr>
            <a:r>
              <a:rPr lang="ru-RU" sz="1200" dirty="0" smtClean="0">
                <a:solidFill>
                  <a:schemeClr val="accent6"/>
                </a:solidFill>
              </a:rPr>
              <a:t>линия для клиентов</a:t>
            </a:r>
            <a:endParaRPr lang="ru-RU" sz="1000" dirty="0">
              <a:solidFill>
                <a:schemeClr val="accent6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83164" y="3079760"/>
            <a:ext cx="1513803" cy="184666"/>
          </a:xfrm>
          <a:prstGeom prst="rect">
            <a:avLst/>
          </a:prstGeom>
        </p:spPr>
        <p:txBody>
          <a:bodyPr wrap="none" lIns="72000" tIns="0" rIns="0" bIns="0">
            <a:spAutoFit/>
          </a:bodyPr>
          <a:lstStyle/>
          <a:p>
            <a:pPr>
              <a:spcBef>
                <a:spcPts val="600"/>
              </a:spcBef>
              <a:buClr>
                <a:schemeClr val="accent3"/>
              </a:buClr>
            </a:pPr>
            <a:r>
              <a:rPr lang="ru-RU" sz="1200" b="1" dirty="0" smtClean="0">
                <a:solidFill>
                  <a:schemeClr val="accent1"/>
                </a:solidFill>
              </a:rPr>
              <a:t>8 800 100 22 20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814269" y="2520960"/>
            <a:ext cx="1470522" cy="184666"/>
          </a:xfrm>
          <a:prstGeom prst="rect">
            <a:avLst/>
          </a:prstGeom>
        </p:spPr>
        <p:txBody>
          <a:bodyPr wrap="none" lIns="72000" tIns="0" rIns="0" bIns="0">
            <a:spAutoFit/>
          </a:bodyPr>
          <a:lstStyle/>
          <a:p>
            <a:pPr>
              <a:spcBef>
                <a:spcPts val="600"/>
              </a:spcBef>
              <a:buClr>
                <a:schemeClr val="accent3"/>
              </a:buClr>
            </a:pPr>
            <a:r>
              <a:rPr lang="ru-RU" sz="1200" dirty="0" smtClean="0">
                <a:solidFill>
                  <a:schemeClr val="accent6"/>
                </a:solidFill>
              </a:rPr>
              <a:t>Электронная почта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836491" y="2855922"/>
            <a:ext cx="1561893" cy="184666"/>
          </a:xfrm>
          <a:prstGeom prst="rect">
            <a:avLst/>
          </a:prstGeom>
        </p:spPr>
        <p:txBody>
          <a:bodyPr wrap="none" lIns="72000" tIns="0" rIns="0" bIns="0">
            <a:spAutoFit/>
          </a:bodyPr>
          <a:lstStyle/>
          <a:p>
            <a:pPr>
              <a:spcBef>
                <a:spcPts val="600"/>
              </a:spcBef>
              <a:buClr>
                <a:schemeClr val="accent3"/>
              </a:buClr>
            </a:pPr>
            <a:r>
              <a:rPr lang="en-US" sz="1200" b="1" dirty="0" smtClean="0">
                <a:solidFill>
                  <a:schemeClr val="accent1"/>
                </a:solidFill>
              </a:rPr>
              <a:t>trcont@trcont.com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49664" y="2521757"/>
            <a:ext cx="1783108" cy="184666"/>
          </a:xfrm>
          <a:prstGeom prst="rect">
            <a:avLst/>
          </a:prstGeom>
        </p:spPr>
        <p:txBody>
          <a:bodyPr wrap="none" lIns="72000" tIns="0" rIns="0" bIns="0">
            <a:spAutoFit/>
          </a:bodyPr>
          <a:lstStyle/>
          <a:p>
            <a:pPr>
              <a:spcBef>
                <a:spcPts val="600"/>
              </a:spcBef>
              <a:buClr>
                <a:schemeClr val="accent3"/>
              </a:buClr>
            </a:pPr>
            <a:r>
              <a:rPr lang="ru-RU" sz="1200" dirty="0" smtClean="0">
                <a:solidFill>
                  <a:schemeClr val="accent1"/>
                </a:solidFill>
              </a:rPr>
              <a:t>Многоканальная линия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559189" y="2891644"/>
            <a:ext cx="1606777" cy="184666"/>
          </a:xfrm>
          <a:prstGeom prst="rect">
            <a:avLst/>
          </a:prstGeom>
        </p:spPr>
        <p:txBody>
          <a:bodyPr wrap="none" lIns="72000" tIns="0" rIns="0" bIns="0">
            <a:spAutoFit/>
          </a:bodyPr>
          <a:lstStyle/>
          <a:p>
            <a:pPr>
              <a:spcBef>
                <a:spcPts val="600"/>
              </a:spcBef>
              <a:buClr>
                <a:schemeClr val="accent3"/>
              </a:buClr>
            </a:pPr>
            <a:r>
              <a:rPr lang="ru-RU" sz="1200" b="1" dirty="0" smtClean="0">
                <a:solidFill>
                  <a:schemeClr val="accent1"/>
                </a:solidFill>
              </a:rPr>
              <a:t>+7 495 788 17 17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559189" y="3248478"/>
            <a:ext cx="1606777" cy="184666"/>
          </a:xfrm>
          <a:prstGeom prst="rect">
            <a:avLst/>
          </a:prstGeom>
        </p:spPr>
        <p:txBody>
          <a:bodyPr wrap="none" lIns="72000" tIns="0" rIns="0" bIns="0">
            <a:spAutoFit/>
          </a:bodyPr>
          <a:lstStyle/>
          <a:p>
            <a:pPr>
              <a:spcBef>
                <a:spcPts val="600"/>
              </a:spcBef>
              <a:buClr>
                <a:schemeClr val="accent3"/>
              </a:buClr>
            </a:pPr>
            <a:r>
              <a:rPr lang="ru-RU" sz="1200" b="1" dirty="0" smtClean="0">
                <a:solidFill>
                  <a:schemeClr val="accent1"/>
                </a:solidFill>
              </a:rPr>
              <a:t>+7 4</a:t>
            </a:r>
            <a:r>
              <a:rPr lang="en-US" sz="1200" b="1" dirty="0" smtClean="0">
                <a:solidFill>
                  <a:schemeClr val="accent1"/>
                </a:solidFill>
              </a:rPr>
              <a:t>99 262 77 00</a:t>
            </a:r>
            <a:endParaRPr lang="ru-RU" sz="1000" b="1" dirty="0">
              <a:solidFill>
                <a:schemeClr val="accent1"/>
              </a:solidFill>
            </a:endParaRPr>
          </a:p>
        </p:txBody>
      </p:sp>
      <p:pic>
        <p:nvPicPr>
          <p:cNvPr id="22" name="Рисунок 21" descr="Безымянный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9313" y="1478473"/>
            <a:ext cx="667512" cy="938784"/>
          </a:xfrm>
          <a:prstGeom prst="rect">
            <a:avLst/>
          </a:prstGeom>
        </p:spPr>
      </p:pic>
      <p:pic>
        <p:nvPicPr>
          <p:cNvPr id="23" name="Рисунок 22" descr="Безымянный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25252" y="1618679"/>
            <a:ext cx="1493520" cy="78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40481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рансКонтейнер">
      <a:dk1>
        <a:sysClr val="windowText" lastClr="000000"/>
      </a:dk1>
      <a:lt1>
        <a:sysClr val="window" lastClr="FFFFFF"/>
      </a:lt1>
      <a:dk2>
        <a:srgbClr val="626262"/>
      </a:dk2>
      <a:lt2>
        <a:srgbClr val="D8DADC"/>
      </a:lt2>
      <a:accent1>
        <a:srgbClr val="003A5C"/>
      </a:accent1>
      <a:accent2>
        <a:srgbClr val="1C75BC"/>
      </a:accent2>
      <a:accent3>
        <a:srgbClr val="F5A300"/>
      </a:accent3>
      <a:accent4>
        <a:srgbClr val="6B7782"/>
      </a:accent4>
      <a:accent5>
        <a:srgbClr val="A5A8AA"/>
      </a:accent5>
      <a:accent6>
        <a:srgbClr val="003358"/>
      </a:accent6>
      <a:hlink>
        <a:srgbClr val="1C75BC"/>
      </a:hlink>
      <a:folHlink>
        <a:srgbClr val="1C75BC"/>
      </a:folHlink>
    </a:clrScheme>
    <a:fontScheme name="ТрансКонтейнер">
      <a:majorFont>
        <a:latin typeface="Europe"/>
        <a:ea typeface=""/>
        <a:cs typeface=""/>
      </a:majorFont>
      <a:minorFont>
        <a:latin typeface="Europe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3733</TotalTime>
  <Words>1133</Words>
  <Application>Microsoft Office PowerPoint</Application>
  <PresentationFormat>Экран (4:3)</PresentationFormat>
  <Paragraphs>707</Paragraphs>
  <Slides>29</Slides>
  <Notes>20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Arial</vt:lpstr>
      <vt:lpstr>Europe</vt:lpstr>
      <vt:lpstr>Arial Narrow</vt:lpstr>
      <vt:lpstr>Wingdings 2</vt:lpstr>
      <vt:lpstr>Calibri</vt:lpstr>
      <vt:lpstr>Тема Office</vt:lpstr>
      <vt:lpstr>ТрансКонтейнер</vt:lpstr>
      <vt:lpstr>Миссия</vt:lpstr>
      <vt:lpstr>Преимущества</vt:lpstr>
      <vt:lpstr>География бизнеса</vt:lpstr>
      <vt:lpstr>Услуги и активы</vt:lpstr>
      <vt:lpstr>Услуги и активы</vt:lpstr>
      <vt:lpstr>Клиент-ориентированный сервис</vt:lpstr>
      <vt:lpstr>Интернет-магазин</vt:lpstr>
      <vt:lpstr>Услуги таможенного оформления грузов</vt:lpstr>
      <vt:lpstr>Основные транзитные маршруты между Китаем и странами Европы</vt:lpstr>
      <vt:lpstr>Транзит из Китая в Европу через Казахстан и Монголию</vt:lpstr>
      <vt:lpstr>Интегрированные логистические услуги</vt:lpstr>
      <vt:lpstr>Интегрированные логистические услуги</vt:lpstr>
      <vt:lpstr>Интегрированные логистические услуги</vt:lpstr>
      <vt:lpstr>Организация перевозок автокомплектующих</vt:lpstr>
      <vt:lpstr>Транзит из Европы в Центральную Азию через Брест</vt:lpstr>
      <vt:lpstr>Импорт из Европы в Россию через Брест</vt:lpstr>
      <vt:lpstr>Регулярные сервисы из Москвы </vt:lpstr>
      <vt:lpstr>Регулярные сервисы из Санкт-Петербурга</vt:lpstr>
      <vt:lpstr>Регулярные сервисы из Новосибирска</vt:lpstr>
      <vt:lpstr>Регулярные сервисы из Екатеринбурга</vt:lpstr>
      <vt:lpstr>Регулярные сервисы из Владивостока</vt:lpstr>
      <vt:lpstr>Регулярные сервисы из Забайкальска</vt:lpstr>
      <vt:lpstr>Регулярные сервисы из Перми</vt:lpstr>
      <vt:lpstr>Регулярные сервисы из Иркутска</vt:lpstr>
      <vt:lpstr>Регулярные сервисы из Красноярска</vt:lpstr>
      <vt:lpstr>Регулярные сервисы из Калининграда</vt:lpstr>
      <vt:lpstr>Регулярные сервисы из Ростова-на-Дону</vt:lpstr>
      <vt:lpstr>Контакты</vt:lpstr>
    </vt:vector>
  </TitlesOfParts>
  <Company>ТрансКонтейнер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Доставка грузов</dc:title>
  <dc:creator>1</dc:creator>
  <cp:lastModifiedBy>Элла</cp:lastModifiedBy>
  <cp:revision>306</cp:revision>
  <dcterms:created xsi:type="dcterms:W3CDTF">2015-03-01T21:15:19Z</dcterms:created>
  <dcterms:modified xsi:type="dcterms:W3CDTF">2020-10-06T13:24:03Z</dcterms:modified>
</cp:coreProperties>
</file>