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4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268" r:id="rId4"/>
    <p:sldId id="261" r:id="rId5"/>
    <p:sldId id="262" r:id="rId6"/>
    <p:sldId id="270" r:id="rId7"/>
    <p:sldId id="295" r:id="rId8"/>
    <p:sldId id="287" r:id="rId9"/>
    <p:sldId id="271" r:id="rId10"/>
    <p:sldId id="289" r:id="rId11"/>
    <p:sldId id="292" r:id="rId12"/>
    <p:sldId id="297" r:id="rId13"/>
    <p:sldId id="300" r:id="rId14"/>
    <p:sldId id="301" r:id="rId15"/>
    <p:sldId id="290" r:id="rId16"/>
    <p:sldId id="282" r:id="rId17"/>
  </p:sldIdLst>
  <p:sldSz cx="10333038" cy="7200900"/>
  <p:notesSz cx="9874250" cy="6797675"/>
  <p:defaultTextStyle>
    <a:defPPr>
      <a:defRPr lang="ru-RU"/>
    </a:defPPr>
    <a:lvl1pPr marL="0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7817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5634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3452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1269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89086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66905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44721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22539" algn="l" defTabSz="95563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604BC"/>
    <a:srgbClr val="0E00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370" autoAdjust="0"/>
    <p:restoredTop sz="94691" autoAdjust="0"/>
  </p:normalViewPr>
  <p:slideViewPr>
    <p:cSldViewPr>
      <p:cViewPr>
        <p:scale>
          <a:sx n="75" d="100"/>
          <a:sy n="75" d="100"/>
        </p:scale>
        <p:origin x="-2190" y="-690"/>
      </p:cViewPr>
      <p:guideLst>
        <p:guide orient="horz" pos="2268"/>
        <p:guide pos="32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3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763" y="0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125DA-9511-4CC7-8FDD-551FA20B763B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08325" y="509588"/>
            <a:ext cx="36576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425" y="3228975"/>
            <a:ext cx="7899400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2783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763" y="6456363"/>
            <a:ext cx="42799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E1E55-654D-4257-960E-368F4C83D8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66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32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96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62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827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91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59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724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4979" y="2236950"/>
            <a:ext cx="8783082" cy="15435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9960" y="4080512"/>
            <a:ext cx="7233127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7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5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3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1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89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66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44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22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8637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786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240" y="4627260"/>
            <a:ext cx="8783082" cy="1430179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6240" y="3052052"/>
            <a:ext cx="8783082" cy="157519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781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56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4334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126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890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669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447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225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999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6653" y="1680224"/>
            <a:ext cx="4563758" cy="4752261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2628" y="1680224"/>
            <a:ext cx="4563758" cy="4752261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3203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3" y="1611869"/>
            <a:ext cx="4565553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7817" indent="0">
              <a:buNone/>
              <a:defRPr sz="2100" b="1"/>
            </a:lvl2pPr>
            <a:lvl3pPr marL="955634" indent="0">
              <a:buNone/>
              <a:defRPr sz="1900" b="1"/>
            </a:lvl3pPr>
            <a:lvl4pPr marL="1433452" indent="0">
              <a:buNone/>
              <a:defRPr sz="1800" b="1"/>
            </a:lvl4pPr>
            <a:lvl5pPr marL="1911269" indent="0">
              <a:buNone/>
              <a:defRPr sz="1800" b="1"/>
            </a:lvl5pPr>
            <a:lvl6pPr marL="2389086" indent="0">
              <a:buNone/>
              <a:defRPr sz="1800" b="1"/>
            </a:lvl6pPr>
            <a:lvl7pPr marL="2866905" indent="0">
              <a:buNone/>
              <a:defRPr sz="1800" b="1"/>
            </a:lvl7pPr>
            <a:lvl8pPr marL="3344721" indent="0">
              <a:buNone/>
              <a:defRPr sz="1800" b="1"/>
            </a:lvl8pPr>
            <a:lvl9pPr marL="382253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6653" y="2283620"/>
            <a:ext cx="4565553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49042" y="1611869"/>
            <a:ext cx="4567347" cy="67175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7817" indent="0">
              <a:buNone/>
              <a:defRPr sz="2100" b="1"/>
            </a:lvl2pPr>
            <a:lvl3pPr marL="955634" indent="0">
              <a:buNone/>
              <a:defRPr sz="1900" b="1"/>
            </a:lvl3pPr>
            <a:lvl4pPr marL="1433452" indent="0">
              <a:buNone/>
              <a:defRPr sz="1800" b="1"/>
            </a:lvl4pPr>
            <a:lvl5pPr marL="1911269" indent="0">
              <a:buNone/>
              <a:defRPr sz="1800" b="1"/>
            </a:lvl5pPr>
            <a:lvl6pPr marL="2389086" indent="0">
              <a:buNone/>
              <a:defRPr sz="1800" b="1"/>
            </a:lvl6pPr>
            <a:lvl7pPr marL="2866905" indent="0">
              <a:buNone/>
              <a:defRPr sz="1800" b="1"/>
            </a:lvl7pPr>
            <a:lvl8pPr marL="3344721" indent="0">
              <a:buNone/>
              <a:defRPr sz="1800" b="1"/>
            </a:lvl8pPr>
            <a:lvl9pPr marL="382253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249042" y="2283620"/>
            <a:ext cx="4567347" cy="4148852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1385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025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5849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4" y="286703"/>
            <a:ext cx="3399499" cy="1220153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9932" y="286716"/>
            <a:ext cx="5776458" cy="6145769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6654" y="1506865"/>
            <a:ext cx="3399499" cy="4925616"/>
          </a:xfrm>
        </p:spPr>
        <p:txBody>
          <a:bodyPr/>
          <a:lstStyle>
            <a:lvl1pPr marL="0" indent="0">
              <a:buNone/>
              <a:defRPr sz="1500"/>
            </a:lvl1pPr>
            <a:lvl2pPr marL="477817" indent="0">
              <a:buNone/>
              <a:defRPr sz="1300"/>
            </a:lvl2pPr>
            <a:lvl3pPr marL="955634" indent="0">
              <a:buNone/>
              <a:defRPr sz="1000"/>
            </a:lvl3pPr>
            <a:lvl4pPr marL="1433452" indent="0">
              <a:buNone/>
              <a:defRPr sz="900"/>
            </a:lvl4pPr>
            <a:lvl5pPr marL="1911269" indent="0">
              <a:buNone/>
              <a:defRPr sz="900"/>
            </a:lvl5pPr>
            <a:lvl6pPr marL="2389086" indent="0">
              <a:buNone/>
              <a:defRPr sz="900"/>
            </a:lvl6pPr>
            <a:lvl7pPr marL="2866905" indent="0">
              <a:buNone/>
              <a:defRPr sz="900"/>
            </a:lvl7pPr>
            <a:lvl8pPr marL="3344721" indent="0">
              <a:buNone/>
              <a:defRPr sz="900"/>
            </a:lvl8pPr>
            <a:lvl9pPr marL="382253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625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5351" y="5040631"/>
            <a:ext cx="6199823" cy="595075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25351" y="643414"/>
            <a:ext cx="6199823" cy="4320540"/>
          </a:xfrm>
        </p:spPr>
        <p:txBody>
          <a:bodyPr/>
          <a:lstStyle>
            <a:lvl1pPr marL="0" indent="0">
              <a:buNone/>
              <a:defRPr sz="3300"/>
            </a:lvl1pPr>
            <a:lvl2pPr marL="477817" indent="0">
              <a:buNone/>
              <a:defRPr sz="2800"/>
            </a:lvl2pPr>
            <a:lvl3pPr marL="955634" indent="0">
              <a:buNone/>
              <a:defRPr sz="2500"/>
            </a:lvl3pPr>
            <a:lvl4pPr marL="1433452" indent="0">
              <a:buNone/>
              <a:defRPr sz="2100"/>
            </a:lvl4pPr>
            <a:lvl5pPr marL="1911269" indent="0">
              <a:buNone/>
              <a:defRPr sz="2100"/>
            </a:lvl5pPr>
            <a:lvl6pPr marL="2389086" indent="0">
              <a:buNone/>
              <a:defRPr sz="2100"/>
            </a:lvl6pPr>
            <a:lvl7pPr marL="2866905" indent="0">
              <a:buNone/>
              <a:defRPr sz="2100"/>
            </a:lvl7pPr>
            <a:lvl8pPr marL="3344721" indent="0">
              <a:buNone/>
              <a:defRPr sz="2100"/>
            </a:lvl8pPr>
            <a:lvl9pPr marL="3822539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25351" y="5635706"/>
            <a:ext cx="6199823" cy="845105"/>
          </a:xfrm>
        </p:spPr>
        <p:txBody>
          <a:bodyPr/>
          <a:lstStyle>
            <a:lvl1pPr marL="0" indent="0">
              <a:buNone/>
              <a:defRPr sz="1500"/>
            </a:lvl1pPr>
            <a:lvl2pPr marL="477817" indent="0">
              <a:buNone/>
              <a:defRPr sz="1300"/>
            </a:lvl2pPr>
            <a:lvl3pPr marL="955634" indent="0">
              <a:buNone/>
              <a:defRPr sz="1000"/>
            </a:lvl3pPr>
            <a:lvl4pPr marL="1433452" indent="0">
              <a:buNone/>
              <a:defRPr sz="900"/>
            </a:lvl4pPr>
            <a:lvl5pPr marL="1911269" indent="0">
              <a:buNone/>
              <a:defRPr sz="900"/>
            </a:lvl5pPr>
            <a:lvl6pPr marL="2389086" indent="0">
              <a:buNone/>
              <a:defRPr sz="900"/>
            </a:lvl6pPr>
            <a:lvl7pPr marL="2866905" indent="0">
              <a:buNone/>
              <a:defRPr sz="900"/>
            </a:lvl7pPr>
            <a:lvl8pPr marL="3344721" indent="0">
              <a:buNone/>
              <a:defRPr sz="900"/>
            </a:lvl8pPr>
            <a:lvl9pPr marL="382253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560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149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91453" y="288384"/>
            <a:ext cx="2324934" cy="61441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6656" y="288384"/>
            <a:ext cx="6802584" cy="61441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935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4978" y="2236950"/>
            <a:ext cx="8783082" cy="15435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9960" y="4080510"/>
            <a:ext cx="7233127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0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1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1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02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03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03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04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0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0765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3277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239" y="4627257"/>
            <a:ext cx="8783082" cy="14301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6239" y="3052049"/>
            <a:ext cx="8783082" cy="15751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059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120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1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0240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030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036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042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04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1140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6652" y="1680222"/>
            <a:ext cx="4563758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2628" y="1680222"/>
            <a:ext cx="4563758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7742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3" y="1611869"/>
            <a:ext cx="4565553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599" indent="0">
              <a:buNone/>
              <a:defRPr sz="2200" b="1"/>
            </a:lvl2pPr>
            <a:lvl3pPr marL="1001201" indent="0">
              <a:buNone/>
              <a:defRPr sz="2000" b="1"/>
            </a:lvl3pPr>
            <a:lvl4pPr marL="1501801" indent="0">
              <a:buNone/>
              <a:defRPr sz="1800" b="1"/>
            </a:lvl4pPr>
            <a:lvl5pPr marL="2002402" indent="0">
              <a:buNone/>
              <a:defRPr sz="1800" b="1"/>
            </a:lvl5pPr>
            <a:lvl6pPr marL="2503003" indent="0">
              <a:buNone/>
              <a:defRPr sz="1800" b="1"/>
            </a:lvl6pPr>
            <a:lvl7pPr marL="3003603" indent="0">
              <a:buNone/>
              <a:defRPr sz="1800" b="1"/>
            </a:lvl7pPr>
            <a:lvl8pPr marL="3504203" indent="0">
              <a:buNone/>
              <a:defRPr sz="1800" b="1"/>
            </a:lvl8pPr>
            <a:lvl9pPr marL="400480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6653" y="2283619"/>
            <a:ext cx="4565553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49045" y="1611869"/>
            <a:ext cx="4567346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599" indent="0">
              <a:buNone/>
              <a:defRPr sz="2200" b="1"/>
            </a:lvl2pPr>
            <a:lvl3pPr marL="1001201" indent="0">
              <a:buNone/>
              <a:defRPr sz="2000" b="1"/>
            </a:lvl3pPr>
            <a:lvl4pPr marL="1501801" indent="0">
              <a:buNone/>
              <a:defRPr sz="1800" b="1"/>
            </a:lvl4pPr>
            <a:lvl5pPr marL="2002402" indent="0">
              <a:buNone/>
              <a:defRPr sz="1800" b="1"/>
            </a:lvl5pPr>
            <a:lvl6pPr marL="2503003" indent="0">
              <a:buNone/>
              <a:defRPr sz="1800" b="1"/>
            </a:lvl6pPr>
            <a:lvl7pPr marL="3003603" indent="0">
              <a:buNone/>
              <a:defRPr sz="1800" b="1"/>
            </a:lvl7pPr>
            <a:lvl8pPr marL="3504203" indent="0">
              <a:buNone/>
              <a:defRPr sz="1800" b="1"/>
            </a:lvl8pPr>
            <a:lvl9pPr marL="4004800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249045" y="2283619"/>
            <a:ext cx="4567346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3516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5222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7867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6" y="286702"/>
            <a:ext cx="3399498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39931" y="286714"/>
            <a:ext cx="5776455" cy="6145769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6656" y="1506865"/>
            <a:ext cx="3399498" cy="4925616"/>
          </a:xfrm>
        </p:spPr>
        <p:txBody>
          <a:bodyPr/>
          <a:lstStyle>
            <a:lvl1pPr marL="0" indent="0">
              <a:buNone/>
              <a:defRPr sz="1500"/>
            </a:lvl1pPr>
            <a:lvl2pPr marL="500599" indent="0">
              <a:buNone/>
              <a:defRPr sz="1300"/>
            </a:lvl2pPr>
            <a:lvl3pPr marL="1001201" indent="0">
              <a:buNone/>
              <a:defRPr sz="1100"/>
            </a:lvl3pPr>
            <a:lvl4pPr marL="1501801" indent="0">
              <a:buNone/>
              <a:defRPr sz="1000"/>
            </a:lvl4pPr>
            <a:lvl5pPr marL="2002402" indent="0">
              <a:buNone/>
              <a:defRPr sz="1000"/>
            </a:lvl5pPr>
            <a:lvl6pPr marL="2503003" indent="0">
              <a:buNone/>
              <a:defRPr sz="1000"/>
            </a:lvl6pPr>
            <a:lvl7pPr marL="3003603" indent="0">
              <a:buNone/>
              <a:defRPr sz="1000"/>
            </a:lvl7pPr>
            <a:lvl8pPr marL="3504203" indent="0">
              <a:buNone/>
              <a:defRPr sz="1000"/>
            </a:lvl8pPr>
            <a:lvl9pPr marL="40048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2499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5351" y="5040631"/>
            <a:ext cx="6199823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25351" y="643414"/>
            <a:ext cx="6199823" cy="4320540"/>
          </a:xfrm>
        </p:spPr>
        <p:txBody>
          <a:bodyPr/>
          <a:lstStyle>
            <a:lvl1pPr marL="0" indent="0">
              <a:buNone/>
              <a:defRPr sz="3500"/>
            </a:lvl1pPr>
            <a:lvl2pPr marL="500599" indent="0">
              <a:buNone/>
              <a:defRPr sz="3100"/>
            </a:lvl2pPr>
            <a:lvl3pPr marL="1001201" indent="0">
              <a:buNone/>
              <a:defRPr sz="2600"/>
            </a:lvl3pPr>
            <a:lvl4pPr marL="1501801" indent="0">
              <a:buNone/>
              <a:defRPr sz="2200"/>
            </a:lvl4pPr>
            <a:lvl5pPr marL="2002402" indent="0">
              <a:buNone/>
              <a:defRPr sz="2200"/>
            </a:lvl5pPr>
            <a:lvl6pPr marL="2503003" indent="0">
              <a:buNone/>
              <a:defRPr sz="2200"/>
            </a:lvl6pPr>
            <a:lvl7pPr marL="3003603" indent="0">
              <a:buNone/>
              <a:defRPr sz="2200"/>
            </a:lvl7pPr>
            <a:lvl8pPr marL="3504203" indent="0">
              <a:buNone/>
              <a:defRPr sz="2200"/>
            </a:lvl8pPr>
            <a:lvl9pPr marL="4004800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25351" y="5635706"/>
            <a:ext cx="6199823" cy="845105"/>
          </a:xfrm>
        </p:spPr>
        <p:txBody>
          <a:bodyPr/>
          <a:lstStyle>
            <a:lvl1pPr marL="0" indent="0">
              <a:buNone/>
              <a:defRPr sz="1500"/>
            </a:lvl1pPr>
            <a:lvl2pPr marL="500599" indent="0">
              <a:buNone/>
              <a:defRPr sz="1300"/>
            </a:lvl2pPr>
            <a:lvl3pPr marL="1001201" indent="0">
              <a:buNone/>
              <a:defRPr sz="1100"/>
            </a:lvl3pPr>
            <a:lvl4pPr marL="1501801" indent="0">
              <a:buNone/>
              <a:defRPr sz="1000"/>
            </a:lvl4pPr>
            <a:lvl5pPr marL="2002402" indent="0">
              <a:buNone/>
              <a:defRPr sz="1000"/>
            </a:lvl5pPr>
            <a:lvl6pPr marL="2503003" indent="0">
              <a:buNone/>
              <a:defRPr sz="1000"/>
            </a:lvl6pPr>
            <a:lvl7pPr marL="3003603" indent="0">
              <a:buNone/>
              <a:defRPr sz="1000"/>
            </a:lvl7pPr>
            <a:lvl8pPr marL="3504203" indent="0">
              <a:buNone/>
              <a:defRPr sz="1000"/>
            </a:lvl8pPr>
            <a:lvl9pPr marL="40048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9327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8687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91452" y="288382"/>
            <a:ext cx="2324934" cy="61441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6652" y="288382"/>
            <a:ext cx="6802583" cy="61441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51604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4978" y="2236950"/>
            <a:ext cx="8783082" cy="15435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9960" y="4080510"/>
            <a:ext cx="7233127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0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1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2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02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03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04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04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05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40494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2425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239" y="4627254"/>
            <a:ext cx="8783082" cy="14301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6239" y="3052049"/>
            <a:ext cx="8783082" cy="15751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06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139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20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027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034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0418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048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055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9262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6652" y="1680219"/>
            <a:ext cx="4563758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2628" y="1680219"/>
            <a:ext cx="4563758" cy="475226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89158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3" y="1611869"/>
            <a:ext cx="4565553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695" indent="0">
              <a:buNone/>
              <a:defRPr sz="2200" b="1"/>
            </a:lvl2pPr>
            <a:lvl3pPr marL="1001394" indent="0">
              <a:buNone/>
              <a:defRPr sz="2000" b="1"/>
            </a:lvl3pPr>
            <a:lvl4pPr marL="1502091" indent="0">
              <a:buNone/>
              <a:defRPr sz="1800" b="1"/>
            </a:lvl4pPr>
            <a:lvl5pPr marL="2002786" indent="0">
              <a:buNone/>
              <a:defRPr sz="1800" b="1"/>
            </a:lvl5pPr>
            <a:lvl6pPr marL="2503484" indent="0">
              <a:buNone/>
              <a:defRPr sz="1800" b="1"/>
            </a:lvl6pPr>
            <a:lvl7pPr marL="3004181" indent="0">
              <a:buNone/>
              <a:defRPr sz="1800" b="1"/>
            </a:lvl7pPr>
            <a:lvl8pPr marL="3504878" indent="0">
              <a:buNone/>
              <a:defRPr sz="1800" b="1"/>
            </a:lvl8pPr>
            <a:lvl9pPr marL="400557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6653" y="2283619"/>
            <a:ext cx="4565553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49045" y="1611869"/>
            <a:ext cx="4567346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695" indent="0">
              <a:buNone/>
              <a:defRPr sz="2200" b="1"/>
            </a:lvl2pPr>
            <a:lvl3pPr marL="1001394" indent="0">
              <a:buNone/>
              <a:defRPr sz="2000" b="1"/>
            </a:lvl3pPr>
            <a:lvl4pPr marL="1502091" indent="0">
              <a:buNone/>
              <a:defRPr sz="1800" b="1"/>
            </a:lvl4pPr>
            <a:lvl5pPr marL="2002786" indent="0">
              <a:buNone/>
              <a:defRPr sz="1800" b="1"/>
            </a:lvl5pPr>
            <a:lvl6pPr marL="2503484" indent="0">
              <a:buNone/>
              <a:defRPr sz="1800" b="1"/>
            </a:lvl6pPr>
            <a:lvl7pPr marL="3004181" indent="0">
              <a:buNone/>
              <a:defRPr sz="1800" b="1"/>
            </a:lvl7pPr>
            <a:lvl8pPr marL="3504878" indent="0">
              <a:buNone/>
              <a:defRPr sz="1800" b="1"/>
            </a:lvl8pPr>
            <a:lvl9pPr marL="400557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249045" y="2283619"/>
            <a:ext cx="4567346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36222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68972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12028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6" y="286702"/>
            <a:ext cx="3399498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39931" y="286711"/>
            <a:ext cx="5776455" cy="6145769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6656" y="1506864"/>
            <a:ext cx="3399498" cy="4925616"/>
          </a:xfrm>
        </p:spPr>
        <p:txBody>
          <a:bodyPr/>
          <a:lstStyle>
            <a:lvl1pPr marL="0" indent="0">
              <a:buNone/>
              <a:defRPr sz="1500"/>
            </a:lvl1pPr>
            <a:lvl2pPr marL="500695" indent="0">
              <a:buNone/>
              <a:defRPr sz="1300"/>
            </a:lvl2pPr>
            <a:lvl3pPr marL="1001394" indent="0">
              <a:buNone/>
              <a:defRPr sz="1100"/>
            </a:lvl3pPr>
            <a:lvl4pPr marL="1502091" indent="0">
              <a:buNone/>
              <a:defRPr sz="1000"/>
            </a:lvl4pPr>
            <a:lvl5pPr marL="2002786" indent="0">
              <a:buNone/>
              <a:defRPr sz="1000"/>
            </a:lvl5pPr>
            <a:lvl6pPr marL="2503484" indent="0">
              <a:buNone/>
              <a:defRPr sz="1000"/>
            </a:lvl6pPr>
            <a:lvl7pPr marL="3004181" indent="0">
              <a:buNone/>
              <a:defRPr sz="1000"/>
            </a:lvl7pPr>
            <a:lvl8pPr marL="3504878" indent="0">
              <a:buNone/>
              <a:defRPr sz="1000"/>
            </a:lvl8pPr>
            <a:lvl9pPr marL="400557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76617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5351" y="5040631"/>
            <a:ext cx="6199823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25351" y="643414"/>
            <a:ext cx="6199823" cy="4320540"/>
          </a:xfrm>
        </p:spPr>
        <p:txBody>
          <a:bodyPr/>
          <a:lstStyle>
            <a:lvl1pPr marL="0" indent="0">
              <a:buNone/>
              <a:defRPr sz="3500"/>
            </a:lvl1pPr>
            <a:lvl2pPr marL="500695" indent="0">
              <a:buNone/>
              <a:defRPr sz="3100"/>
            </a:lvl2pPr>
            <a:lvl3pPr marL="1001394" indent="0">
              <a:buNone/>
              <a:defRPr sz="2600"/>
            </a:lvl3pPr>
            <a:lvl4pPr marL="1502091" indent="0">
              <a:buNone/>
              <a:defRPr sz="2200"/>
            </a:lvl4pPr>
            <a:lvl5pPr marL="2002786" indent="0">
              <a:buNone/>
              <a:defRPr sz="2200"/>
            </a:lvl5pPr>
            <a:lvl6pPr marL="2503484" indent="0">
              <a:buNone/>
              <a:defRPr sz="2200"/>
            </a:lvl6pPr>
            <a:lvl7pPr marL="3004181" indent="0">
              <a:buNone/>
              <a:defRPr sz="2200"/>
            </a:lvl7pPr>
            <a:lvl8pPr marL="3504878" indent="0">
              <a:buNone/>
              <a:defRPr sz="2200"/>
            </a:lvl8pPr>
            <a:lvl9pPr marL="4005572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25351" y="5635706"/>
            <a:ext cx="6199823" cy="845105"/>
          </a:xfrm>
        </p:spPr>
        <p:txBody>
          <a:bodyPr/>
          <a:lstStyle>
            <a:lvl1pPr marL="0" indent="0">
              <a:buNone/>
              <a:defRPr sz="1500"/>
            </a:lvl1pPr>
            <a:lvl2pPr marL="500695" indent="0">
              <a:buNone/>
              <a:defRPr sz="1300"/>
            </a:lvl2pPr>
            <a:lvl3pPr marL="1001394" indent="0">
              <a:buNone/>
              <a:defRPr sz="1100"/>
            </a:lvl3pPr>
            <a:lvl4pPr marL="1502091" indent="0">
              <a:buNone/>
              <a:defRPr sz="1000"/>
            </a:lvl4pPr>
            <a:lvl5pPr marL="2002786" indent="0">
              <a:buNone/>
              <a:defRPr sz="1000"/>
            </a:lvl5pPr>
            <a:lvl6pPr marL="2503484" indent="0">
              <a:buNone/>
              <a:defRPr sz="1000"/>
            </a:lvl6pPr>
            <a:lvl7pPr marL="3004181" indent="0">
              <a:buNone/>
              <a:defRPr sz="1000"/>
            </a:lvl7pPr>
            <a:lvl8pPr marL="3504878" indent="0">
              <a:buNone/>
              <a:defRPr sz="1000"/>
            </a:lvl8pPr>
            <a:lvl9pPr marL="400557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68991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81473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91452" y="288379"/>
            <a:ext cx="2324934" cy="61441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6652" y="288379"/>
            <a:ext cx="6802583" cy="61441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734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88370"/>
            <a:ext cx="9299734" cy="1200150"/>
          </a:xfrm>
          <a:prstGeom prst="rect">
            <a:avLst/>
          </a:prstGeom>
        </p:spPr>
        <p:txBody>
          <a:bodyPr vert="horz" lIns="95564" tIns="47782" rIns="95564" bIns="4778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1680224"/>
            <a:ext cx="9299734" cy="4752261"/>
          </a:xfrm>
          <a:prstGeom prst="rect">
            <a:avLst/>
          </a:prstGeom>
        </p:spPr>
        <p:txBody>
          <a:bodyPr vert="horz" lIns="95564" tIns="47782" rIns="95564" bIns="4778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6652" y="6674168"/>
            <a:ext cx="2411042" cy="383382"/>
          </a:xfrm>
          <a:prstGeom prst="rect">
            <a:avLst/>
          </a:prstGeom>
        </p:spPr>
        <p:txBody>
          <a:bodyPr vert="horz" lIns="95564" tIns="47782" rIns="95564" bIns="4778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F18A2-B2F5-4CD5-B623-44516EF10190}" type="datetimeFigureOut">
              <a:rPr lang="ru-RU" smtClean="0"/>
              <a:pPr/>
              <a:t>22.07.2020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30459" y="6674168"/>
            <a:ext cx="3272129" cy="383382"/>
          </a:xfrm>
          <a:prstGeom prst="rect">
            <a:avLst/>
          </a:prstGeom>
        </p:spPr>
        <p:txBody>
          <a:bodyPr vert="horz" lIns="95564" tIns="47782" rIns="95564" bIns="4778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05344" y="6674168"/>
            <a:ext cx="2411042" cy="383382"/>
          </a:xfrm>
          <a:prstGeom prst="rect">
            <a:avLst/>
          </a:prstGeom>
        </p:spPr>
        <p:txBody>
          <a:bodyPr vert="horz" lIns="95564" tIns="47782" rIns="95564" bIns="4778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55269-9D8D-4018-8E3C-2E05F6A247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98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563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8363" indent="-358363" algn="l" defTabSz="955634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76454" indent="-298636" algn="l" defTabSz="95563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94543" indent="-238909" algn="l" defTabSz="955634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2360" indent="-238909" algn="l" defTabSz="95563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0179" indent="-238909" algn="l" defTabSz="955634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27995" indent="-238909" algn="l" defTabSz="9556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05813" indent="-238909" algn="l" defTabSz="9556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83629" indent="-238909" algn="l" defTabSz="9556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1448" indent="-238909" algn="l" defTabSz="9556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7817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5634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3452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1269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89086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66905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44721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2539" algn="l" defTabSz="9556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88370"/>
            <a:ext cx="9299734" cy="1200150"/>
          </a:xfrm>
          <a:prstGeom prst="rect">
            <a:avLst/>
          </a:prstGeom>
        </p:spPr>
        <p:txBody>
          <a:bodyPr vert="horz" lIns="100120" tIns="50059" rIns="100120" bIns="5005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1680222"/>
            <a:ext cx="9299734" cy="4752261"/>
          </a:xfrm>
          <a:prstGeom prst="rect">
            <a:avLst/>
          </a:prstGeom>
        </p:spPr>
        <p:txBody>
          <a:bodyPr vert="horz" lIns="100120" tIns="50059" rIns="100120" bIns="5005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6652" y="6674180"/>
            <a:ext cx="2411042" cy="383381"/>
          </a:xfrm>
          <a:prstGeom prst="rect">
            <a:avLst/>
          </a:prstGeom>
        </p:spPr>
        <p:txBody>
          <a:bodyPr vert="horz" lIns="100120" tIns="50059" rIns="100120" bIns="50059" rtlCol="0" anchor="ctr"/>
          <a:lstStyle>
            <a:lvl1pPr algn="l" defTabSz="1001201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30459" y="6674180"/>
            <a:ext cx="3272129" cy="383381"/>
          </a:xfrm>
          <a:prstGeom prst="rect">
            <a:avLst/>
          </a:prstGeom>
        </p:spPr>
        <p:txBody>
          <a:bodyPr vert="horz" lIns="100120" tIns="50059" rIns="100120" bIns="50059" rtlCol="0" anchor="ctr"/>
          <a:lstStyle>
            <a:lvl1pPr algn="ctr" defTabSz="1001201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05344" y="6674180"/>
            <a:ext cx="2411042" cy="383381"/>
          </a:xfrm>
          <a:prstGeom prst="rect">
            <a:avLst/>
          </a:prstGeom>
        </p:spPr>
        <p:txBody>
          <a:bodyPr vert="horz" lIns="100120" tIns="50059" rIns="100120" bIns="50059" rtlCol="0" anchor="ctr"/>
          <a:lstStyle>
            <a:lvl1pPr algn="r" defTabSz="1001201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39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01201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5450" indent="-375450" algn="l" defTabSz="1001201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3476" indent="-312874" algn="l" defTabSz="1001201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1504" indent="-250300" algn="l" defTabSz="1001201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52101" indent="-250300" algn="l" defTabSz="1001201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52702" indent="-250300" algn="l" defTabSz="1001201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53302" indent="-250300" algn="l" defTabSz="10012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53905" indent="-250300" algn="l" defTabSz="10012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54504" indent="-250300" algn="l" defTabSz="10012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55101" indent="-250300" algn="l" defTabSz="100120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0599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201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1801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2402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3003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3603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04203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04800" algn="l" defTabSz="100120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88370"/>
            <a:ext cx="9299734" cy="1200150"/>
          </a:xfrm>
          <a:prstGeom prst="rect">
            <a:avLst/>
          </a:prstGeom>
        </p:spPr>
        <p:txBody>
          <a:bodyPr vert="horz" lIns="100139" tIns="50069" rIns="100139" bIns="5006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1680219"/>
            <a:ext cx="9299734" cy="4752261"/>
          </a:xfrm>
          <a:prstGeom prst="rect">
            <a:avLst/>
          </a:prstGeom>
        </p:spPr>
        <p:txBody>
          <a:bodyPr vert="horz" lIns="100139" tIns="50069" rIns="100139" bIns="5006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6652" y="6674177"/>
            <a:ext cx="2411042" cy="383381"/>
          </a:xfrm>
          <a:prstGeom prst="rect">
            <a:avLst/>
          </a:prstGeom>
        </p:spPr>
        <p:txBody>
          <a:bodyPr vert="horz" lIns="100139" tIns="50069" rIns="100139" bIns="50069" rtlCol="0" anchor="ctr"/>
          <a:lstStyle>
            <a:lvl1pPr algn="l" defTabSz="1001394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E2B83-AEA9-46C4-ACBC-9259246C653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22.07.2020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30459" y="6674177"/>
            <a:ext cx="3272129" cy="383381"/>
          </a:xfrm>
          <a:prstGeom prst="rect">
            <a:avLst/>
          </a:prstGeom>
        </p:spPr>
        <p:txBody>
          <a:bodyPr vert="horz" lIns="100139" tIns="50069" rIns="100139" bIns="50069" rtlCol="0" anchor="ctr"/>
          <a:lstStyle>
            <a:lvl1pPr algn="ctr" defTabSz="1001394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05344" y="6674177"/>
            <a:ext cx="2411042" cy="383381"/>
          </a:xfrm>
          <a:prstGeom prst="rect">
            <a:avLst/>
          </a:prstGeom>
        </p:spPr>
        <p:txBody>
          <a:bodyPr vert="horz" lIns="100139" tIns="50069" rIns="100139" bIns="50069" rtlCol="0" anchor="ctr"/>
          <a:lstStyle>
            <a:lvl1pPr algn="r" defTabSz="1001394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B6A51-2700-4614-8E64-670944EF0E5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136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001394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5523" indent="-375523" algn="l" defTabSz="1001394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3633" indent="-312934" algn="l" defTabSz="1001394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1744" indent="-250349" algn="l" defTabSz="100139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52438" indent="-250349" algn="l" defTabSz="1001394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53136" indent="-250349" algn="l" defTabSz="1001394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53832" indent="-250349" algn="l" defTabSz="100139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54531" indent="-250349" algn="l" defTabSz="100139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227" indent="-250349" algn="l" defTabSz="100139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55922" indent="-250349" algn="l" defTabSz="1001394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0695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394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091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2786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3484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4181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04878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05572" algn="l" defTabSz="100139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17.png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tags" Target="../tags/tag6.xml"/><Relationship Id="rId16" Type="http://schemas.openxmlformats.org/officeDocument/2006/relationships/hyperlink" Target="mailto:anvivanov@svrw.ru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4.jpe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14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32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1.jpeg"/><Relationship Id="rId12" Type="http://schemas.openxmlformats.org/officeDocument/2006/relationships/image" Target="../media/image38.jpeg"/><Relationship Id="rId2" Type="http://schemas.openxmlformats.org/officeDocument/2006/relationships/tags" Target="../tags/tag9.xml"/><Relationship Id="rId16" Type="http://schemas.openxmlformats.org/officeDocument/2006/relationships/image" Target="../media/image31.png"/><Relationship Id="rId1" Type="http://schemas.openxmlformats.org/officeDocument/2006/relationships/tags" Target="../tags/tag8.xml"/><Relationship Id="rId6" Type="http://schemas.openxmlformats.org/officeDocument/2006/relationships/image" Target="../media/image33.jpeg"/><Relationship Id="rId11" Type="http://schemas.openxmlformats.org/officeDocument/2006/relationships/image" Target="../media/image37.jpeg"/><Relationship Id="rId5" Type="http://schemas.openxmlformats.org/officeDocument/2006/relationships/image" Target="../media/image4.jpeg"/><Relationship Id="rId15" Type="http://schemas.openxmlformats.org/officeDocument/2006/relationships/image" Target="../media/image15.jpeg"/><Relationship Id="rId10" Type="http://schemas.openxmlformats.org/officeDocument/2006/relationships/image" Target="../media/image36.jpeg"/><Relationship Id="rId4" Type="http://schemas.openxmlformats.org/officeDocument/2006/relationships/image" Target="../media/image14.jpe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4.jpeg"/><Relationship Id="rId7" Type="http://schemas.openxmlformats.org/officeDocument/2006/relationships/hyperlink" Target="mailto:AStulin@svrw.ru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41.jpeg"/><Relationship Id="rId11" Type="http://schemas.openxmlformats.org/officeDocument/2006/relationships/image" Target="../media/image45.jpeg"/><Relationship Id="rId5" Type="http://schemas.openxmlformats.org/officeDocument/2006/relationships/image" Target="../media/image2.png"/><Relationship Id="rId10" Type="http://schemas.openxmlformats.org/officeDocument/2006/relationships/image" Target="../media/image44.jpeg"/><Relationship Id="rId4" Type="http://schemas.openxmlformats.org/officeDocument/2006/relationships/image" Target="../media/image4.jpeg"/><Relationship Id="rId9" Type="http://schemas.openxmlformats.org/officeDocument/2006/relationships/image" Target="../media/image4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14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5" Type="http://schemas.openxmlformats.org/officeDocument/2006/relationships/image" Target="../media/image51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hyperlink" Target="mailto:Suftopki@svrw.ru" TargetMode="External"/><Relationship Id="rId7" Type="http://schemas.openxmlformats.org/officeDocument/2006/relationships/image" Target="../media/image53.jpeg"/><Relationship Id="rId12" Type="http://schemas.openxmlformats.org/officeDocument/2006/relationships/image" Target="../media/image14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9.xml"/><Relationship Id="rId6" Type="http://schemas.openxmlformats.org/officeDocument/2006/relationships/hyperlink" Target="mailto:NVVorobeva@svrw.ru" TargetMode="External"/><Relationship Id="rId11" Type="http://schemas.openxmlformats.org/officeDocument/2006/relationships/image" Target="../media/image57.png"/><Relationship Id="rId5" Type="http://schemas.openxmlformats.org/officeDocument/2006/relationships/hyperlink" Target="mailto:YURonzhina@svrw.ru" TargetMode="External"/><Relationship Id="rId10" Type="http://schemas.openxmlformats.org/officeDocument/2006/relationships/image" Target="../media/image56.png"/><Relationship Id="rId4" Type="http://schemas.openxmlformats.org/officeDocument/2006/relationships/hyperlink" Target="mailto:VMaligina@svrw.ru" TargetMode="External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EIvanchenko\AppData\Local\Microsoft\Windows\Temporary Internet Files\Content.Outlook\RP4S7LHX\Ноябрьск (обзор_лето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333038" cy="5011808"/>
          </a:xfrm>
          <a:prstGeom prst="rect">
            <a:avLst/>
          </a:prstGeom>
          <a:noFill/>
        </p:spPr>
      </p:pic>
      <p:pic>
        <p:nvPicPr>
          <p:cNvPr id="10" name="Picture 4" descr="cover_2.png"/>
          <p:cNvPicPr>
            <a:picLocks noChangeAspect="1"/>
          </p:cNvPicPr>
          <p:nvPr/>
        </p:nvPicPr>
        <p:blipFill>
          <a:blip r:embed="rId5" cstate="print"/>
          <a:srcRect t="48518"/>
          <a:stretch>
            <a:fillRect/>
          </a:stretch>
        </p:blipFill>
        <p:spPr bwMode="auto">
          <a:xfrm>
            <a:off x="0" y="3499648"/>
            <a:ext cx="10333038" cy="355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61595" y="3524848"/>
            <a:ext cx="7690185" cy="982909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lIns="112157" tIns="56079" rIns="112157" bIns="56079" rtlCol="0" anchor="ctr">
            <a:noAutofit/>
          </a:bodyPr>
          <a:lstStyle/>
          <a:p>
            <a:pPr lvl="1">
              <a:lnSpc>
                <a:spcPts val="2209"/>
              </a:lnSpc>
            </a:pPr>
            <a:endParaRPr lang="ru-RU" sz="2700" b="1" cap="all" dirty="0" smtClean="0">
              <a:solidFill>
                <a:schemeClr val="bg1"/>
              </a:solidFill>
              <a:latin typeface="+mj-lt"/>
              <a:ea typeface="ＭＳ Ｐゴシック"/>
              <a:cs typeface="ＭＳ Ｐゴシック"/>
              <a:sym typeface="GillSans-Normal"/>
            </a:endParaRPr>
          </a:p>
          <a:p>
            <a:pPr lvl="1">
              <a:lnSpc>
                <a:spcPts val="2209"/>
              </a:lnSpc>
            </a:pPr>
            <a:endParaRPr lang="ru-RU" sz="2700" b="1" cap="all" dirty="0" smtClean="0">
              <a:solidFill>
                <a:schemeClr val="bg1"/>
              </a:solidFill>
              <a:latin typeface="+mj-lt"/>
              <a:ea typeface="ＭＳ Ｐゴシック"/>
              <a:cs typeface="ＭＳ Ｐゴシック"/>
              <a:sym typeface="GillSans-Normal"/>
            </a:endParaRPr>
          </a:p>
          <a:p>
            <a:pPr lvl="1">
              <a:lnSpc>
                <a:spcPts val="2209"/>
              </a:lnSpc>
            </a:pPr>
            <a:endParaRPr lang="ru-RU" sz="2700" b="1" cap="all" dirty="0" smtClean="0">
              <a:solidFill>
                <a:schemeClr val="bg1"/>
              </a:solidFill>
              <a:latin typeface="+mj-lt"/>
              <a:ea typeface="ＭＳ Ｐゴシック"/>
              <a:cs typeface="ＭＳ Ｐゴシック"/>
              <a:sym typeface="GillSans-Normal"/>
            </a:endParaRPr>
          </a:p>
          <a:p>
            <a:pPr lvl="1">
              <a:lnSpc>
                <a:spcPts val="2209"/>
              </a:lnSpc>
              <a:spcBef>
                <a:spcPts val="736"/>
              </a:spcBef>
            </a:pPr>
            <a:endParaRPr lang="ru-RU" sz="1600" cap="all" dirty="0" smtClean="0">
              <a:solidFill>
                <a:schemeClr val="bg1"/>
              </a:solidFill>
              <a:latin typeface="+mj-lt"/>
              <a:ea typeface="ＭＳ Ｐゴシック"/>
              <a:cs typeface="ＭＳ Ｐゴシック"/>
              <a:sym typeface="GillSans-Normal"/>
            </a:endParaRPr>
          </a:p>
          <a:p>
            <a:pPr lvl="1">
              <a:lnSpc>
                <a:spcPts val="2209"/>
              </a:lnSpc>
            </a:pPr>
            <a:endParaRPr lang="ru-RU" sz="1600" cap="all" dirty="0" smtClean="0">
              <a:solidFill>
                <a:schemeClr val="bg1"/>
              </a:solidFill>
              <a:latin typeface="+mj-lt"/>
              <a:ea typeface="ＭＳ Ｐゴシック"/>
              <a:cs typeface="ＭＳ Ｐゴシック"/>
              <a:sym typeface="GillSans-Normal"/>
            </a:endParaRPr>
          </a:p>
        </p:txBody>
      </p:sp>
      <p:sp>
        <p:nvSpPr>
          <p:cNvPr id="6" name="Title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0" y="4464546"/>
            <a:ext cx="10373150" cy="1152128"/>
          </a:xfrm>
          <a:prstGeom prst="rect">
            <a:avLst/>
          </a:prstGeom>
          <a:noFill/>
          <a:effectLst>
            <a:softEdge rad="31750"/>
          </a:effectLst>
        </p:spPr>
        <p:txBody>
          <a:bodyPr vert="horz" lIns="112157" tIns="56079" rIns="112157" bIns="56079" rtlCol="0" anchor="ctr">
            <a:noAutofit/>
          </a:bodyPr>
          <a:lstStyle/>
          <a:p>
            <a:pPr algn="ctr"/>
            <a:r>
              <a:rPr lang="ru-RU" sz="3600" b="1" i="1" dirty="0" smtClean="0"/>
              <a:t>	УСЛУГИ И СЕРВИСЫ ОАО «РЖД»</a:t>
            </a:r>
            <a:endParaRPr lang="ru-RU" sz="3600" b="1" i="1" dirty="0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8" y="6635215"/>
            <a:ext cx="8909609" cy="39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57" tIns="56079" rIns="112157" bIns="56079">
            <a:spAutoFit/>
          </a:bodyPr>
          <a:lstStyle/>
          <a:p>
            <a:pPr>
              <a:spcAft>
                <a:spcPts val="736"/>
              </a:spcAft>
            </a:pPr>
            <a:endParaRPr lang="ru-RU" altLang="ru-RU" sz="1800" dirty="0">
              <a:solidFill>
                <a:srgbClr val="4D4D4D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4" y="648123"/>
            <a:ext cx="10331505" cy="655277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7062" y="1425164"/>
            <a:ext cx="1291639" cy="67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61796" y="1490028"/>
            <a:ext cx="726547" cy="61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73793" y="1500175"/>
            <a:ext cx="807274" cy="60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53448" y="5550707"/>
            <a:ext cx="1296309" cy="75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35249" y="6153776"/>
            <a:ext cx="1049457" cy="67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0" y="6879600"/>
            <a:ext cx="565056" cy="302400"/>
          </a:xfrm>
        </p:spPr>
        <p:txBody>
          <a:bodyPr anchor="b"/>
          <a:lstStyle/>
          <a:p>
            <a:pPr algn="ctr"/>
            <a:fld id="{D9CD1039-3834-41D6-AA06-6CFD36A70C1A}" type="slidenum">
              <a:rPr lang="ru-RU" smtClean="0">
                <a:solidFill>
                  <a:srgbClr val="D8262E"/>
                </a:solidFill>
              </a:rPr>
              <a:pPr algn="ctr"/>
              <a:t>2</a:t>
            </a:fld>
            <a:endParaRPr lang="ru-RU" dirty="0">
              <a:solidFill>
                <a:srgbClr val="D8262E"/>
              </a:solidFill>
            </a:endParaRPr>
          </a:p>
        </p:txBody>
      </p:sp>
      <p:sp>
        <p:nvSpPr>
          <p:cNvPr id="48" name="Rectangle 2"/>
          <p:cNvSpPr txBox="1">
            <a:spLocks/>
          </p:cNvSpPr>
          <p:nvPr/>
        </p:nvSpPr>
        <p:spPr bwMode="auto">
          <a:xfrm>
            <a:off x="1" y="0"/>
            <a:ext cx="8694911" cy="6973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vert="horz" wrap="square" lIns="39417" tIns="39417" rIns="39417" bIns="39417" numCol="1" anchor="t" anchorCtr="0" compatLnSpc="1">
            <a:prstTxWarp prst="textNoShape">
              <a:avLst/>
            </a:prstTxWarp>
          </a:bodyPr>
          <a:lstStyle/>
          <a:p>
            <a:pPr algn="ctr" defTabSz="1001137">
              <a:lnSpc>
                <a:spcPts val="1800"/>
              </a:lnSpc>
            </a:pPr>
            <a:endParaRPr lang="ru-RU" sz="2800" dirty="0" smtClean="0">
              <a:latin typeface="+mj-lt"/>
            </a:endParaRPr>
          </a:p>
          <a:p>
            <a:pPr algn="ctr" defTabSz="1001137">
              <a:lnSpc>
                <a:spcPts val="1800"/>
              </a:lnSpc>
            </a:pPr>
            <a:r>
              <a:rPr lang="ru-RU" sz="2800" dirty="0" smtClean="0">
                <a:latin typeface="+mj-lt"/>
              </a:rPr>
              <a:t>Комплексные </a:t>
            </a:r>
            <a:r>
              <a:rPr lang="ru-RU" sz="2800" dirty="0">
                <a:latin typeface="+mj-lt"/>
              </a:rPr>
              <a:t>транспортно-логистические </a:t>
            </a:r>
            <a:r>
              <a:rPr lang="ru-RU" sz="2800" dirty="0" smtClean="0">
                <a:latin typeface="+mj-lt"/>
              </a:rPr>
              <a:t>услуги</a:t>
            </a:r>
            <a:endParaRPr lang="ru-RU" sz="2800" dirty="0">
              <a:latin typeface="+mj-lt"/>
            </a:endParaRPr>
          </a:p>
        </p:txBody>
      </p:sp>
      <p:sp>
        <p:nvSpPr>
          <p:cNvPr id="61" name="Двойная стрелка влево/вправо 60"/>
          <p:cNvSpPr/>
          <p:nvPr/>
        </p:nvSpPr>
        <p:spPr>
          <a:xfrm>
            <a:off x="2214200" y="3525440"/>
            <a:ext cx="1660689" cy="525069"/>
          </a:xfrm>
          <a:prstGeom prst="leftRightArrow">
            <a:avLst/>
          </a:prstGeom>
          <a:solidFill>
            <a:srgbClr val="BFC5CE"/>
          </a:solidFill>
          <a:ln>
            <a:solidFill>
              <a:srgbClr val="BFC5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14191" y="4050520"/>
            <a:ext cx="1902872" cy="378089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/>
            <a:r>
              <a:rPr lang="ru-RU" sz="1800" b="1" dirty="0">
                <a:solidFill>
                  <a:prstClr val="black"/>
                </a:solidFill>
              </a:rPr>
              <a:t>В одно «окно»</a:t>
            </a:r>
          </a:p>
        </p:txBody>
      </p:sp>
      <p:pic>
        <p:nvPicPr>
          <p:cNvPr id="63" name="Picture 6" descr="http://t3.gstatic.com/images?q=tbn:ANd9GcTFFfHMoMwm5GhZcXBgXFrjGGuOe0FM0FT1oBqde2ObmWIoW0jO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 r="63512"/>
          <a:stretch>
            <a:fillRect/>
          </a:stretch>
        </p:blipFill>
        <p:spPr bwMode="auto">
          <a:xfrm>
            <a:off x="5005064" y="4116159"/>
            <a:ext cx="1210911" cy="53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Скругленный прямоугольник 74"/>
          <p:cNvSpPr/>
          <p:nvPr/>
        </p:nvSpPr>
        <p:spPr>
          <a:xfrm>
            <a:off x="3713436" y="975103"/>
            <a:ext cx="2018180" cy="1125149"/>
          </a:xfrm>
          <a:prstGeom prst="round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632698" y="975113"/>
            <a:ext cx="2198826" cy="620463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Погрузочно-разгрузочные работы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5812338" y="975103"/>
            <a:ext cx="1856731" cy="1125149"/>
          </a:xfrm>
          <a:prstGeom prst="roundRect">
            <a:avLst/>
          </a:prstGeom>
          <a:noFill/>
          <a:ln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12338" y="975109"/>
            <a:ext cx="1856731" cy="620463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Предоставление подвижного состава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749797" y="2775344"/>
            <a:ext cx="2179640" cy="1125149"/>
          </a:xfrm>
          <a:prstGeom prst="roundRect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749797" y="2775349"/>
            <a:ext cx="2179640" cy="267802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Услуги </a:t>
            </a:r>
            <a:r>
              <a:rPr lang="ru-RU" sz="1800" b="1" dirty="0" err="1">
                <a:solidFill>
                  <a:prstClr val="black"/>
                </a:solidFill>
              </a:rPr>
              <a:t>автодовоза</a:t>
            </a:r>
            <a:endParaRPr lang="ru-RU" sz="1800" b="1" dirty="0">
              <a:solidFill>
                <a:prstClr val="black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749797" y="3975499"/>
            <a:ext cx="2179640" cy="1125149"/>
          </a:xfrm>
          <a:prstGeom prst="roundRect">
            <a:avLst/>
          </a:prstGeom>
          <a:noFill/>
          <a:ln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49797" y="3975509"/>
            <a:ext cx="2179640" cy="434514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Консультации и сопровождение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5570156" y="5703710"/>
            <a:ext cx="2098913" cy="1125149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570156" y="5700732"/>
            <a:ext cx="2098913" cy="620463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Предоставление реквизитов крепления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749797" y="5175665"/>
            <a:ext cx="2179640" cy="1125149"/>
          </a:xfrm>
          <a:prstGeom prst="roundRect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749797" y="5175669"/>
            <a:ext cx="2179640" cy="267802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Услуги хранения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39558" y="3105396"/>
            <a:ext cx="1205517" cy="72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Скругленный прямоугольник 51"/>
          <p:cNvSpPr/>
          <p:nvPr/>
        </p:nvSpPr>
        <p:spPr>
          <a:xfrm>
            <a:off x="3753041" y="5700728"/>
            <a:ext cx="1736391" cy="1125149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97790" y="6092329"/>
            <a:ext cx="807274" cy="65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" name="TextBox 57"/>
          <p:cNvSpPr txBox="1"/>
          <p:nvPr/>
        </p:nvSpPr>
        <p:spPr>
          <a:xfrm>
            <a:off x="3713430" y="5700729"/>
            <a:ext cx="1776003" cy="434514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Разработка схем погрузки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072709" y="4457204"/>
            <a:ext cx="1533820" cy="601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" name="Рисунок 52" descr="761210031.jpg"/>
          <p:cNvPicPr>
            <a:picLocks noChangeAspect="1"/>
          </p:cNvPicPr>
          <p:nvPr/>
        </p:nvPicPr>
        <p:blipFill>
          <a:blip r:embed="rId13" cstate="print">
            <a:lum bright="19000"/>
          </a:blip>
          <a:stretch>
            <a:fillRect/>
          </a:stretch>
        </p:blipFill>
        <p:spPr>
          <a:xfrm>
            <a:off x="8622910" y="2"/>
            <a:ext cx="1710135" cy="7273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5" name="Рисунок 64" descr="клиенты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25968" y="2592347"/>
            <a:ext cx="1967991" cy="230799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9" name="Скругленный прямоугольник 78"/>
          <p:cNvSpPr/>
          <p:nvPr/>
        </p:nvSpPr>
        <p:spPr>
          <a:xfrm>
            <a:off x="1680506" y="1650192"/>
            <a:ext cx="1937458" cy="1125149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638131" y="1440213"/>
            <a:ext cx="2062081" cy="767939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Комплексные услуги </a:t>
            </a:r>
            <a:endParaRPr lang="ru-RU" sz="1800" b="1" dirty="0" smtClean="0">
              <a:solidFill>
                <a:prstClr val="black"/>
              </a:solidFill>
            </a:endParaRPr>
          </a:p>
          <a:p>
            <a:pPr algn="ctr" defTabSz="1001137">
              <a:lnSpc>
                <a:spcPts val="1315"/>
              </a:lnSpc>
            </a:pPr>
            <a:r>
              <a:rPr lang="ru-RU" sz="1800" b="1" dirty="0" smtClean="0">
                <a:solidFill>
                  <a:prstClr val="black"/>
                </a:solidFill>
              </a:rPr>
              <a:t>«</a:t>
            </a:r>
            <a:r>
              <a:rPr lang="ru-RU" sz="1800" b="1" dirty="0">
                <a:solidFill>
                  <a:prstClr val="black"/>
                </a:solidFill>
              </a:rPr>
              <a:t>от двери до двери»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749797" y="1500182"/>
            <a:ext cx="2179640" cy="1125149"/>
          </a:xfrm>
          <a:prstGeom prst="roundRect">
            <a:avLst/>
          </a:pr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749797" y="1500182"/>
            <a:ext cx="2179640" cy="434514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Таможенный консалтинг</a:t>
            </a: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775967" y="4650588"/>
            <a:ext cx="1937458" cy="1125149"/>
          </a:xfrm>
          <a:prstGeom prst="round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14" tIns="50056" rIns="100114" bIns="50056" rtlCol="0" anchor="ctr"/>
          <a:lstStyle/>
          <a:p>
            <a:pPr algn="ctr" defTabSz="1001137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775967" y="4650590"/>
            <a:ext cx="1937458" cy="267802"/>
          </a:xfrm>
          <a:prstGeom prst="rect">
            <a:avLst/>
          </a:prstGeom>
          <a:noFill/>
        </p:spPr>
        <p:txBody>
          <a:bodyPr wrap="square" lIns="100114" tIns="50056" rIns="100114" bIns="50056" rtlCol="0">
            <a:spAutoFit/>
          </a:bodyPr>
          <a:lstStyle/>
          <a:p>
            <a:pPr algn="ctr" defTabSz="1001137">
              <a:lnSpc>
                <a:spcPts val="1315"/>
              </a:lnSpc>
            </a:pPr>
            <a:r>
              <a:rPr lang="ru-RU" sz="1800" b="1" dirty="0">
                <a:solidFill>
                  <a:prstClr val="black"/>
                </a:solidFill>
              </a:rPr>
              <a:t>Прочие услуги</a:t>
            </a: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6458158" y="4800617"/>
            <a:ext cx="1372366" cy="450059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Группа 130"/>
          <p:cNvGrpSpPr/>
          <p:nvPr/>
        </p:nvGrpSpPr>
        <p:grpSpPr>
          <a:xfrm>
            <a:off x="4342488" y="2700337"/>
            <a:ext cx="2680762" cy="2482224"/>
            <a:chOff x="3665972" y="2571745"/>
            <a:chExt cx="2372283" cy="2364023"/>
          </a:xfrm>
        </p:grpSpPr>
        <p:grpSp>
          <p:nvGrpSpPr>
            <p:cNvPr id="2" name="Группа 102"/>
            <p:cNvGrpSpPr/>
            <p:nvPr/>
          </p:nvGrpSpPr>
          <p:grpSpPr>
            <a:xfrm>
              <a:off x="3677256" y="2571745"/>
              <a:ext cx="2360999" cy="2364023"/>
              <a:chOff x="3677256" y="2571745"/>
              <a:chExt cx="2360999" cy="2364023"/>
            </a:xfrm>
          </p:grpSpPr>
          <p:grpSp>
            <p:nvGrpSpPr>
              <p:cNvPr id="4" name="Группа 100"/>
              <p:cNvGrpSpPr/>
              <p:nvPr/>
            </p:nvGrpSpPr>
            <p:grpSpPr>
              <a:xfrm>
                <a:off x="3677256" y="2571745"/>
                <a:ext cx="2360999" cy="2364023"/>
                <a:chOff x="3677256" y="2571745"/>
                <a:chExt cx="2360999" cy="2364023"/>
              </a:xfrm>
            </p:grpSpPr>
            <p:grpSp>
              <p:nvGrpSpPr>
                <p:cNvPr id="5" name="Группа 5"/>
                <p:cNvGrpSpPr/>
                <p:nvPr/>
              </p:nvGrpSpPr>
              <p:grpSpPr>
                <a:xfrm>
                  <a:off x="3677256" y="2571745"/>
                  <a:ext cx="2360999" cy="2232984"/>
                  <a:chOff x="5919623" y="2627918"/>
                  <a:chExt cx="1713911" cy="1655607"/>
                </a:xfrm>
              </p:grpSpPr>
              <p:grpSp>
                <p:nvGrpSpPr>
                  <p:cNvPr id="6" name="Group 44"/>
                  <p:cNvGrpSpPr/>
                  <p:nvPr/>
                </p:nvGrpSpPr>
                <p:grpSpPr>
                  <a:xfrm>
                    <a:off x="5919623" y="2627918"/>
                    <a:ext cx="1713911" cy="1655607"/>
                    <a:chOff x="4782650" y="1963915"/>
                    <a:chExt cx="2800797" cy="2705521"/>
                  </a:xfrm>
                </p:grpSpPr>
                <p:sp>
                  <p:nvSpPr>
                    <p:cNvPr id="69" name="Oval 5"/>
                    <p:cNvSpPr/>
                    <p:nvPr/>
                  </p:nvSpPr>
                  <p:spPr>
                    <a:xfrm>
                      <a:off x="4844321" y="2166078"/>
                      <a:ext cx="2503358" cy="2503358"/>
                    </a:xfrm>
                    <a:prstGeom prst="ellipse">
                      <a:avLst/>
                    </a:prstGeom>
                    <a:noFill/>
                    <a:ln w="101600">
                      <a:solidFill>
                        <a:schemeClr val="tx2">
                          <a:alpha val="1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1001137">
                        <a:lnSpc>
                          <a:spcPct val="80000"/>
                        </a:lnSpc>
                      </a:pPr>
                      <a:endParaRPr lang="en-US" sz="1500" dirty="0">
                        <a:solidFill>
                          <a:prstClr val="black">
                            <a:alpha val="60000"/>
                          </a:prstClr>
                        </a:solidFill>
                        <a:latin typeface="Roboto Regular" charset="0"/>
                      </a:endParaRPr>
                    </a:p>
                  </p:txBody>
                </p:sp>
                <p:sp>
                  <p:nvSpPr>
                    <p:cNvPr id="70" name="Oval 6"/>
                    <p:cNvSpPr/>
                    <p:nvPr/>
                  </p:nvSpPr>
                  <p:spPr>
                    <a:xfrm>
                      <a:off x="6098302" y="1963915"/>
                      <a:ext cx="468204" cy="468205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1001137"/>
                      <a:r>
                        <a:rPr lang="ru-RU" sz="2000" b="1" dirty="0">
                          <a:solidFill>
                            <a:prstClr val="black"/>
                          </a:solidFill>
                        </a:rPr>
                        <a:t>3</a:t>
                      </a:r>
                      <a:endParaRPr lang="en-US" sz="2000" b="1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71" name="Oval 7"/>
                    <p:cNvSpPr/>
                    <p:nvPr/>
                  </p:nvSpPr>
                  <p:spPr>
                    <a:xfrm>
                      <a:off x="5335595" y="2015044"/>
                      <a:ext cx="468204" cy="46820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1001137"/>
                      <a:r>
                        <a:rPr lang="ru-RU" sz="2000" b="1" dirty="0">
                          <a:solidFill>
                            <a:prstClr val="black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72" name="Oval 9"/>
                    <p:cNvSpPr/>
                    <p:nvPr/>
                  </p:nvSpPr>
                  <p:spPr>
                    <a:xfrm>
                      <a:off x="7115243" y="3486486"/>
                      <a:ext cx="468204" cy="46820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accent4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1001137"/>
                      <a:r>
                        <a:rPr lang="ru-RU" sz="2000" b="1" dirty="0">
                          <a:solidFill>
                            <a:prstClr val="black"/>
                          </a:solidFill>
                        </a:rPr>
                        <a:t>6</a:t>
                      </a:r>
                      <a:endParaRPr lang="en-US" sz="2000" b="1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73" name="Oval 11"/>
                    <p:cNvSpPr/>
                    <p:nvPr/>
                  </p:nvSpPr>
                  <p:spPr>
                    <a:xfrm>
                      <a:off x="6776264" y="2274709"/>
                      <a:ext cx="468204" cy="468205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accent3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1001137"/>
                      <a:r>
                        <a:rPr lang="ru-RU" sz="2000" b="1" dirty="0">
                          <a:solidFill>
                            <a:prstClr val="black"/>
                          </a:solidFill>
                        </a:rPr>
                        <a:t>4</a:t>
                      </a:r>
                      <a:endParaRPr lang="en-US" sz="2000" b="1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74" name="Oval 8"/>
                    <p:cNvSpPr/>
                    <p:nvPr/>
                  </p:nvSpPr>
                  <p:spPr>
                    <a:xfrm>
                      <a:off x="4782650" y="2483247"/>
                      <a:ext cx="468205" cy="468205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1001137"/>
                      <a:r>
                        <a:rPr lang="ru-RU" sz="2000" b="1" dirty="0">
                          <a:solidFill>
                            <a:prstClr val="black"/>
                          </a:solidFill>
                        </a:rPr>
                        <a:t>1</a:t>
                      </a:r>
                      <a:endParaRPr lang="en-US" sz="2000" b="1" dirty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5946839" y="3237220"/>
                    <a:ext cx="1531260" cy="417272"/>
                  </a:xfrm>
                  <a:prstGeom prst="rect">
                    <a:avLst/>
                  </a:prstGeom>
                  <a:noFill/>
                </p:spPr>
                <p:txBody>
                  <a:bodyPr wrap="square" lIns="121920" rIns="121920" rtlCol="0">
                    <a:spAutoFit/>
                  </a:bodyPr>
                  <a:lstStyle/>
                  <a:p>
                    <a:pPr algn="ctr" defTabSz="1001137">
                      <a:lnSpc>
                        <a:spcPct val="90000"/>
                      </a:lnSpc>
                      <a:spcBef>
                        <a:spcPts val="1169"/>
                      </a:spcBef>
                    </a:pPr>
                    <a:r>
                      <a:rPr lang="ru-RU" sz="1800" b="1" dirty="0">
                        <a:solidFill>
                          <a:prstClr val="black"/>
                        </a:solidFill>
                      </a:rPr>
                      <a:t>ЦЕНТР ПРОДАЖ УСЛУГ</a:t>
                    </a:r>
                    <a:endParaRPr lang="en-US" sz="1800" b="1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41" name="Oval 9"/>
                <p:cNvSpPr/>
                <p:nvPr/>
              </p:nvSpPr>
              <p:spPr>
                <a:xfrm>
                  <a:off x="5357818" y="4351124"/>
                  <a:ext cx="363760" cy="363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01137"/>
                  <a:r>
                    <a:rPr lang="ru-RU" sz="2000" b="1" dirty="0">
                      <a:solidFill>
                        <a:prstClr val="black"/>
                      </a:solidFill>
                    </a:rPr>
                    <a:t>7</a:t>
                  </a:r>
                </a:p>
              </p:txBody>
            </p:sp>
            <p:sp>
              <p:nvSpPr>
                <p:cNvPr id="97" name="Oval 9"/>
                <p:cNvSpPr/>
                <p:nvPr/>
              </p:nvSpPr>
              <p:spPr>
                <a:xfrm>
                  <a:off x="4786314" y="4572008"/>
                  <a:ext cx="363760" cy="363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01137"/>
                  <a:r>
                    <a:rPr lang="ru-RU" sz="2000" b="1" dirty="0">
                      <a:solidFill>
                        <a:prstClr val="black"/>
                      </a:solidFill>
                    </a:rPr>
                    <a:t>8</a:t>
                  </a:r>
                </a:p>
              </p:txBody>
            </p:sp>
            <p:sp>
              <p:nvSpPr>
                <p:cNvPr id="98" name="Oval 9"/>
                <p:cNvSpPr/>
                <p:nvPr/>
              </p:nvSpPr>
              <p:spPr>
                <a:xfrm>
                  <a:off x="4143372" y="4494000"/>
                  <a:ext cx="363760" cy="363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01137"/>
                  <a:r>
                    <a:rPr lang="ru-RU" sz="2000" b="1" dirty="0">
                      <a:solidFill>
                        <a:prstClr val="black"/>
                      </a:solidFill>
                    </a:rPr>
                    <a:t>9</a:t>
                  </a:r>
                </a:p>
              </p:txBody>
            </p:sp>
            <p:sp>
              <p:nvSpPr>
                <p:cNvPr id="100" name="Oval 9"/>
                <p:cNvSpPr/>
                <p:nvPr/>
              </p:nvSpPr>
              <p:spPr>
                <a:xfrm>
                  <a:off x="3708174" y="4071942"/>
                  <a:ext cx="363760" cy="363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01137"/>
                  <a:endParaRPr lang="ru-RU" sz="2000" b="1" dirty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9" name="Oval 11"/>
              <p:cNvSpPr/>
              <p:nvPr/>
            </p:nvSpPr>
            <p:spPr>
              <a:xfrm>
                <a:off x="5637000" y="3286124"/>
                <a:ext cx="363760" cy="363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1137"/>
                <a:r>
                  <a:rPr lang="ru-RU" sz="2000" b="1" dirty="0">
                    <a:solidFill>
                      <a:prstClr val="black"/>
                    </a:solidFill>
                  </a:rPr>
                  <a:t>5</a:t>
                </a:r>
                <a:endParaRPr lang="en-US" sz="2000" b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4" name="Прямоугольник 103"/>
            <p:cNvSpPr/>
            <p:nvPr/>
          </p:nvSpPr>
          <p:spPr>
            <a:xfrm>
              <a:off x="3665972" y="4071942"/>
              <a:ext cx="393220" cy="3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01137"/>
              <a:r>
                <a:rPr lang="ru-RU" sz="2000" b="1" dirty="0">
                  <a:solidFill>
                    <a:prstClr val="black"/>
                  </a:solidFill>
                </a:rPr>
                <a:t>10</a:t>
              </a:r>
              <a:endParaRPr lang="en-US" sz="2000" b="1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112" name="Прямая соединительная линия 111"/>
          <p:cNvCxnSpPr>
            <a:stCxn id="100" idx="3"/>
          </p:cNvCxnSpPr>
          <p:nvPr/>
        </p:nvCxnSpPr>
        <p:spPr>
          <a:xfrm flipH="1">
            <a:off x="3713425" y="4601557"/>
            <a:ext cx="736950" cy="42408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stCxn id="98" idx="3"/>
          </p:cNvCxnSpPr>
          <p:nvPr/>
        </p:nvCxnSpPr>
        <p:spPr>
          <a:xfrm flipH="1">
            <a:off x="4359247" y="5044718"/>
            <a:ext cx="582917" cy="65601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>
            <a:stCxn id="97" idx="4"/>
          </p:cNvCxnSpPr>
          <p:nvPr/>
        </p:nvCxnSpPr>
        <p:spPr>
          <a:xfrm>
            <a:off x="5814044" y="5182556"/>
            <a:ext cx="321204" cy="518171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stCxn id="72" idx="6"/>
          </p:cNvCxnSpPr>
          <p:nvPr/>
        </p:nvCxnSpPr>
        <p:spPr>
          <a:xfrm>
            <a:off x="7023253" y="4222684"/>
            <a:ext cx="726547" cy="202875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>
            <a:stCxn id="59" idx="6"/>
            <a:endCxn id="80" idx="1"/>
          </p:cNvCxnSpPr>
          <p:nvPr/>
        </p:nvCxnSpPr>
        <p:spPr>
          <a:xfrm flipV="1">
            <a:off x="6980893" y="3337928"/>
            <a:ext cx="768917" cy="30348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stCxn id="73" idx="7"/>
          </p:cNvCxnSpPr>
          <p:nvPr/>
        </p:nvCxnSpPr>
        <p:spPr>
          <a:xfrm flipV="1">
            <a:off x="6635026" y="2475301"/>
            <a:ext cx="1114770" cy="55378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>
            <a:stCxn id="70" idx="0"/>
          </p:cNvCxnSpPr>
          <p:nvPr/>
        </p:nvCxnSpPr>
        <p:spPr>
          <a:xfrm flipV="1">
            <a:off x="5831533" y="2100260"/>
            <a:ext cx="384457" cy="60008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>
            <a:stCxn id="71" idx="1"/>
          </p:cNvCxnSpPr>
          <p:nvPr/>
        </p:nvCxnSpPr>
        <p:spPr>
          <a:xfrm flipH="1" flipV="1">
            <a:off x="4520701" y="2100255"/>
            <a:ext cx="426584" cy="70380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>
            <a:stCxn id="74" idx="1"/>
          </p:cNvCxnSpPr>
          <p:nvPr/>
        </p:nvCxnSpPr>
        <p:spPr>
          <a:xfrm flipH="1" flipV="1">
            <a:off x="3713440" y="2625328"/>
            <a:ext cx="707129" cy="584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\\10.76.0.147\development_of_freight_traffic\ПГК\Эля\2018\customer-service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60334" y="4875618"/>
            <a:ext cx="968729" cy="900119"/>
          </a:xfrm>
          <a:prstGeom prst="rect">
            <a:avLst/>
          </a:prstGeom>
          <a:noFill/>
        </p:spPr>
      </p:pic>
      <p:pic>
        <p:nvPicPr>
          <p:cNvPr id="8" name="Picture 3" descr="\\10.76.0.147\development_of_freight_traffic\ПГК\Эля\2018\052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018150" y="2088285"/>
            <a:ext cx="1614548" cy="737073"/>
          </a:xfrm>
          <a:prstGeom prst="rect">
            <a:avLst/>
          </a:prstGeom>
          <a:noFill/>
        </p:spPr>
      </p:pic>
      <p:pic>
        <p:nvPicPr>
          <p:cNvPr id="9" name="Picture 4" descr="\\10.76.0.147\development_of_freight_traffic\ПГК\Эля\2018\icon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314888" y="1875223"/>
            <a:ext cx="1090502" cy="6750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6556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4" y="648123"/>
            <a:ext cx="10331505" cy="6552778"/>
          </a:xfrm>
          <a:prstGeom prst="rect">
            <a:avLst/>
          </a:prstGeom>
        </p:spPr>
      </p:pic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4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1" y="0"/>
            <a:ext cx="8550883" cy="6481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vert="horz" wrap="square" lIns="39424" tIns="39424" rIns="39424" bIns="39424" numCol="1" anchor="t" anchorCtr="0" compatLnSpc="1">
            <a:prstTxWarp prst="textNoShape">
              <a:avLst/>
            </a:prstTxWarp>
          </a:bodyPr>
          <a:lstStyle/>
          <a:p>
            <a:pPr algn="ctr" defTabSz="1001330">
              <a:lnSpc>
                <a:spcPts val="1972"/>
              </a:lnSpc>
              <a:defRPr/>
            </a:pPr>
            <a:endParaRPr lang="ru-RU" sz="2800" dirty="0" smtClean="0">
              <a:latin typeface="+mj-lt"/>
            </a:endParaRPr>
          </a:p>
          <a:p>
            <a:pPr algn="ctr" defTabSz="1001330">
              <a:lnSpc>
                <a:spcPts val="1972"/>
              </a:lnSpc>
              <a:defRPr/>
            </a:pPr>
            <a:r>
              <a:rPr lang="ru-RU" sz="2800" dirty="0" smtClean="0">
                <a:latin typeface="+mj-lt"/>
              </a:rPr>
              <a:t>4 </a:t>
            </a:r>
            <a:r>
              <a:rPr lang="ru-RU" sz="2800" dirty="0">
                <a:latin typeface="+mj-lt"/>
              </a:rPr>
              <a:t>шага для отправки груза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67" y="792139"/>
            <a:ext cx="7900469" cy="194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8"/>
          <p:cNvGrpSpPr/>
          <p:nvPr/>
        </p:nvGrpSpPr>
        <p:grpSpPr>
          <a:xfrm>
            <a:off x="645787" y="2700334"/>
            <a:ext cx="5456840" cy="2090431"/>
            <a:chOff x="467544" y="2564902"/>
            <a:chExt cx="4828913" cy="1990888"/>
          </a:xfrm>
        </p:grpSpPr>
        <p:sp>
          <p:nvSpPr>
            <p:cNvPr id="47" name="TextBox 46"/>
            <p:cNvSpPr txBox="1"/>
            <p:nvPr/>
          </p:nvSpPr>
          <p:spPr>
            <a:xfrm>
              <a:off x="1027088" y="2599209"/>
              <a:ext cx="4269369" cy="1956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01330">
                <a:lnSpc>
                  <a:spcPts val="1699"/>
                </a:lnSpc>
              </a:pPr>
              <a:r>
                <a:rPr lang="ru-RU" sz="1800" b="1" dirty="0">
                  <a:solidFill>
                    <a:srgbClr val="C00000"/>
                  </a:solidFill>
                </a:rPr>
                <a:t>ЗАКЛЮЧЕНИЕ ДОГОВОРОВ</a:t>
              </a:r>
            </a:p>
            <a:p>
              <a:pPr defTabSz="1001330">
                <a:lnSpc>
                  <a:spcPts val="1699"/>
                </a:lnSpc>
              </a:pPr>
              <a:r>
                <a:rPr lang="ru-RU" sz="1800" b="1" dirty="0">
                  <a:solidFill>
                    <a:srgbClr val="C00000"/>
                  </a:solidFill>
                </a:rPr>
                <a:t>Постоянный клиент</a:t>
              </a:r>
            </a:p>
            <a:p>
              <a:pPr defTabSz="1001330">
                <a:lnSpc>
                  <a:spcPts val="1699"/>
                </a:lnSpc>
                <a:buClr>
                  <a:srgbClr val="C00000"/>
                </a:buClr>
                <a:buSzPct val="120000"/>
                <a:buFont typeface="Arial" pitchFamily="34" charset="0"/>
                <a:buChar char="•"/>
              </a:pPr>
              <a:r>
                <a:rPr lang="ru-RU" sz="1800" dirty="0">
                  <a:solidFill>
                    <a:prstClr val="black"/>
                  </a:solidFill>
                </a:rPr>
                <a:t> на организацию расчетов</a:t>
              </a:r>
            </a:p>
            <a:p>
              <a:pPr defTabSz="1001330">
                <a:lnSpc>
                  <a:spcPts val="1699"/>
                </a:lnSpc>
                <a:buClr>
                  <a:srgbClr val="C00000"/>
                </a:buClr>
                <a:buSzPct val="120000"/>
                <a:buFont typeface="Arial" pitchFamily="34" charset="0"/>
                <a:buChar char="•"/>
              </a:pPr>
              <a:r>
                <a:rPr lang="ru-RU" sz="1800" dirty="0">
                  <a:solidFill>
                    <a:prstClr val="black"/>
                  </a:solidFill>
                </a:rPr>
                <a:t> на оказание услуг</a:t>
              </a:r>
            </a:p>
            <a:p>
              <a:pPr defTabSz="1001330">
                <a:lnSpc>
                  <a:spcPts val="1699"/>
                </a:lnSpc>
                <a:buClr>
                  <a:srgbClr val="C00000"/>
                </a:buClr>
                <a:buSzPct val="120000"/>
                <a:buFont typeface="Arial" pitchFamily="34" charset="0"/>
                <a:buChar char="•"/>
              </a:pPr>
              <a:r>
                <a:rPr lang="ru-RU" sz="1800" dirty="0">
                  <a:solidFill>
                    <a:prstClr val="black"/>
                  </a:solidFill>
                </a:rPr>
                <a:t> на ЭОД</a:t>
              </a:r>
            </a:p>
            <a:p>
              <a:pPr defTabSz="1001330">
                <a:lnSpc>
                  <a:spcPts val="1699"/>
                </a:lnSpc>
                <a:buClr>
                  <a:srgbClr val="C00000"/>
                </a:buClr>
                <a:buSzPct val="120000"/>
              </a:pPr>
              <a:r>
                <a:rPr lang="ru-RU" sz="1800" b="1" dirty="0">
                  <a:solidFill>
                    <a:srgbClr val="C00000"/>
                  </a:solidFill>
                </a:rPr>
                <a:t>Разовая отправка/комплексное обслуживание</a:t>
              </a:r>
            </a:p>
            <a:p>
              <a:pPr defTabSz="1001330">
                <a:lnSpc>
                  <a:spcPts val="1699"/>
                </a:lnSpc>
                <a:buClr>
                  <a:srgbClr val="C00000"/>
                </a:buClr>
                <a:buSzPct val="120000"/>
                <a:buFont typeface="Arial" pitchFamily="34" charset="0"/>
                <a:buChar char="•"/>
              </a:pPr>
              <a:r>
                <a:rPr lang="ru-RU" sz="1800" dirty="0">
                  <a:solidFill>
                    <a:prstClr val="black"/>
                  </a:solidFill>
                </a:rPr>
                <a:t> Услуга </a:t>
              </a:r>
              <a:r>
                <a:rPr lang="ru-RU" sz="1800" dirty="0" err="1">
                  <a:solidFill>
                    <a:prstClr val="black"/>
                  </a:solidFill>
                </a:rPr>
                <a:t>РЖД-Экспресс</a:t>
              </a:r>
              <a:r>
                <a:rPr lang="ru-RU" sz="1800" dirty="0">
                  <a:solidFill>
                    <a:prstClr val="black"/>
                  </a:solidFill>
                </a:rPr>
                <a:t> или комплексный договор с привлечением АО «</a:t>
              </a:r>
              <a:r>
                <a:rPr lang="ru-RU" sz="1800" dirty="0" err="1">
                  <a:solidFill>
                    <a:prstClr val="black"/>
                  </a:solidFill>
                </a:rPr>
                <a:t>РЖД-Логистика</a:t>
              </a:r>
              <a:r>
                <a:rPr lang="ru-RU" sz="1800" dirty="0">
                  <a:solidFill>
                    <a:prstClr val="black"/>
                  </a:solidFill>
                </a:rPr>
                <a:t>»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67544" y="2564902"/>
              <a:ext cx="686988" cy="1216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001330"/>
              <a:r>
                <a:rPr lang="ru-RU" sz="7700" b="1" dirty="0">
                  <a:solidFill>
                    <a:srgbClr val="C00000"/>
                  </a:solidFill>
                  <a:latin typeface="RussianRail G Pro" pitchFamily="50" charset="-52"/>
                </a:rPr>
                <a:t>1</a:t>
              </a:r>
            </a:p>
          </p:txBody>
        </p:sp>
      </p:grpSp>
      <p:grpSp>
        <p:nvGrpSpPr>
          <p:cNvPr id="3" name="Группа 20"/>
          <p:cNvGrpSpPr/>
          <p:nvPr/>
        </p:nvGrpSpPr>
        <p:grpSpPr>
          <a:xfrm>
            <a:off x="677989" y="4680570"/>
            <a:ext cx="4475435" cy="1277273"/>
            <a:chOff x="467544" y="4365104"/>
            <a:chExt cx="3960440" cy="1415989"/>
          </a:xfrm>
        </p:grpSpPr>
        <p:sp>
          <p:nvSpPr>
            <p:cNvPr id="49" name="TextBox 48"/>
            <p:cNvSpPr txBox="1"/>
            <p:nvPr/>
          </p:nvSpPr>
          <p:spPr>
            <a:xfrm>
              <a:off x="1187624" y="4684416"/>
              <a:ext cx="3240360" cy="784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01330"/>
              <a:r>
                <a:rPr lang="ru-RU" sz="2000" b="1" dirty="0">
                  <a:solidFill>
                    <a:srgbClr val="C00000"/>
                  </a:solidFill>
                </a:rPr>
                <a:t>ПОГРУЗКА</a:t>
              </a:r>
            </a:p>
            <a:p>
              <a:pPr defTabSz="1001330">
                <a:buClr>
                  <a:srgbClr val="C00000"/>
                </a:buClr>
                <a:buSzPct val="120000"/>
                <a:buFont typeface="Arial" pitchFamily="34" charset="0"/>
                <a:buChar char="•"/>
              </a:pPr>
              <a:r>
                <a:rPr lang="ru-RU" sz="2000" dirty="0">
                  <a:solidFill>
                    <a:prstClr val="black"/>
                  </a:solidFill>
                </a:rPr>
                <a:t> осуществление погрузки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67544" y="4365104"/>
              <a:ext cx="936104" cy="1415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001330"/>
              <a:r>
                <a:rPr lang="ru-RU" sz="7700" b="1" dirty="0">
                  <a:solidFill>
                    <a:srgbClr val="C00000"/>
                  </a:solidFill>
                  <a:latin typeface="RussianRail G Pro" pitchFamily="50" charset="-52"/>
                </a:rPr>
                <a:t>3</a:t>
              </a:r>
            </a:p>
          </p:txBody>
        </p:sp>
      </p:grpSp>
      <p:grpSp>
        <p:nvGrpSpPr>
          <p:cNvPr id="4" name="Группа 19"/>
          <p:cNvGrpSpPr/>
          <p:nvPr/>
        </p:nvGrpSpPr>
        <p:grpSpPr>
          <a:xfrm>
            <a:off x="5780137" y="2700335"/>
            <a:ext cx="4354937" cy="1345086"/>
            <a:chOff x="4572000" y="2564899"/>
            <a:chExt cx="3600400" cy="1281033"/>
          </a:xfrm>
        </p:grpSpPr>
        <p:sp>
          <p:nvSpPr>
            <p:cNvPr id="48" name="TextBox 47"/>
            <p:cNvSpPr txBox="1"/>
            <p:nvPr/>
          </p:nvSpPr>
          <p:spPr>
            <a:xfrm>
              <a:off x="5292080" y="2780928"/>
              <a:ext cx="2880320" cy="1065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01330"/>
              <a:r>
                <a:rPr lang="ru-RU" sz="2000" b="1" dirty="0">
                  <a:solidFill>
                    <a:srgbClr val="C00000"/>
                  </a:solidFill>
                </a:rPr>
                <a:t>ЗАЯВКА НА ПЕРЕВОЗКУ</a:t>
              </a:r>
            </a:p>
            <a:p>
              <a:pPr defTabSz="1001330">
                <a:lnSpc>
                  <a:spcPts val="1900"/>
                </a:lnSpc>
                <a:buClr>
                  <a:srgbClr val="C00000"/>
                </a:buClr>
                <a:buSzPct val="120000"/>
                <a:buFont typeface="Arial" pitchFamily="34" charset="0"/>
                <a:buChar char="•"/>
              </a:pPr>
              <a:r>
                <a:rPr lang="ru-RU" sz="2000" dirty="0">
                  <a:solidFill>
                    <a:prstClr val="black"/>
                  </a:solidFill>
                </a:rPr>
                <a:t> размещение заявки на перевозку груза ГУ-12</a:t>
              </a:r>
            </a:p>
            <a:p>
              <a:pPr defTabSz="1001330">
                <a:buClr>
                  <a:srgbClr val="C00000"/>
                </a:buClr>
              </a:pPr>
              <a:endParaRPr lang="ru-RU" sz="1500" dirty="0">
                <a:solidFill>
                  <a:prstClr val="black"/>
                </a:solidFill>
                <a:latin typeface="RussianRail G Pro" pitchFamily="50" charset="-52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572000" y="2564899"/>
              <a:ext cx="936104" cy="1216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001330"/>
              <a:r>
                <a:rPr lang="ru-RU" sz="7700" b="1" dirty="0">
                  <a:solidFill>
                    <a:srgbClr val="C00000"/>
                  </a:solidFill>
                  <a:latin typeface="RussianRail G Pro" pitchFamily="50" charset="-52"/>
                </a:rPr>
                <a:t>2</a:t>
              </a:r>
            </a:p>
          </p:txBody>
        </p:sp>
      </p:grpSp>
      <p:pic>
        <p:nvPicPr>
          <p:cNvPr id="56" name="Рисунок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484" y="1029764"/>
            <a:ext cx="1952328" cy="1576212"/>
          </a:xfrm>
          <a:prstGeom prst="rect">
            <a:avLst/>
          </a:prstGeom>
        </p:spPr>
      </p:pic>
      <p:pic>
        <p:nvPicPr>
          <p:cNvPr id="69" name="Рисунок 68" descr="Контакт-цент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30524" y="5984466"/>
            <a:ext cx="1453094" cy="75009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6" name="Прямоугольник 25"/>
          <p:cNvSpPr/>
          <p:nvPr/>
        </p:nvSpPr>
        <p:spPr>
          <a:xfrm>
            <a:off x="3309788" y="1350153"/>
            <a:ext cx="4762918" cy="1275168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33" tIns="50066" rIns="100133" bIns="50066" rtlCol="0" anchor="ctr"/>
          <a:lstStyle/>
          <a:p>
            <a:pPr algn="ctr" defTabSz="1001330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90056" y="1368202"/>
            <a:ext cx="3063137" cy="1275168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0133" tIns="50066" rIns="100133" bIns="50066" rtlCol="0" anchor="ctr"/>
          <a:lstStyle/>
          <a:p>
            <a:pPr algn="ctr" defTabSz="1001330"/>
            <a:r>
              <a:rPr lang="ru-RU" sz="2800" b="1" dirty="0">
                <a:solidFill>
                  <a:prstClr val="white"/>
                </a:solidFill>
              </a:rPr>
              <a:t>Доставка грузов 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 rot="5400000">
            <a:off x="3232790" y="1915729"/>
            <a:ext cx="1275168" cy="144015"/>
          </a:xfrm>
          <a:prstGeom prst="triangle">
            <a:avLst>
              <a:gd name="adj" fmla="val 49724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0133" tIns="50066" rIns="100133" bIns="50066" rtlCol="0" anchor="ctr"/>
          <a:lstStyle/>
          <a:p>
            <a:pPr algn="ctr" defTabSz="1001330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86399" y="1356131"/>
            <a:ext cx="3960440" cy="1209105"/>
          </a:xfrm>
          <a:prstGeom prst="rect">
            <a:avLst/>
          </a:prstGeom>
          <a:noFill/>
        </p:spPr>
        <p:txBody>
          <a:bodyPr wrap="square" lIns="100133" tIns="50066" rIns="100133" bIns="50066" rtlCol="0">
            <a:spAutoFit/>
          </a:bodyPr>
          <a:lstStyle/>
          <a:p>
            <a:pPr marL="375499" indent="-375499" defTabSz="1001330">
              <a:buFont typeface="+mj-lt"/>
              <a:buAutoNum type="arabicPeriod"/>
            </a:pPr>
            <a:r>
              <a:rPr lang="ru-RU" sz="1800" b="1" dirty="0">
                <a:solidFill>
                  <a:srgbClr val="C00000"/>
                </a:solidFill>
              </a:rPr>
              <a:t>Заключение договоров</a:t>
            </a:r>
          </a:p>
          <a:p>
            <a:pPr marL="375499" indent="-375499" defTabSz="1001330">
              <a:buFont typeface="+mj-lt"/>
              <a:buAutoNum type="arabicPeriod"/>
            </a:pPr>
            <a:r>
              <a:rPr lang="ru-RU" sz="1800" b="1" dirty="0">
                <a:solidFill>
                  <a:srgbClr val="C00000"/>
                </a:solidFill>
              </a:rPr>
              <a:t>Размещение заявки</a:t>
            </a:r>
          </a:p>
          <a:p>
            <a:pPr marL="375499" indent="-375499" defTabSz="1001330">
              <a:buFont typeface="+mj-lt"/>
              <a:buAutoNum type="arabicPeriod"/>
            </a:pPr>
            <a:r>
              <a:rPr lang="ru-RU" sz="1800" b="1" dirty="0">
                <a:solidFill>
                  <a:srgbClr val="C00000"/>
                </a:solidFill>
              </a:rPr>
              <a:t>Погрузка</a:t>
            </a:r>
          </a:p>
          <a:p>
            <a:pPr marL="375499" indent="-375499" defTabSz="1001330">
              <a:buFont typeface="+mj-lt"/>
              <a:buAutoNum type="arabicPeriod"/>
            </a:pPr>
            <a:r>
              <a:rPr lang="ru-RU" sz="1800" b="1" dirty="0">
                <a:solidFill>
                  <a:srgbClr val="C00000"/>
                </a:solidFill>
              </a:rPr>
              <a:t>Сдача груза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551971" y="5984459"/>
            <a:ext cx="2179640" cy="1127032"/>
          </a:xfrm>
          <a:prstGeom prst="rect">
            <a:avLst/>
          </a:prstGeom>
        </p:spPr>
        <p:txBody>
          <a:bodyPr wrap="square" lIns="100133" tIns="50066" rIns="100133" bIns="50066">
            <a:spAutoFit/>
          </a:bodyPr>
          <a:lstStyle/>
          <a:p>
            <a:pPr defTabSz="1001330">
              <a:lnSpc>
                <a:spcPts val="1972"/>
              </a:lnSpc>
            </a:pPr>
            <a:r>
              <a:rPr lang="en-US" sz="1200" dirty="0">
                <a:solidFill>
                  <a:prstClr val="black"/>
                </a:solidFill>
                <a:latin typeface="RussianRail G Pro" pitchFamily="50" charset="-52"/>
              </a:rPr>
              <a:t>+7 (343) 380-12-28 </a:t>
            </a:r>
            <a:r>
              <a:rPr lang="ru-RU" sz="1200" dirty="0">
                <a:solidFill>
                  <a:prstClr val="black"/>
                </a:solidFill>
                <a:latin typeface="RussianRail G Pro" pitchFamily="50" charset="-52"/>
              </a:rPr>
              <a:t>  </a:t>
            </a:r>
          </a:p>
          <a:p>
            <a:pPr defTabSz="1001330">
              <a:lnSpc>
                <a:spcPts val="1972"/>
              </a:lnSpc>
            </a:pPr>
            <a:r>
              <a:rPr lang="en-US" sz="1200" dirty="0">
                <a:solidFill>
                  <a:prstClr val="black"/>
                </a:solidFill>
                <a:latin typeface="RussianRail G Pro" pitchFamily="50" charset="-52"/>
              </a:rPr>
              <a:t>AVMishatina@svrw.ru</a:t>
            </a:r>
            <a:endParaRPr lang="ru-RU" sz="1200" dirty="0">
              <a:solidFill>
                <a:prstClr val="black"/>
              </a:solidFill>
              <a:latin typeface="RussianRail G Pro" pitchFamily="50" charset="-52"/>
            </a:endParaRPr>
          </a:p>
          <a:p>
            <a:pPr defTabSz="1001330">
              <a:lnSpc>
                <a:spcPts val="1972"/>
              </a:lnSpc>
            </a:pPr>
            <a:r>
              <a:rPr lang="ru-RU" sz="1200" dirty="0">
                <a:solidFill>
                  <a:prstClr val="black"/>
                </a:solidFill>
                <a:latin typeface="RussianRail G Pro" pitchFamily="50" charset="-52"/>
              </a:rPr>
              <a:t>Мишатина Анастасия</a:t>
            </a:r>
            <a:r>
              <a:rPr lang="en-US" sz="1200" dirty="0">
                <a:solidFill>
                  <a:prstClr val="black"/>
                </a:solidFill>
                <a:latin typeface="RussianRail G Pro" pitchFamily="50" charset="-52"/>
              </a:rPr>
              <a:t>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75032" y="6014330"/>
            <a:ext cx="3067606" cy="973143"/>
          </a:xfrm>
          <a:prstGeom prst="rect">
            <a:avLst/>
          </a:prstGeom>
        </p:spPr>
        <p:txBody>
          <a:bodyPr wrap="square" lIns="100133" tIns="50066" rIns="100133" bIns="50066">
            <a:spAutoFit/>
          </a:bodyPr>
          <a:lstStyle/>
          <a:p>
            <a:pPr defTabSz="1001330">
              <a:lnSpc>
                <a:spcPts val="1644"/>
              </a:lnSpc>
            </a:pPr>
            <a:r>
              <a:rPr lang="ru-RU" sz="1300" b="1" dirty="0">
                <a:solidFill>
                  <a:prstClr val="black"/>
                </a:solidFill>
                <a:latin typeface="RussianRail G Pro" pitchFamily="50" charset="-52"/>
              </a:rPr>
              <a:t>КОНТАКТНАЯ ИНФОРМАЦИЯ </a:t>
            </a:r>
          </a:p>
          <a:p>
            <a:pPr defTabSz="1001330">
              <a:lnSpc>
                <a:spcPts val="1644"/>
              </a:lnSpc>
            </a:pPr>
            <a:r>
              <a:rPr lang="ru-RU" sz="1300" b="1" dirty="0">
                <a:solidFill>
                  <a:prstClr val="black"/>
                </a:solidFill>
                <a:latin typeface="RussianRail G Pro" pitchFamily="50" charset="-52"/>
              </a:rPr>
              <a:t>ЕКАТЕРИНБУРГ </a:t>
            </a:r>
          </a:p>
          <a:p>
            <a:pPr defTabSz="1001330">
              <a:lnSpc>
                <a:spcPts val="1972"/>
              </a:lnSpc>
            </a:pPr>
            <a:r>
              <a:rPr lang="ru-RU" sz="1300" dirty="0">
                <a:solidFill>
                  <a:prstClr val="black"/>
                </a:solidFill>
                <a:latin typeface="RussianRail G Pro" pitchFamily="50" charset="-52"/>
              </a:rPr>
              <a:t>Центр продаж услуг </a:t>
            </a:r>
          </a:p>
        </p:txBody>
      </p:sp>
      <p:grpSp>
        <p:nvGrpSpPr>
          <p:cNvPr id="30" name="Группа 20"/>
          <p:cNvGrpSpPr/>
          <p:nvPr/>
        </p:nvGrpSpPr>
        <p:grpSpPr>
          <a:xfrm>
            <a:off x="5812338" y="4500579"/>
            <a:ext cx="3923438" cy="1277273"/>
            <a:chOff x="467544" y="4365104"/>
            <a:chExt cx="3471962" cy="1216450"/>
          </a:xfrm>
        </p:grpSpPr>
        <p:sp>
          <p:nvSpPr>
            <p:cNvPr id="31" name="TextBox 30"/>
            <p:cNvSpPr txBox="1"/>
            <p:nvPr/>
          </p:nvSpPr>
          <p:spPr>
            <a:xfrm>
              <a:off x="1187624" y="4581128"/>
              <a:ext cx="2751882" cy="845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01330"/>
              <a:r>
                <a:rPr lang="ru-RU" sz="2000" b="1" dirty="0">
                  <a:solidFill>
                    <a:srgbClr val="C00000"/>
                  </a:solidFill>
                </a:rPr>
                <a:t>СДАЧА ГРУЗА</a:t>
              </a:r>
            </a:p>
            <a:p>
              <a:pPr defTabSz="1001330">
                <a:lnSpc>
                  <a:spcPts val="1900"/>
                </a:lnSpc>
                <a:buClr>
                  <a:srgbClr val="C00000"/>
                </a:buClr>
                <a:buSzPct val="120000"/>
                <a:buFont typeface="Arial" pitchFamily="34" charset="0"/>
                <a:buChar char="•"/>
              </a:pPr>
              <a:r>
                <a:rPr lang="ru-RU" sz="2000" dirty="0">
                  <a:solidFill>
                    <a:prstClr val="black"/>
                  </a:solidFill>
                </a:rPr>
                <a:t> сдача груза на станцию к отправлению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67544" y="4365104"/>
              <a:ext cx="936104" cy="1216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001330"/>
              <a:r>
                <a:rPr lang="ru-RU" sz="7700" b="1" dirty="0">
                  <a:solidFill>
                    <a:srgbClr val="C00000"/>
                  </a:solidFill>
                  <a:latin typeface="RussianRail G Pro" pitchFamily="50" charset="-52"/>
                </a:rPr>
                <a:t>4</a:t>
              </a: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5570156" y="5984461"/>
            <a:ext cx="5166519" cy="870551"/>
          </a:xfrm>
          <a:prstGeom prst="rect">
            <a:avLst/>
          </a:prstGeom>
        </p:spPr>
        <p:txBody>
          <a:bodyPr wrap="square" lIns="100133" tIns="50066" rIns="100133" bIns="50066">
            <a:spAutoFit/>
          </a:bodyPr>
          <a:lstStyle/>
          <a:p>
            <a:pPr defTabSz="1001330">
              <a:lnSpc>
                <a:spcPts val="1972"/>
              </a:lnSpc>
            </a:pPr>
            <a:r>
              <a:rPr lang="en-US" sz="1200" dirty="0">
                <a:solidFill>
                  <a:prstClr val="black"/>
                </a:solidFill>
                <a:latin typeface="RussianRail G Pro" pitchFamily="50" charset="-52"/>
              </a:rPr>
              <a:t>+7 (343) 358-40-66 </a:t>
            </a:r>
            <a:r>
              <a:rPr lang="ru-RU" sz="1200" dirty="0">
                <a:solidFill>
                  <a:prstClr val="black"/>
                </a:solidFill>
                <a:latin typeface="RussianRail G Pro" pitchFamily="50" charset="-52"/>
              </a:rPr>
              <a:t>  </a:t>
            </a:r>
          </a:p>
          <a:p>
            <a:pPr defTabSz="1001330">
              <a:lnSpc>
                <a:spcPts val="1972"/>
              </a:lnSpc>
            </a:pPr>
            <a:r>
              <a:rPr lang="en-US" sz="1200" dirty="0">
                <a:solidFill>
                  <a:prstClr val="black"/>
                </a:solidFill>
                <a:latin typeface="RussianRail G Pro" pitchFamily="50" charset="-52"/>
              </a:rPr>
              <a:t>AnVIvanov@svrw.ru </a:t>
            </a:r>
            <a:endParaRPr lang="ru-RU" sz="1200" dirty="0">
              <a:solidFill>
                <a:prstClr val="black"/>
              </a:solidFill>
              <a:latin typeface="RussianRail G Pro" pitchFamily="50" charset="-52"/>
            </a:endParaRPr>
          </a:p>
          <a:p>
            <a:pPr defTabSz="1001330">
              <a:lnSpc>
                <a:spcPts val="1972"/>
              </a:lnSpc>
            </a:pPr>
            <a:r>
              <a:rPr lang="ru-RU" sz="1200" dirty="0">
                <a:solidFill>
                  <a:prstClr val="black"/>
                </a:solidFill>
                <a:latin typeface="RussianRail G Pro" pitchFamily="50" charset="-52"/>
              </a:rPr>
              <a:t>Иванов Андрей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5959" y="6840817"/>
            <a:ext cx="432046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3</a:t>
            </a:r>
            <a:endParaRPr lang="ru-RU" sz="1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/>
          <p:cNvSpPr/>
          <p:nvPr/>
        </p:nvSpPr>
        <p:spPr>
          <a:xfrm>
            <a:off x="413990" y="1152178"/>
            <a:ext cx="4176464" cy="403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8" rIns="91392" bIns="45698" rtlCol="0" anchor="ctr"/>
          <a:lstStyle/>
          <a:p>
            <a:pPr algn="ctr"/>
            <a:endParaRPr lang="ru-RU"/>
          </a:p>
        </p:txBody>
      </p:sp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4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" y="726368"/>
            <a:ext cx="10333041" cy="6474532"/>
          </a:xfrm>
          <a:prstGeom prst="rect">
            <a:avLst/>
          </a:prstGeom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1"/>
            <a:ext cx="8584130" cy="72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vert="horz" wrap="square" lIns="39424" tIns="39424" rIns="39424" bIns="39424" numCol="1" anchor="t" anchorCtr="0" compatLnSpc="1">
            <a:prstTxWarp prst="textNoShape">
              <a:avLst/>
            </a:prstTxWarp>
          </a:bodyPr>
          <a:lstStyle/>
          <a:p>
            <a:pPr algn="ctr" defTabSz="1001330">
              <a:lnSpc>
                <a:spcPts val="2000"/>
              </a:lnSpc>
              <a:defRPr/>
            </a:pPr>
            <a:endParaRPr lang="ru-RU" sz="2800" dirty="0" smtClean="0">
              <a:latin typeface="+mj-lt"/>
              <a:cs typeface="Arial" pitchFamily="34" charset="0"/>
            </a:endParaRPr>
          </a:p>
          <a:p>
            <a:pPr algn="ctr" defTabSz="1001330">
              <a:lnSpc>
                <a:spcPts val="2000"/>
              </a:lnSpc>
              <a:defRPr/>
            </a:pPr>
            <a:r>
              <a:rPr lang="ru-RU" sz="2800" dirty="0" smtClean="0">
                <a:latin typeface="+mj-lt"/>
                <a:cs typeface="Arial" pitchFamily="34" charset="0"/>
              </a:rPr>
              <a:t>Перевозка грузов по услуге «ГРУЗОВОЙ ЭКСПРЕСС»</a:t>
            </a:r>
            <a:endParaRPr lang="ru-RU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58007" y="1224194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36160"/>
            <a:ext cx="3294311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958" y="6840820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4</a:t>
            </a:r>
            <a:endParaRPr lang="ru-RU" sz="1300" dirty="0">
              <a:solidFill>
                <a:srgbClr val="FF0000"/>
              </a:solidFill>
            </a:endParaRPr>
          </a:p>
        </p:txBody>
      </p:sp>
      <p:pic>
        <p:nvPicPr>
          <p:cNvPr id="14" name="Рисунок 13" descr="КГО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5" y="1368202"/>
            <a:ext cx="1403648" cy="107844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Овал 14"/>
          <p:cNvSpPr/>
          <p:nvPr/>
        </p:nvSpPr>
        <p:spPr>
          <a:xfrm>
            <a:off x="1782152" y="1152179"/>
            <a:ext cx="576063" cy="432048"/>
          </a:xfrm>
          <a:prstGeom prst="ellipse">
            <a:avLst/>
          </a:prstGeom>
          <a:solidFill>
            <a:srgbClr val="AEBF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8" rIns="91392" bIns="45698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ГО1</a:t>
            </a:r>
            <a:endParaRPr lang="ru-RU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782152" y="1656234"/>
            <a:ext cx="576063" cy="432048"/>
          </a:xfrm>
          <a:prstGeom prst="ellipse">
            <a:avLst/>
          </a:prstGeom>
          <a:solidFill>
            <a:srgbClr val="AEBF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8" rIns="91392" bIns="45698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ГО2</a:t>
            </a:r>
            <a:endParaRPr lang="ru-RU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782152" y="2160290"/>
            <a:ext cx="576063" cy="432048"/>
          </a:xfrm>
          <a:prstGeom prst="ellipse">
            <a:avLst/>
          </a:prstGeom>
          <a:solidFill>
            <a:srgbClr val="AEBFC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8" rIns="91392" bIns="45698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ГО3</a:t>
            </a:r>
            <a:endParaRPr lang="ru-RU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430224" y="1368206"/>
            <a:ext cx="576063" cy="36004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430224" y="1872258"/>
            <a:ext cx="576063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358210" y="2088282"/>
            <a:ext cx="648072" cy="28803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 descr="вагоны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78287" y="1368202"/>
            <a:ext cx="1318300" cy="10801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2" name="Прямоугольник 31"/>
          <p:cNvSpPr/>
          <p:nvPr/>
        </p:nvSpPr>
        <p:spPr>
          <a:xfrm>
            <a:off x="2718246" y="2448328"/>
            <a:ext cx="1800200" cy="646286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sz="1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Опорная станция</a:t>
            </a:r>
            <a:endParaRPr lang="ru-RU" sz="1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Группа 84"/>
          <p:cNvGrpSpPr/>
          <p:nvPr/>
        </p:nvGrpSpPr>
        <p:grpSpPr>
          <a:xfrm>
            <a:off x="4518449" y="1656242"/>
            <a:ext cx="3312366" cy="648072"/>
            <a:chOff x="2771800" y="2276872"/>
            <a:chExt cx="3942184" cy="404529"/>
          </a:xfrm>
        </p:grpSpPr>
        <p:pic>
          <p:nvPicPr>
            <p:cNvPr id="34" name="Рисунок 33" descr="полувагон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5976" y="2348880"/>
              <a:ext cx="864096" cy="288032"/>
            </a:xfrm>
            <a:prstGeom prst="rect">
              <a:avLst/>
            </a:prstGeom>
          </p:spPr>
        </p:pic>
        <p:pic>
          <p:nvPicPr>
            <p:cNvPr id="36" name="Рисунок 35" descr="гранит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48064" y="2276872"/>
              <a:ext cx="1565920" cy="404529"/>
            </a:xfrm>
            <a:prstGeom prst="rect">
              <a:avLst/>
            </a:prstGeom>
          </p:spPr>
        </p:pic>
        <p:pic>
          <p:nvPicPr>
            <p:cNvPr id="37" name="Рисунок 36" descr="полувагон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3888" y="2348880"/>
              <a:ext cx="864096" cy="288032"/>
            </a:xfrm>
            <a:prstGeom prst="rect">
              <a:avLst/>
            </a:prstGeom>
          </p:spPr>
        </p:pic>
        <p:pic>
          <p:nvPicPr>
            <p:cNvPr id="38" name="Рисунок 37" descr="полувагон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71800" y="2348880"/>
              <a:ext cx="864096" cy="288032"/>
            </a:xfrm>
            <a:prstGeom prst="rect">
              <a:avLst/>
            </a:prstGeom>
          </p:spPr>
        </p:pic>
      </p:grpSp>
      <p:sp>
        <p:nvSpPr>
          <p:cNvPr id="39" name="Дуга 38"/>
          <p:cNvSpPr/>
          <p:nvPr/>
        </p:nvSpPr>
        <p:spPr>
          <a:xfrm rot="8698660" flipH="1" flipV="1">
            <a:off x="3412243" y="1024630"/>
            <a:ext cx="3154989" cy="1797088"/>
          </a:xfrm>
          <a:prstGeom prst="arc">
            <a:avLst>
              <a:gd name="adj1" fmla="val 16513201"/>
              <a:gd name="adj2" fmla="val 305411"/>
            </a:avLst>
          </a:prstGeom>
          <a:ln w="31750">
            <a:solidFill>
              <a:srgbClr val="C00000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92" tIns="45698" rIns="91392" bIns="45698"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950495" y="1152185"/>
            <a:ext cx="2232248" cy="584737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Договорное время следования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2" name="Рисунок 41" descr="часы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46439" y="1224187"/>
            <a:ext cx="512247" cy="341498"/>
          </a:xfrm>
          <a:prstGeom prst="roundRect">
            <a:avLst/>
          </a:prstGeom>
        </p:spPr>
      </p:pic>
      <p:pic>
        <p:nvPicPr>
          <p:cNvPr id="43" name="Рисунок 42" descr="Часы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10737" y="1224186"/>
            <a:ext cx="558071" cy="388248"/>
          </a:xfrm>
          <a:prstGeom prst="rect">
            <a:avLst/>
          </a:prstGeom>
        </p:spPr>
      </p:pic>
      <p:pic>
        <p:nvPicPr>
          <p:cNvPr id="45" name="Рисунок 44" descr="завод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974832" y="1080171"/>
            <a:ext cx="2232247" cy="139363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7" name="Picture 3" descr="\\10.76.0.147\business_development\13 Разное\Для слайдов\3D_Figures\3D Character (53)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63" y="2376314"/>
            <a:ext cx="454993" cy="648072"/>
          </a:xfrm>
          <a:prstGeom prst="rect">
            <a:avLst/>
          </a:prstGeom>
          <a:noFill/>
        </p:spPr>
      </p:pic>
      <p:pic>
        <p:nvPicPr>
          <p:cNvPr id="48" name="Picture 3" descr="\\10.76.0.147\business_development\13 Разное\Для слайдов\3D_Figures\3D Character (53)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10535" y="2376314"/>
            <a:ext cx="454993" cy="648072"/>
          </a:xfrm>
          <a:prstGeom prst="rect">
            <a:avLst/>
          </a:prstGeom>
          <a:noFill/>
        </p:spPr>
      </p:pic>
      <p:pic>
        <p:nvPicPr>
          <p:cNvPr id="49" name="Picture 3" descr="\\10.76.0.147\business_development\13 Разное\Для слайдов\3D_Figures\3D Character (53)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58610" y="2376314"/>
            <a:ext cx="454993" cy="648072"/>
          </a:xfrm>
          <a:prstGeom prst="rect">
            <a:avLst/>
          </a:prstGeom>
          <a:noFill/>
        </p:spPr>
      </p:pic>
      <p:sp>
        <p:nvSpPr>
          <p:cNvPr id="50" name="Прямоугольник 49"/>
          <p:cNvSpPr/>
          <p:nvPr/>
        </p:nvSpPr>
        <p:spPr>
          <a:xfrm>
            <a:off x="7830816" y="2592345"/>
            <a:ext cx="2160240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sz="2000" b="1" dirty="0" smtClean="0"/>
              <a:t>Потребитель</a:t>
            </a:r>
            <a:endParaRPr lang="ru-RU" sz="2000" b="1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702023" y="3096399"/>
            <a:ext cx="9433048" cy="887378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b="1" i="1" dirty="0" smtClean="0">
                <a:solidFill>
                  <a:sysClr val="windowText" lastClr="000000"/>
                </a:solidFill>
                <a:cs typeface="Arial" pitchFamily="34" charset="0"/>
              </a:rPr>
              <a:t>Формирование</a:t>
            </a:r>
            <a:r>
              <a:rPr lang="ru-RU" sz="2000" dirty="0" smtClean="0">
                <a:solidFill>
                  <a:sysClr val="windowText" lastClr="000000"/>
                </a:solidFill>
                <a:cs typeface="Arial" pitchFamily="34" charset="0"/>
              </a:rPr>
              <a:t> технического маршрута из вагонов клиентов на ближайшей опорной</a:t>
            </a:r>
          </a:p>
          <a:p>
            <a:pPr>
              <a:lnSpc>
                <a:spcPts val="1900"/>
              </a:lnSpc>
            </a:pPr>
            <a:r>
              <a:rPr lang="ru-RU" sz="2000" dirty="0" smtClean="0">
                <a:solidFill>
                  <a:sysClr val="windowText" lastClr="000000"/>
                </a:solidFill>
                <a:cs typeface="Arial" pitchFamily="34" charset="0"/>
              </a:rPr>
              <a:t>или сортировочной станции </a:t>
            </a:r>
          </a:p>
          <a:p>
            <a:endParaRPr lang="ru-RU" sz="2000" b="1" i="1" dirty="0">
              <a:cs typeface="Arial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02027" y="3672461"/>
            <a:ext cx="9433046" cy="900202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defTabSz="456966">
              <a:lnSpc>
                <a:spcPts val="1900"/>
              </a:lnSpc>
              <a:defRPr/>
            </a:pPr>
            <a:r>
              <a:rPr lang="ru-RU" sz="2000" dirty="0" smtClean="0">
                <a:ea typeface="ＭＳ Ｐゴシック" pitchFamily="34" charset="-128"/>
                <a:cs typeface="Arial" pitchFamily="34" charset="0"/>
              </a:rPr>
              <a:t>Доставка грузов с опорной станции до потребителя (станции расформирования)</a:t>
            </a:r>
          </a:p>
          <a:p>
            <a:pPr defTabSz="456966">
              <a:lnSpc>
                <a:spcPts val="1900"/>
              </a:lnSpc>
              <a:spcAft>
                <a:spcPts val="600"/>
              </a:spcAft>
              <a:defRPr/>
            </a:pPr>
            <a:r>
              <a:rPr lang="ru-RU" sz="2000" b="1" i="1" dirty="0" smtClean="0">
                <a:ea typeface="ＭＳ Ｐゴシック" pitchFamily="34" charset="-128"/>
                <a:cs typeface="Arial" pitchFamily="34" charset="0"/>
              </a:rPr>
              <a:t>по графику </a:t>
            </a: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в </a:t>
            </a:r>
            <a:r>
              <a:rPr lang="ru-RU" sz="2000" b="1" i="1" dirty="0" smtClean="0">
                <a:ea typeface="ＭＳ Ｐゴシック" pitchFamily="34" charset="-128"/>
                <a:cs typeface="Arial" pitchFamily="34" charset="0"/>
              </a:rPr>
              <a:t>сокращенные сроки</a:t>
            </a:r>
          </a:p>
          <a:p>
            <a:pPr defTabSz="456966">
              <a:lnSpc>
                <a:spcPts val="1900"/>
              </a:lnSpc>
              <a:defRPr/>
            </a:pPr>
            <a:r>
              <a:rPr lang="ru-RU" sz="2000" b="1" i="1" dirty="0" smtClean="0">
                <a:ea typeface="ＭＳ Ｐゴシック" pitchFamily="34" charset="-128"/>
                <a:cs typeface="Arial" pitchFamily="34" charset="0"/>
              </a:rPr>
              <a:t>Стоимость услуги за вагон </a:t>
            </a:r>
            <a:r>
              <a:rPr lang="ru-RU" sz="2000" dirty="0" smtClean="0"/>
              <a:t>составляет не более 2-4% от железнодорожного тарифа</a:t>
            </a:r>
            <a:endParaRPr lang="ru-RU" sz="2000" dirty="0"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53" name="Рисунок 52" descr="itogi.jpg"/>
          <p:cNvPicPr>
            <a:picLocks noChangeAspect="1"/>
          </p:cNvPicPr>
          <p:nvPr/>
        </p:nvPicPr>
        <p:blipFill>
          <a:blip r:embed="rId14" cstate="print"/>
          <a:srcRect t="10577" b="4809"/>
          <a:stretch>
            <a:fillRect/>
          </a:stretch>
        </p:blipFill>
        <p:spPr>
          <a:xfrm>
            <a:off x="197972" y="3024391"/>
            <a:ext cx="595713" cy="504056"/>
          </a:xfrm>
          <a:prstGeom prst="rect">
            <a:avLst/>
          </a:prstGeom>
        </p:spPr>
      </p:pic>
      <p:pic>
        <p:nvPicPr>
          <p:cNvPr id="54" name="Рисунок 53" descr="itogi.jpg"/>
          <p:cNvPicPr>
            <a:picLocks noChangeAspect="1"/>
          </p:cNvPicPr>
          <p:nvPr/>
        </p:nvPicPr>
        <p:blipFill>
          <a:blip r:embed="rId14" cstate="print"/>
          <a:srcRect t="10577" b="4809"/>
          <a:stretch>
            <a:fillRect/>
          </a:stretch>
        </p:blipFill>
        <p:spPr>
          <a:xfrm>
            <a:off x="197972" y="3744466"/>
            <a:ext cx="595713" cy="504056"/>
          </a:xfrm>
          <a:prstGeom prst="rect">
            <a:avLst/>
          </a:prstGeom>
        </p:spPr>
      </p:pic>
      <p:sp>
        <p:nvSpPr>
          <p:cNvPr id="55" name="ColumnHeader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134072" y="4444596"/>
            <a:ext cx="3744417" cy="442001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C00000"/>
            </a:outerShdw>
          </a:effectLst>
        </p:spPr>
        <p:txBody>
          <a:bodyPr wrap="square" lIns="35983" tIns="35983" rIns="35983" bIns="35983" anchor="b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Преимущества</a:t>
            </a:r>
            <a:endParaRPr lang="ru-RU" sz="24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990055" y="4824586"/>
            <a:ext cx="9001000" cy="1733764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defTabSz="456966">
              <a:lnSpc>
                <a:spcPts val="2000"/>
              </a:lnSpc>
              <a:defRPr/>
            </a:pP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Ускоренная доставка </a:t>
            </a:r>
            <a:r>
              <a:rPr lang="ru-RU" sz="2000" dirty="0" smtClean="0">
                <a:ea typeface="ＭＳ Ｐゴシック" pitchFamily="34" charset="-128"/>
                <a:cs typeface="Arial" pitchFamily="34" charset="0"/>
              </a:rPr>
              <a:t>грузов на требуемые станции </a:t>
            </a:r>
            <a:r>
              <a:rPr lang="ru-RU" sz="2000" i="1" dirty="0" smtClean="0">
                <a:ea typeface="ＭＳ Ｐゴシック" pitchFamily="34" charset="-128"/>
                <a:cs typeface="Arial" pitchFamily="34" charset="0"/>
              </a:rPr>
              <a:t>(сокращение срока доставки на 50% от нормативного и на 30% от фактического)</a:t>
            </a:r>
          </a:p>
          <a:p>
            <a:pPr defTabSz="456966">
              <a:lnSpc>
                <a:spcPts val="2200"/>
              </a:lnSpc>
              <a:defRPr/>
            </a:pP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Экономия</a:t>
            </a:r>
            <a:r>
              <a:rPr lang="ru-RU" sz="2000" dirty="0" smtClean="0">
                <a:ea typeface="ＭＳ Ｐゴシック" pitchFamily="34" charset="-128"/>
                <a:cs typeface="Arial" pitchFamily="34" charset="0"/>
              </a:rPr>
              <a:t> денежных средств за счет сокращения срока оборота вагонов</a:t>
            </a:r>
          </a:p>
          <a:p>
            <a:pPr defTabSz="456966">
              <a:lnSpc>
                <a:spcPts val="2200"/>
              </a:lnSpc>
              <a:defRPr/>
            </a:pP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Гибкая система </a:t>
            </a:r>
            <a:r>
              <a:rPr lang="ru-RU" sz="2000" dirty="0" smtClean="0">
                <a:ea typeface="ＭＳ Ｐゴシック" pitchFamily="34" charset="-128"/>
                <a:cs typeface="Arial" pitchFamily="34" charset="0"/>
              </a:rPr>
              <a:t>формирования заказа на грузовой экспресс</a:t>
            </a:r>
          </a:p>
          <a:p>
            <a:pPr defTabSz="456966">
              <a:lnSpc>
                <a:spcPts val="2200"/>
              </a:lnSpc>
              <a:defRPr/>
            </a:pP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Индивидуальный </a:t>
            </a:r>
            <a:r>
              <a:rPr lang="ru-RU" sz="2000" dirty="0" smtClean="0">
                <a:ea typeface="ＭＳ Ｐゴシック" pitchFamily="34" charset="-128"/>
                <a:cs typeface="Arial" pitchFamily="34" charset="0"/>
              </a:rPr>
              <a:t>подход к клиенту</a:t>
            </a:r>
          </a:p>
          <a:p>
            <a:pPr defTabSz="456966">
              <a:lnSpc>
                <a:spcPts val="2200"/>
              </a:lnSpc>
              <a:defRPr/>
            </a:pP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Гарантия</a:t>
            </a:r>
            <a:r>
              <a:rPr lang="ru-RU" sz="2000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доставки</a:t>
            </a:r>
            <a:r>
              <a:rPr lang="ru-RU" sz="2000" dirty="0" smtClean="0">
                <a:ea typeface="ＭＳ Ｐゴシック" pitchFamily="34" charset="-128"/>
                <a:cs typeface="Arial" pitchFamily="34" charset="0"/>
              </a:rPr>
              <a:t> грузов на станцию назначения </a:t>
            </a:r>
            <a:r>
              <a:rPr lang="ru-RU" sz="2000" b="1" dirty="0" smtClean="0">
                <a:ea typeface="ＭＳ Ｐゴシック" pitchFamily="34" charset="-128"/>
                <a:cs typeface="Arial" pitchFamily="34" charset="0"/>
              </a:rPr>
              <a:t>точно в срок</a:t>
            </a:r>
          </a:p>
        </p:txBody>
      </p: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5999" y="5112626"/>
            <a:ext cx="268610" cy="26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5999" y="4680574"/>
            <a:ext cx="268610" cy="26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5999" y="5472658"/>
            <a:ext cx="268610" cy="26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5999" y="5760690"/>
            <a:ext cx="268610" cy="26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Прямоугольник 60"/>
          <p:cNvSpPr/>
          <p:nvPr/>
        </p:nvSpPr>
        <p:spPr>
          <a:xfrm>
            <a:off x="3222303" y="6480775"/>
            <a:ext cx="6768752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r>
              <a:rPr lang="ru-RU" sz="1200" b="1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Контакты: </a:t>
            </a:r>
            <a:r>
              <a:rPr lang="ru-RU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Иванов Андрей Валерьевич (343) 358-40-66</a:t>
            </a:r>
            <a:r>
              <a:rPr lang="en-US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  <a:hlinkClick r:id="rId16"/>
              </a:rPr>
              <a:t>anvivanov@svrw.ru</a:t>
            </a:r>
            <a:r>
              <a:rPr lang="en-US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ru-RU" sz="1200" i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Филимонов Константин Олегович (343)</a:t>
            </a:r>
            <a:r>
              <a:rPr lang="en-US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85999" y="6048724"/>
            <a:ext cx="268610" cy="26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9" grpId="0" animBg="1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" y="726368"/>
            <a:ext cx="10333041" cy="6474532"/>
          </a:xfrm>
          <a:prstGeom prst="rect">
            <a:avLst/>
          </a:prstGeom>
        </p:spPr>
      </p:pic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4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1"/>
            <a:ext cx="8584130" cy="72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vert="horz" wrap="square" lIns="39424" tIns="39424" rIns="39424" bIns="39424" numCol="1" anchor="t" anchorCtr="0" compatLnSpc="1">
            <a:prstTxWarp prst="textNoShape">
              <a:avLst/>
            </a:prstTxWarp>
          </a:bodyPr>
          <a:lstStyle/>
          <a:p>
            <a:pPr algn="ctr" defTabSz="1001330">
              <a:lnSpc>
                <a:spcPts val="2000"/>
              </a:lnSpc>
              <a:defRPr/>
            </a:pPr>
            <a:endParaRPr lang="ru-RU" sz="2800" dirty="0" smtClean="0">
              <a:latin typeface="+mj-lt"/>
              <a:cs typeface="Arial" pitchFamily="34" charset="0"/>
            </a:endParaRPr>
          </a:p>
          <a:p>
            <a:pPr algn="ctr" defTabSz="1001330">
              <a:lnSpc>
                <a:spcPts val="2000"/>
              </a:lnSpc>
              <a:defRPr/>
            </a:pPr>
            <a:r>
              <a:rPr lang="ru-RU" sz="2800" dirty="0" smtClean="0">
                <a:latin typeface="+mj-lt"/>
                <a:cs typeface="Arial" pitchFamily="34" charset="0"/>
              </a:rPr>
              <a:t>Перевозка грузов по услуге «НОЧНОЙ ЭКСПРЕСС»</a:t>
            </a:r>
            <a:endParaRPr lang="ru-RU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58007" y="1224194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36160"/>
            <a:ext cx="3294311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958" y="6840820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5</a:t>
            </a:r>
            <a:endParaRPr lang="ru-RU" sz="1300" dirty="0">
              <a:solidFill>
                <a:srgbClr val="FF0000"/>
              </a:solidFill>
            </a:endParaRP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5" cstate="print"/>
          <a:srcRect l="17620" t="16450" r="16231" b="72585"/>
          <a:stretch>
            <a:fillRect/>
          </a:stretch>
        </p:blipFill>
        <p:spPr bwMode="auto">
          <a:xfrm>
            <a:off x="0" y="1008161"/>
            <a:ext cx="10333038" cy="79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 l="17620" t="26418" r="16231" b="4801"/>
          <a:stretch>
            <a:fillRect/>
          </a:stretch>
        </p:blipFill>
        <p:spPr bwMode="auto">
          <a:xfrm>
            <a:off x="0" y="2088282"/>
            <a:ext cx="1033303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74031" y="1728244"/>
            <a:ext cx="5184576" cy="384715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r>
              <a:rPr lang="ru-RU" b="1" dirty="0" smtClean="0"/>
              <a:t>Плата за предоставление услуги не взимается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4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38" y="727333"/>
            <a:ext cx="10331505" cy="6473569"/>
          </a:xfrm>
          <a:prstGeom prst="rect">
            <a:avLst/>
          </a:prstGeom>
          <a:noFill/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" y="1"/>
            <a:ext cx="8584125" cy="72733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31750"/>
          </a:effectLst>
        </p:spPr>
        <p:txBody>
          <a:bodyPr vert="horz" lIns="100159" tIns="50079" rIns="100159" bIns="50079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endParaRPr lang="ru-RU" sz="2200" b="1" dirty="0" smtClean="0">
              <a:latin typeface="Arial" pitchFamily="34" charset="0"/>
              <a:ea typeface="+mj-ea"/>
              <a:cs typeface="Arial" pitchFamily="34" charset="0"/>
            </a:endParaRPr>
          </a:p>
          <a:p>
            <a:pPr>
              <a:lnSpc>
                <a:spcPts val="2800"/>
              </a:lnSpc>
              <a:spcBef>
                <a:spcPct val="0"/>
              </a:spcBef>
              <a:defRPr/>
            </a:pPr>
            <a:r>
              <a:rPr lang="ru-RU" sz="2800" dirty="0" smtClean="0">
                <a:latin typeface="+mj-lt"/>
                <a:ea typeface="+mj-ea"/>
                <a:cs typeface="Arial" pitchFamily="34" charset="0"/>
              </a:rPr>
              <a:t>Агентская схема предоставления ПС</a:t>
            </a:r>
          </a:p>
          <a:p>
            <a:pPr>
              <a:lnSpc>
                <a:spcPts val="2800"/>
              </a:lnSpc>
              <a:spcBef>
                <a:spcPct val="0"/>
              </a:spcBef>
              <a:defRPr/>
            </a:pPr>
            <a:r>
              <a:rPr lang="ru-RU" sz="2800" dirty="0" smtClean="0">
                <a:latin typeface="+mj-lt"/>
                <a:ea typeface="+mj-ea"/>
                <a:cs typeface="Arial" pitchFamily="34" charset="0"/>
              </a:rPr>
              <a:t>под погрузку клиенту</a:t>
            </a:r>
            <a:endParaRPr lang="ru-RU" sz="2800" dirty="0">
              <a:latin typeface="+mj-lt"/>
              <a:ea typeface="+mj-ea"/>
              <a:cs typeface="Arial" pitchFamily="34" charset="0"/>
            </a:endParaRPr>
          </a:p>
          <a:p>
            <a:pPr defTabSz="1001587">
              <a:spcBef>
                <a:spcPct val="0"/>
              </a:spcBef>
              <a:defRPr/>
            </a:pPr>
            <a:r>
              <a:rPr lang="ru-RU" sz="2800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ru-RU" sz="2800" dirty="0"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47" name="Рисунок 46" descr="IMG_747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16468" y="6596035"/>
            <a:ext cx="1016570" cy="6048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8" name="Рисунок 47" descr="Контакт-цент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8639" y="6596035"/>
            <a:ext cx="1043693" cy="60486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7" y="6851611"/>
            <a:ext cx="691083" cy="349289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ED04B228-B6B7-46EC-B347-C9C2F5B8AD02}" type="slidenum">
              <a:rPr lang="en-US" b="1" smtClean="0">
                <a:solidFill>
                  <a:srgbClr val="C00000"/>
                </a:solidFill>
              </a:rPr>
              <a:pPr algn="ctr">
                <a:defRPr/>
              </a:pPr>
              <a:t>6</a:t>
            </a:fld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поезда 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00812" y="6581456"/>
            <a:ext cx="998743" cy="61944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4" name="Рисунок 43" descr="вагон красивый 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44131" y="1634632"/>
            <a:ext cx="1859921" cy="453650"/>
          </a:xfrm>
          <a:prstGeom prst="rect">
            <a:avLst/>
          </a:prstGeom>
        </p:spPr>
      </p:pic>
      <p:grpSp>
        <p:nvGrpSpPr>
          <p:cNvPr id="2" name="Группа 61"/>
          <p:cNvGrpSpPr/>
          <p:nvPr/>
        </p:nvGrpSpPr>
        <p:grpSpPr>
          <a:xfrm>
            <a:off x="5454551" y="3672453"/>
            <a:ext cx="2848006" cy="1384298"/>
            <a:chOff x="4571998" y="2793703"/>
            <a:chExt cx="2520282" cy="1318379"/>
          </a:xfrm>
        </p:grpSpPr>
        <p:sp>
          <p:nvSpPr>
            <p:cNvPr id="45" name="TextBox 44"/>
            <p:cNvSpPr txBox="1"/>
            <p:nvPr/>
          </p:nvSpPr>
          <p:spPr>
            <a:xfrm>
              <a:off x="4572000" y="2924944"/>
              <a:ext cx="2520280" cy="11871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ru-RU" sz="1500" dirty="0" smtClean="0">
                <a:latin typeface="RussianRail G Pro Medium" pitchFamily="50" charset="-52"/>
              </a:endParaRPr>
            </a:p>
            <a:p>
              <a:pPr algn="ctr"/>
              <a:endParaRPr lang="ru-RU" sz="1500" dirty="0" smtClean="0">
                <a:latin typeface="RussianRail G Pro Medium" pitchFamily="50" charset="-52"/>
              </a:endParaRPr>
            </a:p>
            <a:p>
              <a:pPr algn="ctr"/>
              <a:endParaRPr lang="ru-RU" sz="1500" dirty="0" smtClean="0">
                <a:latin typeface="RussianRail G Pro Medium" pitchFamily="50" charset="-52"/>
              </a:endParaRPr>
            </a:p>
            <a:p>
              <a:pPr algn="ctr"/>
              <a:endParaRPr lang="ru-RU" sz="1500" dirty="0" smtClean="0">
                <a:latin typeface="RussianRail G Pro Medium" pitchFamily="50" charset="-52"/>
              </a:endParaRPr>
            </a:p>
            <a:p>
              <a:pPr algn="ctr"/>
              <a:endParaRPr lang="ru-RU" sz="1500" dirty="0">
                <a:latin typeface="RussianRail G Pro Medium" pitchFamily="50" charset="-52"/>
              </a:endParaRPr>
            </a:p>
          </p:txBody>
        </p:sp>
        <p:pic>
          <p:nvPicPr>
            <p:cNvPr id="50" name="Рисунок 49" descr="IMG_0766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flipH="1">
              <a:off x="4571998" y="3203195"/>
              <a:ext cx="1368153" cy="873878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5" name="Рисунок 54" descr="РЖД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12160" y="3429000"/>
              <a:ext cx="917400" cy="4320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</p:pic>
        <p:sp>
          <p:nvSpPr>
            <p:cNvPr id="56" name="TextBox 55"/>
            <p:cNvSpPr txBox="1"/>
            <p:nvPr/>
          </p:nvSpPr>
          <p:spPr>
            <a:xfrm>
              <a:off x="5508104" y="2793703"/>
              <a:ext cx="1512168" cy="468993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600" dirty="0" smtClean="0">
                  <a:solidFill>
                    <a:schemeClr val="bg1"/>
                  </a:solidFill>
                  <a:latin typeface="RussianRail G Pro Medium" pitchFamily="50" charset="-52"/>
                </a:rPr>
                <a:t>ТЦФТО</a:t>
              </a:r>
              <a:endParaRPr lang="ru-RU" sz="2600" dirty="0">
                <a:solidFill>
                  <a:schemeClr val="bg1"/>
                </a:solidFill>
                <a:latin typeface="RussianRail G Pro Medium" pitchFamily="50" charset="-52"/>
              </a:endParaRPr>
            </a:p>
          </p:txBody>
        </p:sp>
      </p:grpSp>
      <p:pic>
        <p:nvPicPr>
          <p:cNvPr id="57" name="Рисунок 56" descr="крытый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06868" y="2088288"/>
            <a:ext cx="1664487" cy="737212"/>
          </a:xfrm>
          <a:prstGeom prst="rect">
            <a:avLst/>
          </a:prstGeom>
        </p:spPr>
      </p:pic>
      <p:pic>
        <p:nvPicPr>
          <p:cNvPr id="58" name="Рисунок 57" descr="Цс 3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96246" y="1332198"/>
            <a:ext cx="1463452" cy="924666"/>
          </a:xfrm>
          <a:prstGeom prst="rect">
            <a:avLst/>
          </a:prstGeom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406734" y="2361979"/>
            <a:ext cx="1600134" cy="557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" name="Прямоугольник 59"/>
          <p:cNvSpPr/>
          <p:nvPr/>
        </p:nvSpPr>
        <p:spPr>
          <a:xfrm>
            <a:off x="6214875" y="1332198"/>
            <a:ext cx="3580348" cy="1512168"/>
          </a:xfrm>
          <a:prstGeom prst="rect">
            <a:avLst/>
          </a:pr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59" tIns="50079" rIns="100159" bIns="50079"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>
          <a:xfrm>
            <a:off x="6387092" y="1029768"/>
            <a:ext cx="3010747" cy="439690"/>
          </a:xfrm>
          <a:prstGeom prst="rect">
            <a:avLst/>
          </a:prstGeom>
          <a:solidFill>
            <a:srgbClr val="465D72"/>
          </a:solidFill>
        </p:spPr>
        <p:txBody>
          <a:bodyPr wrap="square" lIns="100159" tIns="50079" rIns="100159" bIns="50079" rtlCol="0">
            <a:spAutoFit/>
          </a:bodyPr>
          <a:lstStyle/>
          <a:p>
            <a:pPr algn="ctr"/>
            <a:r>
              <a:rPr lang="ru-RU" sz="2200" dirty="0" smtClean="0">
                <a:solidFill>
                  <a:schemeClr val="bg1"/>
                </a:solidFill>
                <a:latin typeface="RussianRail G Pro Medium" pitchFamily="50" charset="-52"/>
              </a:rPr>
              <a:t>Сетевой пул АГ</a:t>
            </a:r>
            <a:endParaRPr lang="ru-RU" sz="2200" dirty="0">
              <a:solidFill>
                <a:schemeClr val="bg1"/>
              </a:solidFill>
              <a:latin typeface="RussianRail G Pro Medium" pitchFamily="50" charset="-5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24349" y="2844370"/>
            <a:ext cx="3743091" cy="6551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txBody>
          <a:bodyPr wrap="square" lIns="100159" tIns="50079" rIns="100159" bIns="50079" rtlCol="0">
            <a:spAutoFit/>
          </a:bodyPr>
          <a:lstStyle/>
          <a:p>
            <a:pPr algn="just">
              <a:buFontTx/>
              <a:buChar char="-"/>
            </a:pPr>
            <a:r>
              <a:rPr lang="ru-RU" sz="1800" dirty="0" smtClean="0">
                <a:solidFill>
                  <a:srgbClr val="C00000"/>
                </a:solidFill>
                <a:latin typeface="RussianRail G Pro Medium" pitchFamily="50" charset="-52"/>
              </a:rPr>
              <a:t> 107</a:t>
            </a:r>
            <a:r>
              <a:rPr lang="ru-RU" sz="1500" dirty="0" smtClean="0">
                <a:latin typeface="RussianRail G Pro Medium" pitchFamily="50" charset="-52"/>
              </a:rPr>
              <a:t> </a:t>
            </a:r>
            <a:r>
              <a:rPr lang="ru-RU" sz="1400" dirty="0" smtClean="0">
                <a:latin typeface="RussianRail G Pro Medium" pitchFamily="50" charset="-52"/>
              </a:rPr>
              <a:t>собственников по сети,</a:t>
            </a:r>
          </a:p>
          <a:p>
            <a:pPr algn="just"/>
            <a:r>
              <a:rPr lang="ru-RU" sz="1800" dirty="0" smtClean="0">
                <a:solidFill>
                  <a:srgbClr val="C00000"/>
                </a:solidFill>
                <a:latin typeface="RussianRail G Pro Medium" pitchFamily="50" charset="-52"/>
              </a:rPr>
              <a:t>-</a:t>
            </a:r>
            <a:r>
              <a:rPr lang="ru-RU" sz="1400" dirty="0" smtClean="0">
                <a:latin typeface="RussianRail G Pro Medium" pitchFamily="50" charset="-52"/>
              </a:rPr>
              <a:t> рыночные ставки,</a:t>
            </a:r>
            <a:endParaRPr lang="ru-RU" sz="1400" dirty="0">
              <a:latin typeface="RussianRail G Pro Medium" pitchFamily="50" charset="-5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-285375" y="878549"/>
            <a:ext cx="2563778" cy="393524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pPr algn="ctr"/>
            <a:r>
              <a:rPr lang="ru-RU" dirty="0" smtClean="0">
                <a:latin typeface="RussianRail G Pro Medium" pitchFamily="50" charset="-52"/>
              </a:rPr>
              <a:t>Клиенты</a:t>
            </a:r>
            <a:endParaRPr lang="ru-RU" dirty="0">
              <a:latin typeface="RussianRail G Pro Medium" pitchFamily="50" charset="-52"/>
            </a:endParaRPr>
          </a:p>
        </p:txBody>
      </p:sp>
      <p:pic>
        <p:nvPicPr>
          <p:cNvPr id="65" name="Рисунок 64" descr="клиенты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1490" y="1263713"/>
            <a:ext cx="1887263" cy="12782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6" name="TextBox 65"/>
          <p:cNvSpPr txBox="1"/>
          <p:nvPr/>
        </p:nvSpPr>
        <p:spPr>
          <a:xfrm>
            <a:off x="7282179" y="5490667"/>
            <a:ext cx="2848004" cy="8962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txBody>
          <a:bodyPr wrap="square" lIns="100159" tIns="50079" rIns="100159" bIns="50079" rtlCol="0">
            <a:spAutoFit/>
          </a:bodyPr>
          <a:lstStyle/>
          <a:p>
            <a:pPr algn="ctr"/>
            <a:r>
              <a:rPr lang="ru-RU" sz="1500" dirty="0" smtClean="0">
                <a:latin typeface="RussianRail G Pro Medium" pitchFamily="50" charset="-52"/>
              </a:rPr>
              <a:t>Причастные подразделения РЖД</a:t>
            </a:r>
          </a:p>
          <a:p>
            <a:pPr algn="ctr">
              <a:lnSpc>
                <a:spcPts val="2630"/>
              </a:lnSpc>
            </a:pPr>
            <a:r>
              <a:rPr lang="ru-RU" b="1" dirty="0" smtClean="0">
                <a:solidFill>
                  <a:srgbClr val="C00000"/>
                </a:solidFill>
                <a:latin typeface="RussianRail G Pro Medium" pitchFamily="50" charset="-52"/>
              </a:rPr>
              <a:t>Д, ДЦУП</a:t>
            </a:r>
            <a:endParaRPr lang="ru-RU" b="1" dirty="0">
              <a:solidFill>
                <a:srgbClr val="C00000"/>
              </a:solidFill>
              <a:latin typeface="RussianRail G Pro Medium" pitchFamily="50" charset="-52"/>
            </a:endParaRPr>
          </a:p>
        </p:txBody>
      </p:sp>
      <p:cxnSp>
        <p:nvCxnSpPr>
          <p:cNvPr id="67" name="Прямая со стрелкой 66"/>
          <p:cNvCxnSpPr/>
          <p:nvPr/>
        </p:nvCxnSpPr>
        <p:spPr>
          <a:xfrm flipH="1">
            <a:off x="8262863" y="3456434"/>
            <a:ext cx="1546059" cy="982909"/>
          </a:xfrm>
          <a:prstGeom prst="straightConnector1">
            <a:avLst/>
          </a:prstGeom>
          <a:ln w="412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 flipV="1">
            <a:off x="8262865" y="4608562"/>
            <a:ext cx="1627429" cy="916451"/>
          </a:xfrm>
          <a:prstGeom prst="straightConnector1">
            <a:avLst/>
          </a:prstGeom>
          <a:ln w="412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911661" y="1256590"/>
            <a:ext cx="4262974" cy="39604"/>
          </a:xfrm>
          <a:prstGeom prst="line">
            <a:avLst/>
          </a:prstGeom>
          <a:ln w="28575">
            <a:solidFill>
              <a:srgbClr val="C0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6174631" y="1224186"/>
            <a:ext cx="0" cy="272190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1993029" y="878553"/>
            <a:ext cx="4312692" cy="408913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r>
              <a:rPr lang="ru-RU" sz="2000" dirty="0" smtClean="0"/>
              <a:t>Согласование ценовых условий</a:t>
            </a:r>
          </a:p>
        </p:txBody>
      </p:sp>
      <p:cxnSp>
        <p:nvCxnSpPr>
          <p:cNvPr id="90" name="Прямая соединительная линия 89"/>
          <p:cNvCxnSpPr/>
          <p:nvPr/>
        </p:nvCxnSpPr>
        <p:spPr>
          <a:xfrm>
            <a:off x="1911657" y="1861457"/>
            <a:ext cx="4248000" cy="0"/>
          </a:xfrm>
          <a:prstGeom prst="line">
            <a:avLst/>
          </a:prstGeom>
          <a:ln w="28575">
            <a:solidFill>
              <a:srgbClr val="C0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993029" y="1296195"/>
            <a:ext cx="4312692" cy="595246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dirty="0" smtClean="0"/>
              <a:t>Обеспечение подвижным </a:t>
            </a:r>
            <a:br>
              <a:rPr lang="ru-RU" sz="2000" dirty="0" smtClean="0"/>
            </a:br>
            <a:r>
              <a:rPr lang="ru-RU" sz="2000" dirty="0" smtClean="0"/>
              <a:t>составом</a:t>
            </a: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>
            <a:off x="1998172" y="2520330"/>
            <a:ext cx="4175999" cy="0"/>
          </a:xfrm>
          <a:prstGeom prst="line">
            <a:avLst/>
          </a:prstGeom>
          <a:ln w="28575">
            <a:solidFill>
              <a:srgbClr val="C0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1993033" y="1872258"/>
            <a:ext cx="3461523" cy="595246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dirty="0" smtClean="0"/>
              <a:t>Контроль </a:t>
            </a:r>
            <a:r>
              <a:rPr lang="ru-RU" sz="2000" dirty="0" err="1" smtClean="0"/>
              <a:t>заадресовки</a:t>
            </a:r>
            <a:r>
              <a:rPr lang="ru-RU" sz="2000" dirty="0" smtClean="0"/>
              <a:t> и предоставления вагонов</a:t>
            </a:r>
          </a:p>
        </p:txBody>
      </p:sp>
      <p:cxnSp>
        <p:nvCxnSpPr>
          <p:cNvPr id="100" name="Прямая соединительная линия 99"/>
          <p:cNvCxnSpPr/>
          <p:nvPr/>
        </p:nvCxnSpPr>
        <p:spPr>
          <a:xfrm>
            <a:off x="1911657" y="3071196"/>
            <a:ext cx="4248000" cy="25203"/>
          </a:xfrm>
          <a:prstGeom prst="line">
            <a:avLst/>
          </a:prstGeom>
          <a:ln w="28575">
            <a:solidFill>
              <a:srgbClr val="C0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993029" y="2520332"/>
            <a:ext cx="3893570" cy="595246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dirty="0" smtClean="0"/>
              <a:t>Продвижение вагонов на всех этапах перевозки</a:t>
            </a:r>
          </a:p>
        </p:txBody>
      </p:sp>
      <p:pic>
        <p:nvPicPr>
          <p:cNvPr id="102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" y="3787409"/>
            <a:ext cx="413991" cy="37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" name="ColumnHeader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86000" y="3312418"/>
            <a:ext cx="2318515" cy="44897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 type="none" w="lg" len="lg"/>
            <a:tailEnd type="none" w="lg" len="lg"/>
          </a:ln>
          <a:effectLst>
            <a:outerShdw dist="25400" dir="5400000" sx="99000" sy="99000" algn="ctr" rotWithShape="0">
              <a:srgbClr val="C00000"/>
            </a:outerShdw>
          </a:effectLst>
        </p:spPr>
        <p:txBody>
          <a:bodyPr wrap="square" lIns="39433" tIns="39433" rIns="39433" bIns="39433" anchor="b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Преимущества</a:t>
            </a:r>
            <a:endParaRPr lang="ru-RU" sz="2400" b="1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65598" y="3816474"/>
            <a:ext cx="4312692" cy="408913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r>
              <a:rPr lang="ru-RU" sz="2000" b="1" dirty="0" smtClean="0"/>
              <a:t>индивидуальный подход</a:t>
            </a:r>
          </a:p>
        </p:txBody>
      </p:sp>
      <p:pic>
        <p:nvPicPr>
          <p:cNvPr id="105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" y="4248522"/>
            <a:ext cx="413991" cy="32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TextBox 105"/>
          <p:cNvSpPr txBox="1"/>
          <p:nvPr/>
        </p:nvSpPr>
        <p:spPr>
          <a:xfrm>
            <a:off x="365598" y="4248524"/>
            <a:ext cx="5016945" cy="351589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b="1" dirty="0" smtClean="0"/>
              <a:t>своевременный подбор и подача вагонов</a:t>
            </a:r>
          </a:p>
        </p:txBody>
      </p:sp>
      <p:pic>
        <p:nvPicPr>
          <p:cNvPr id="107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" y="4824587"/>
            <a:ext cx="429498" cy="393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Box 107"/>
          <p:cNvSpPr txBox="1"/>
          <p:nvPr/>
        </p:nvSpPr>
        <p:spPr>
          <a:xfrm>
            <a:off x="365598" y="4680571"/>
            <a:ext cx="5160961" cy="595246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b="1" dirty="0" smtClean="0"/>
              <a:t>ежесуточный контроль и продвижение вагонов</a:t>
            </a: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117" y="5544667"/>
            <a:ext cx="359104" cy="32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TextBox 109"/>
          <p:cNvSpPr txBox="1"/>
          <p:nvPr/>
        </p:nvSpPr>
        <p:spPr>
          <a:xfrm>
            <a:off x="365600" y="5328643"/>
            <a:ext cx="6672467" cy="595246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b="1" dirty="0" smtClean="0"/>
              <a:t>оперативное информирование о ходе выполнения перевозки</a:t>
            </a:r>
          </a:p>
        </p:txBody>
      </p:sp>
      <p:pic>
        <p:nvPicPr>
          <p:cNvPr id="111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116" y="5976716"/>
            <a:ext cx="377707" cy="34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TextBox 111"/>
          <p:cNvSpPr txBox="1"/>
          <p:nvPr/>
        </p:nvSpPr>
        <p:spPr>
          <a:xfrm>
            <a:off x="365599" y="5904707"/>
            <a:ext cx="6591095" cy="408913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r>
              <a:rPr lang="ru-RU" sz="2000" b="1" dirty="0" smtClean="0"/>
              <a:t>гарантия </a:t>
            </a:r>
            <a:r>
              <a:rPr lang="ru-RU" sz="2000" b="1" dirty="0" smtClean="0"/>
              <a:t>вывоза всего объема груза</a:t>
            </a:r>
          </a:p>
        </p:txBody>
      </p:sp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0117" y="6433877"/>
            <a:ext cx="373875" cy="342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TextBox 113"/>
          <p:cNvSpPr txBox="1"/>
          <p:nvPr/>
        </p:nvSpPr>
        <p:spPr>
          <a:xfrm>
            <a:off x="365598" y="6336755"/>
            <a:ext cx="6835210" cy="408913"/>
          </a:xfrm>
          <a:prstGeom prst="rect">
            <a:avLst/>
          </a:prstGeom>
          <a:noFill/>
        </p:spPr>
        <p:txBody>
          <a:bodyPr wrap="square" lIns="100159" tIns="50079" rIns="100159" bIns="50079" rtlCol="0">
            <a:spAutoFit/>
          </a:bodyPr>
          <a:lstStyle/>
          <a:p>
            <a:r>
              <a:rPr lang="ru-RU" sz="2000" b="1" dirty="0" smtClean="0"/>
              <a:t>д</a:t>
            </a:r>
            <a:r>
              <a:rPr lang="ru-RU" sz="2000" b="1" dirty="0" smtClean="0"/>
              <a:t>ополнительные </a:t>
            </a:r>
            <a:r>
              <a:rPr lang="ru-RU" sz="2000" b="1" dirty="0" smtClean="0"/>
              <a:t>конкурентные преимущества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/>
          <p:cNvSpPr/>
          <p:nvPr/>
        </p:nvSpPr>
        <p:spPr>
          <a:xfrm>
            <a:off x="413990" y="1152178"/>
            <a:ext cx="4176464" cy="403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8" rIns="91392" bIns="45698" rtlCol="0" anchor="ctr"/>
          <a:lstStyle/>
          <a:p>
            <a:pPr algn="ctr"/>
            <a:endParaRPr lang="ru-RU"/>
          </a:p>
        </p:txBody>
      </p:sp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3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" y="438336"/>
            <a:ext cx="10333041" cy="6762564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558007" y="1224194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36160"/>
            <a:ext cx="3294311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26560" y="1224187"/>
            <a:ext cx="4536504" cy="369287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endParaRPr lang="ru-RU" sz="1800" dirty="0">
              <a:latin typeface="RussianRail G Pro" pitchFamily="50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7967" y="7054726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7</a:t>
            </a: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9981" y="3240411"/>
            <a:ext cx="9873481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endParaRPr lang="ru-RU" sz="2000" dirty="0" smtClean="0">
              <a:latin typeface="RussianRail G Pro" pitchFamily="50" charset="-52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69977" y="1184399"/>
            <a:ext cx="5184576" cy="132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pPr indent="449119" algn="just" defTabSz="914109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На железнодорожных станциях: Демьянка, Пыть-Ях, Сургут, Ноябрьск </a:t>
            </a:r>
            <a:r>
              <a:rPr lang="en-US" sz="2000" dirty="0" smtClean="0">
                <a:ea typeface="Times New Roman" pitchFamily="18" charset="0"/>
                <a:cs typeface="Arial" pitchFamily="34" charset="0"/>
              </a:rPr>
              <a:t>I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, Пурпе</a:t>
            </a:r>
            <a:br>
              <a:rPr lang="ru-RU" sz="2000" dirty="0" smtClean="0">
                <a:ea typeface="Times New Roman" pitchFamily="18" charset="0"/>
                <a:cs typeface="Arial" pitchFamily="34" charset="0"/>
              </a:rPr>
            </a:b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и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Пуровск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созданы грузовые дворы и базы для хранения инертных материалов. </a:t>
            </a:r>
          </a:p>
        </p:txBody>
      </p:sp>
      <p:sp>
        <p:nvSpPr>
          <p:cNvPr id="21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" y="1"/>
            <a:ext cx="8584125" cy="72733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softEdge rad="31750"/>
          </a:effectLst>
        </p:spPr>
        <p:txBody>
          <a:bodyPr vert="horz" lIns="100159" tIns="50079" rIns="100159" bIns="50079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2200" b="1" dirty="0" smtClean="0">
              <a:latin typeface="Arial" pitchFamily="34" charset="0"/>
              <a:ea typeface="+mj-ea"/>
              <a:cs typeface="Arial" pitchFamily="34" charset="0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  <a:defRPr/>
            </a:pPr>
            <a:r>
              <a:rPr lang="ru-RU" sz="2800" dirty="0" smtClean="0">
                <a:latin typeface="+mj-lt"/>
                <a:ea typeface="+mj-ea"/>
                <a:cs typeface="Arial" pitchFamily="34" charset="0"/>
              </a:rPr>
              <a:t>Грузовые дворы на </a:t>
            </a:r>
            <a:r>
              <a:rPr lang="ru-RU" sz="2800" dirty="0" err="1" smtClean="0">
                <a:latin typeface="+mj-lt"/>
                <a:ea typeface="+mj-ea"/>
                <a:cs typeface="Arial" pitchFamily="34" charset="0"/>
              </a:rPr>
              <a:t>Сургутском</a:t>
            </a:r>
            <a:r>
              <a:rPr lang="ru-RU" sz="2800" dirty="0" smtClean="0">
                <a:latin typeface="+mj-lt"/>
                <a:ea typeface="+mj-ea"/>
                <a:cs typeface="Arial" pitchFamily="34" charset="0"/>
              </a:rPr>
              <a:t> регионе</a:t>
            </a:r>
            <a:endParaRPr lang="ru-RU" sz="2800" dirty="0">
              <a:latin typeface="+mj-lt"/>
              <a:ea typeface="+mj-ea"/>
              <a:cs typeface="Arial" pitchFamily="34" charset="0"/>
            </a:endParaRPr>
          </a:p>
          <a:p>
            <a:pPr algn="ctr" defTabSz="1001587">
              <a:spcBef>
                <a:spcPct val="0"/>
              </a:spcBef>
              <a:defRPr/>
            </a:pPr>
            <a:r>
              <a:rPr lang="ru-RU" sz="2800" dirty="0" smtClean="0">
                <a:latin typeface="+mj-lt"/>
                <a:ea typeface="+mj-ea"/>
                <a:cs typeface="Arial" pitchFamily="34" charset="0"/>
              </a:rPr>
              <a:t> </a:t>
            </a:r>
            <a:endParaRPr lang="ru-RU" sz="2800" dirty="0"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24" name="Picture 2" descr="C:\Users\EIvanchenko\AppData\Local\Microsoft\Windows\Temporary Internet Files\Content.Outlook\RP4S7LHX\Ноябрьск (обзор_лето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3" y="3888482"/>
            <a:ext cx="5184576" cy="3018407"/>
          </a:xfrm>
          <a:prstGeom prst="rect">
            <a:avLst/>
          </a:prstGeom>
          <a:noFill/>
        </p:spPr>
      </p:pic>
      <p:pic>
        <p:nvPicPr>
          <p:cNvPr id="25" name="Picture 2" descr="C:\Users\EIvanchenko\Documents\Н\ТТС\ТТС по Тобольск, Демьянка, 27.02.2018\Фото Демьянка, 15.03.2018\IMG-20180315-WA0009 осень.jpg"/>
          <p:cNvPicPr>
            <a:picLocks noChangeAspect="1" noChangeArrowheads="1"/>
          </p:cNvPicPr>
          <p:nvPr/>
        </p:nvPicPr>
        <p:blipFill>
          <a:blip r:embed="rId6" cstate="print"/>
          <a:srcRect t="6300" b="46347"/>
          <a:stretch>
            <a:fillRect/>
          </a:stretch>
        </p:blipFill>
        <p:spPr bwMode="auto">
          <a:xfrm>
            <a:off x="5652518" y="1008161"/>
            <a:ext cx="4680520" cy="1656185"/>
          </a:xfrm>
          <a:prstGeom prst="rect">
            <a:avLst/>
          </a:prstGeom>
          <a:noFill/>
        </p:spPr>
      </p:pic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269975" y="2515969"/>
            <a:ext cx="5184576" cy="132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0" tIns="45706" rIns="91410" bIns="45706" numCol="1" anchor="ctr" anchorCtr="0" compatLnSpc="1">
            <a:prstTxWarp prst="textNoShape">
              <a:avLst/>
            </a:prstTxWarp>
            <a:spAutoFit/>
          </a:bodyPr>
          <a:lstStyle/>
          <a:p>
            <a:pPr indent="449119" algn="just" defTabSz="914109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Оказание услуг осуществляется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Сургутской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механизированной дистанцией погрузочно-разгрузочных работ и коммерческих операций.</a:t>
            </a:r>
            <a:endParaRPr lang="ru-RU" sz="2000" dirty="0" smtClean="0"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038727" y="6408762"/>
            <a:ext cx="3294310" cy="656546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b="1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Контакты: </a:t>
            </a:r>
            <a:r>
              <a:rPr lang="ru-RU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Стулин Алексей  Сергеевич</a:t>
            </a:r>
          </a:p>
          <a:p>
            <a:pPr>
              <a:lnSpc>
                <a:spcPts val="1100"/>
              </a:lnSpc>
            </a:pPr>
            <a:r>
              <a:rPr lang="ru-RU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(3462) 39-22-60</a:t>
            </a:r>
            <a:r>
              <a:rPr lang="en-US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  <a:hlinkClick r:id="rId7"/>
              </a:rPr>
              <a:t>AStulin@svrw.ru</a:t>
            </a:r>
            <a:endParaRPr lang="en-US" sz="1200" i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100"/>
              </a:lnSpc>
            </a:pPr>
            <a:r>
              <a:rPr lang="ru-RU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Крюков Антон Геннадьевич</a:t>
            </a:r>
          </a:p>
          <a:p>
            <a:pPr>
              <a:lnSpc>
                <a:spcPts val="1100"/>
              </a:lnSpc>
            </a:pPr>
            <a:r>
              <a:rPr lang="ru-RU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(3462)</a:t>
            </a:r>
            <a:r>
              <a:rPr lang="en-US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i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39-76-52</a:t>
            </a:r>
            <a:endParaRPr lang="en-US" sz="1200" i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>
            <a:off x="6174631" y="2880370"/>
            <a:ext cx="2160240" cy="5320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00191" tIns="50095" rIns="100191" bIns="50095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ln w="0"/>
                <a:latin typeface="+mn-lt"/>
                <a:cs typeface="Arial" charset="0"/>
              </a:rPr>
              <a:t>Погрузочно-разгрузочные работы</a:t>
            </a: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8334871" y="4104506"/>
            <a:ext cx="1728192" cy="31661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00191" tIns="50095" rIns="100191" bIns="50095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ln w="0"/>
                <a:latin typeface="+mn-lt"/>
                <a:cs typeface="Arial" charset="0"/>
              </a:rPr>
              <a:t>Автоперевозка</a:t>
            </a:r>
          </a:p>
        </p:txBody>
      </p:sp>
      <p:sp>
        <p:nvSpPr>
          <p:cNvPr id="34" name="Прямоугольник 33"/>
          <p:cNvSpPr>
            <a:spLocks noChangeArrowheads="1"/>
          </p:cNvSpPr>
          <p:nvPr/>
        </p:nvSpPr>
        <p:spPr bwMode="auto">
          <a:xfrm rot="10800000" flipV="1">
            <a:off x="6462663" y="4979392"/>
            <a:ext cx="2016224" cy="31661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00191" tIns="50095" rIns="100191" bIns="50095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ln w="0"/>
                <a:latin typeface="+mn-lt"/>
                <a:cs typeface="Arial" charset="0"/>
              </a:rPr>
              <a:t>Хранение</a:t>
            </a:r>
          </a:p>
        </p:txBody>
      </p:sp>
      <p:sp>
        <p:nvSpPr>
          <p:cNvPr id="36" name="Прямоугольник 35"/>
          <p:cNvSpPr>
            <a:spLocks noChangeArrowheads="1"/>
          </p:cNvSpPr>
          <p:nvPr/>
        </p:nvSpPr>
        <p:spPr bwMode="auto">
          <a:xfrm>
            <a:off x="7974831" y="5760690"/>
            <a:ext cx="2160240" cy="53205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00191" tIns="50095" rIns="100191" bIns="50095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ln w="0"/>
                <a:latin typeface="+mn-lt"/>
                <a:cs typeface="Arial" charset="0"/>
              </a:rPr>
              <a:t>Предоставление вагонов по агентской схеме</a:t>
            </a:r>
          </a:p>
        </p:txBody>
      </p:sp>
      <p:pic>
        <p:nvPicPr>
          <p:cNvPr id="37" name="Picture 2" descr="\\10.76.0.147\business_development\13 Разное\2011-2016 гг\Для слайдов\Для презентаций\dreamstime_s_446739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62864" y="2808362"/>
            <a:ext cx="1872208" cy="9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Picture 4" descr="\\10.76.0.147\business_development\13 Разное\2011-2016 гг\Для слайдов\Для презентаций\Схемы погрузки\5348024559810024_55a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70575" y="3816474"/>
            <a:ext cx="2160240" cy="933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Picture 6" descr="\\10.76.0.147\business_development\13 Разное\2011-2016 гг\Для слайдов\Для презентаций\Схемы погрузки\119_11.-skladskoy-kompleks.-velikobritaniy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34871" y="4536555"/>
            <a:ext cx="1803624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Picture 2" descr="\\10.76.0.147\business_development\13 Разное\2011-2016 гг\Для слайдов\Для презентаций\ВАГОН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42583" y="5400650"/>
            <a:ext cx="2232248" cy="864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720130"/>
            <a:ext cx="10333041" cy="6762564"/>
          </a:xfrm>
          <a:prstGeom prst="rect">
            <a:avLst/>
          </a:prstGeom>
        </p:spPr>
      </p:pic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4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0" y="0"/>
            <a:ext cx="8584130" cy="7201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vert="horz" wrap="square" lIns="39424" tIns="39424" rIns="39424" bIns="39424" numCol="1" anchor="t" anchorCtr="0" compatLnSpc="1">
            <a:prstTxWarp prst="textNoShape">
              <a:avLst/>
            </a:prstTxWarp>
          </a:bodyPr>
          <a:lstStyle/>
          <a:p>
            <a:pPr algn="ctr" defTabSz="1001330">
              <a:lnSpc>
                <a:spcPts val="2000"/>
              </a:lnSpc>
              <a:defRPr/>
            </a:pPr>
            <a:endParaRPr lang="ru-RU" sz="2800" dirty="0" smtClean="0"/>
          </a:p>
          <a:p>
            <a:pPr algn="ctr" defTabSz="1001330">
              <a:lnSpc>
                <a:spcPts val="2000"/>
              </a:lnSpc>
              <a:defRPr/>
            </a:pPr>
            <a:r>
              <a:rPr lang="ru-RU" sz="2800" dirty="0" smtClean="0"/>
              <a:t>Комплекс услуг «от двери до двери»</a:t>
            </a:r>
            <a:endParaRPr lang="ru-RU" sz="32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58007" y="1224194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36160"/>
            <a:ext cx="3294311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7967" y="6984827"/>
            <a:ext cx="432048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8</a:t>
            </a: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64" name="TextBox 7"/>
          <p:cNvSpPr txBox="1">
            <a:spLocks noChangeArrowheads="1"/>
          </p:cNvSpPr>
          <p:nvPr/>
        </p:nvSpPr>
        <p:spPr bwMode="auto">
          <a:xfrm>
            <a:off x="2862263" y="864146"/>
            <a:ext cx="4392488" cy="523220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368" tIns="45687" rIns="91368" bIns="456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2800" b="1" dirty="0">
                <a:solidFill>
                  <a:schemeClr val="bg1"/>
                </a:solidFill>
                <a:latin typeface="+mn-lt"/>
                <a:cs typeface="+mn-cs"/>
              </a:rPr>
              <a:t>Услуги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1983" y="1440213"/>
            <a:ext cx="5688632" cy="2295434"/>
          </a:xfrm>
          <a:prstGeom prst="rect">
            <a:avLst/>
          </a:prstGeom>
          <a:noFill/>
        </p:spPr>
        <p:txBody>
          <a:bodyPr wrap="square" lIns="91368" tIns="45687" rIns="91368" bIns="45687" rtlCol="0">
            <a:spAutoFit/>
          </a:bodyPr>
          <a:lstStyle/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dirty="0"/>
              <a:t>Предоставление </a:t>
            </a:r>
            <a:r>
              <a:rPr lang="ru-RU" sz="2000" b="1" dirty="0" err="1"/>
              <a:t>жд</a:t>
            </a:r>
            <a:r>
              <a:rPr lang="ru-RU" sz="2000" b="1" dirty="0"/>
              <a:t>-</a:t>
            </a:r>
            <a:r>
              <a:rPr lang="ru-RU" sz="2000" dirty="0"/>
              <a:t>, </a:t>
            </a:r>
            <a:r>
              <a:rPr lang="ru-RU" sz="2000" b="1" dirty="0" err="1"/>
              <a:t>авто-</a:t>
            </a:r>
            <a:r>
              <a:rPr lang="ru-RU" sz="2000" dirty="0" err="1"/>
              <a:t>транспорта</a:t>
            </a:r>
            <a:r>
              <a:rPr lang="ru-RU" sz="2000" dirty="0"/>
              <a:t>, </a:t>
            </a:r>
            <a:r>
              <a:rPr lang="ru-RU" sz="2000" b="1" dirty="0"/>
              <a:t>фрахт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dirty="0"/>
              <a:t>Отправки грузов </a:t>
            </a:r>
            <a:r>
              <a:rPr lang="ru-RU" sz="2000" b="1" dirty="0"/>
              <a:t>от 20 кг  </a:t>
            </a:r>
            <a:r>
              <a:rPr lang="ru-RU" sz="2000" dirty="0"/>
              <a:t>в </a:t>
            </a:r>
            <a:r>
              <a:rPr lang="ru-RU" sz="2000" b="1" dirty="0"/>
              <a:t>любую точку</a:t>
            </a:r>
            <a:r>
              <a:rPr lang="ru-RU" sz="2000" dirty="0"/>
              <a:t> России и за рубеж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Ускоренная</a:t>
            </a:r>
            <a:r>
              <a:rPr lang="ru-RU" sz="2000" dirty="0"/>
              <a:t> доставка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Единый</a:t>
            </a:r>
            <a:r>
              <a:rPr lang="ru-RU" sz="2000" dirty="0"/>
              <a:t> договор на предоставление услуг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Погрузо-разгрузочные</a:t>
            </a:r>
            <a:r>
              <a:rPr lang="ru-RU" sz="2000" dirty="0"/>
              <a:t> работы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Упаковка</a:t>
            </a:r>
            <a:r>
              <a:rPr lang="ru-RU" sz="2000" dirty="0"/>
              <a:t>, </a:t>
            </a:r>
            <a:r>
              <a:rPr lang="ru-RU" sz="2000" b="1" dirty="0"/>
              <a:t>хранение</a:t>
            </a:r>
            <a:r>
              <a:rPr lang="ru-RU" sz="2000" dirty="0"/>
              <a:t>, таможенное </a:t>
            </a:r>
            <a:r>
              <a:rPr lang="ru-RU" sz="2000" b="1" dirty="0"/>
              <a:t>оформление</a:t>
            </a:r>
          </a:p>
        </p:txBody>
      </p:sp>
      <p:pic>
        <p:nvPicPr>
          <p:cNvPr id="66" name="Рисунок 65" descr="Мультимодальны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14591" y="1512218"/>
            <a:ext cx="4518454" cy="2386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6" y="3816474"/>
            <a:ext cx="5166520" cy="1656184"/>
          </a:xfrm>
          <a:prstGeom prst="rect">
            <a:avLst/>
          </a:prstGeom>
        </p:spPr>
      </p:pic>
      <p:sp>
        <p:nvSpPr>
          <p:cNvPr id="68" name="TextBox 7"/>
          <p:cNvSpPr txBox="1">
            <a:spLocks noChangeArrowheads="1"/>
          </p:cNvSpPr>
          <p:nvPr/>
        </p:nvSpPr>
        <p:spPr bwMode="auto">
          <a:xfrm>
            <a:off x="341989" y="5616675"/>
            <a:ext cx="5114855" cy="461598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 wrap="square" lIns="91368" tIns="45687" rIns="91368" bIns="456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bg1"/>
                </a:solidFill>
                <a:latin typeface="+mn-lt"/>
                <a:cs typeface="+mn-cs"/>
              </a:rPr>
              <a:t>Более 14 000 маршрутов по России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41984" y="6120733"/>
            <a:ext cx="4133230" cy="461598"/>
          </a:xfrm>
          <a:prstGeom prst="rect">
            <a:avLst/>
          </a:prstGeom>
          <a:solidFill>
            <a:srgbClr val="C00000"/>
          </a:solidFill>
        </p:spPr>
        <p:txBody>
          <a:bodyPr wrap="square" lIns="91368" tIns="45687" rIns="91368" bIns="45687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Более 150 городов РФ</a:t>
            </a:r>
          </a:p>
        </p:txBody>
      </p:sp>
      <p:sp>
        <p:nvSpPr>
          <p:cNvPr id="70" name="TextBox 7"/>
          <p:cNvSpPr txBox="1">
            <a:spLocks noChangeArrowheads="1"/>
          </p:cNvSpPr>
          <p:nvPr/>
        </p:nvSpPr>
        <p:spPr bwMode="auto">
          <a:xfrm>
            <a:off x="5631463" y="3781168"/>
            <a:ext cx="4649874" cy="523220"/>
          </a:xfrm>
          <a:prstGeom prst="rect">
            <a:avLst/>
          </a:prstGeom>
          <a:solidFill>
            <a:srgbClr val="C00000"/>
          </a:solidFill>
          <a:ln>
            <a:noFill/>
          </a:ln>
          <a:extLst/>
        </p:spPr>
        <p:txBody>
          <a:bodyPr wrap="square" lIns="91368" tIns="45687" rIns="91368" bIns="456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2800" b="1" dirty="0">
                <a:solidFill>
                  <a:schemeClr val="bg1"/>
                </a:solidFill>
                <a:latin typeface="+mn-lt"/>
                <a:cs typeface="+mn-cs"/>
              </a:rPr>
              <a:t>Преимущества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98567" y="4322015"/>
            <a:ext cx="4734471" cy="2671947"/>
          </a:xfrm>
          <a:prstGeom prst="rect">
            <a:avLst/>
          </a:prstGeom>
          <a:noFill/>
        </p:spPr>
        <p:txBody>
          <a:bodyPr wrap="square" lIns="91368" tIns="45687" rIns="91368" bIns="45687" rtlCol="0">
            <a:spAutoFit/>
          </a:bodyPr>
          <a:lstStyle/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Опыт и профессионализм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Индивидуальный</a:t>
            </a:r>
            <a:r>
              <a:rPr lang="ru-RU" sz="2000" dirty="0"/>
              <a:t> подход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Единые </a:t>
            </a:r>
            <a:r>
              <a:rPr lang="ru-RU" sz="2000" dirty="0"/>
              <a:t>технологические стандарты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Прозрачность </a:t>
            </a:r>
            <a:r>
              <a:rPr lang="ru-RU" sz="2000" dirty="0"/>
              <a:t>деятельности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dirty="0"/>
              <a:t>Услуги от </a:t>
            </a:r>
            <a:r>
              <a:rPr lang="ru-RU" sz="2000" b="1" dirty="0"/>
              <a:t>первоисточника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b="1" dirty="0"/>
              <a:t>Надежность</a:t>
            </a:r>
            <a:r>
              <a:rPr lang="ru-RU" sz="2000" dirty="0"/>
              <a:t> работы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ru-RU" sz="2000" dirty="0"/>
              <a:t>Гарантия доставки </a:t>
            </a:r>
            <a:r>
              <a:rPr lang="ru-RU" sz="2000" b="1" dirty="0"/>
              <a:t>точно в срок</a:t>
            </a:r>
          </a:p>
          <a:p>
            <a:pPr marL="180841" indent="-180841">
              <a:lnSpc>
                <a:spcPct val="85000"/>
              </a:lnSpc>
              <a:spcAft>
                <a:spcPts val="600"/>
              </a:spcAft>
              <a:buClr>
                <a:srgbClr val="C00000"/>
              </a:buClr>
              <a:buSzPct val="120000"/>
              <a:buFont typeface="Arial" pitchFamily="34" charset="0"/>
              <a:buChar char="•"/>
            </a:pP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720130"/>
            <a:ext cx="10333041" cy="6762564"/>
          </a:xfrm>
          <a:prstGeom prst="rect">
            <a:avLst/>
          </a:prstGeom>
        </p:spPr>
      </p:pic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3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5" name="Прямоугольник 34"/>
          <p:cNvSpPr/>
          <p:nvPr/>
        </p:nvSpPr>
        <p:spPr>
          <a:xfrm>
            <a:off x="558007" y="1440210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638127" y="1152178"/>
            <a:ext cx="7704856" cy="1015618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cs typeface="Times New Roman" pitchFamily="18" charset="0"/>
              </a:rPr>
              <a:t>Декларирование экспортных грузов по поручению декларанта (грузоотправителя/грузополучателя) с подачей таможенной декларации </a:t>
            </a: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26560" y="1224187"/>
            <a:ext cx="4536504" cy="369287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endParaRPr lang="ru-RU" sz="1800" dirty="0">
              <a:latin typeface="RussianRail G Pro" pitchFamily="50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5958" y="6984827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9</a:t>
            </a: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-1"/>
            <a:ext cx="8550895" cy="5320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00159" tIns="50079" rIns="100159" bIns="50079" rtlCol="0">
            <a:spAutoFit/>
          </a:bodyPr>
          <a:lstStyle/>
          <a:p>
            <a:pPr algn="ctr"/>
            <a:r>
              <a:rPr lang="ru-RU" sz="2800" dirty="0" smtClean="0">
                <a:latin typeface="+mj-lt"/>
              </a:rPr>
              <a:t>Предоставление комплекса таможенных услуг</a:t>
            </a:r>
            <a:endParaRPr lang="ru-RU" sz="2800" dirty="0">
              <a:latin typeface="+mj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638127" y="2520330"/>
            <a:ext cx="7703952" cy="1015618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cs typeface="Times New Roman" pitchFamily="18" charset="0"/>
              </a:rPr>
              <a:t>Использование зоны таможенного контроля в ожидании таможенного оформления грузов, находящихся на путях общего пользования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638127" y="3960490"/>
            <a:ext cx="7703952" cy="1015618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cs typeface="Times New Roman" pitchFamily="18" charset="0"/>
              </a:rPr>
              <a:t>Оформление документов для организации временных зон таможенного контроля по обращению клиентов, предназначенный для временного хранения и таможенного контроля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638127" y="5400650"/>
            <a:ext cx="7703952" cy="1015618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dirty="0" smtClean="0">
                <a:cs typeface="Times New Roman" pitchFamily="18" charset="0"/>
              </a:rPr>
              <a:t> Продление срока временного ввоза транспортных средств международной перевозки в таможенных органах РФ по обращениям собственников</a:t>
            </a:r>
          </a:p>
        </p:txBody>
      </p:sp>
      <p:pic>
        <p:nvPicPr>
          <p:cNvPr id="30" name="Рисунок 29" descr="itogi.jpg"/>
          <p:cNvPicPr>
            <a:picLocks noChangeAspect="1"/>
          </p:cNvPicPr>
          <p:nvPr/>
        </p:nvPicPr>
        <p:blipFill>
          <a:blip r:embed="rId4" cstate="print"/>
          <a:srcRect t="10577" b="4809"/>
          <a:stretch>
            <a:fillRect/>
          </a:stretch>
        </p:blipFill>
        <p:spPr>
          <a:xfrm>
            <a:off x="702023" y="1296194"/>
            <a:ext cx="648000" cy="548298"/>
          </a:xfrm>
          <a:prstGeom prst="rect">
            <a:avLst/>
          </a:prstGeom>
        </p:spPr>
      </p:pic>
      <p:pic>
        <p:nvPicPr>
          <p:cNvPr id="32" name="Рисунок 31" descr="itogi.jpg"/>
          <p:cNvPicPr>
            <a:picLocks noChangeAspect="1"/>
          </p:cNvPicPr>
          <p:nvPr/>
        </p:nvPicPr>
        <p:blipFill>
          <a:blip r:embed="rId4" cstate="print"/>
          <a:srcRect t="10577" b="4809"/>
          <a:stretch>
            <a:fillRect/>
          </a:stretch>
        </p:blipFill>
        <p:spPr>
          <a:xfrm>
            <a:off x="630015" y="2664346"/>
            <a:ext cx="648000" cy="548298"/>
          </a:xfrm>
          <a:prstGeom prst="rect">
            <a:avLst/>
          </a:prstGeom>
        </p:spPr>
      </p:pic>
      <p:pic>
        <p:nvPicPr>
          <p:cNvPr id="33" name="Рисунок 32" descr="itogi.jpg"/>
          <p:cNvPicPr>
            <a:picLocks noChangeAspect="1"/>
          </p:cNvPicPr>
          <p:nvPr/>
        </p:nvPicPr>
        <p:blipFill>
          <a:blip r:embed="rId4" cstate="print"/>
          <a:srcRect t="10577" b="4809"/>
          <a:stretch>
            <a:fillRect/>
          </a:stretch>
        </p:blipFill>
        <p:spPr>
          <a:xfrm>
            <a:off x="630015" y="4176514"/>
            <a:ext cx="648000" cy="548298"/>
          </a:xfrm>
          <a:prstGeom prst="rect">
            <a:avLst/>
          </a:prstGeom>
        </p:spPr>
      </p:pic>
      <p:pic>
        <p:nvPicPr>
          <p:cNvPr id="34" name="Рисунок 33" descr="itogi.jpg"/>
          <p:cNvPicPr>
            <a:picLocks noChangeAspect="1"/>
          </p:cNvPicPr>
          <p:nvPr/>
        </p:nvPicPr>
        <p:blipFill>
          <a:blip r:embed="rId4" cstate="print"/>
          <a:srcRect t="10577" b="4809"/>
          <a:stretch>
            <a:fillRect/>
          </a:stretch>
        </p:blipFill>
        <p:spPr>
          <a:xfrm>
            <a:off x="630015" y="5616674"/>
            <a:ext cx="648000" cy="5482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/>
          <p:cNvSpPr/>
          <p:nvPr/>
        </p:nvSpPr>
        <p:spPr>
          <a:xfrm>
            <a:off x="413990" y="1152178"/>
            <a:ext cx="4176464" cy="403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8" rIns="91392" bIns="45698" rtlCol="0" anchor="ctr"/>
          <a:lstStyle/>
          <a:p>
            <a:pPr algn="ctr"/>
            <a:endParaRPr lang="ru-RU"/>
          </a:p>
        </p:txBody>
      </p:sp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3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20132"/>
            <a:ext cx="10333049" cy="6480769"/>
          </a:xfrm>
          <a:prstGeom prst="rect">
            <a:avLst/>
          </a:prstGeom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-1" y="-1"/>
            <a:ext cx="8532000" cy="7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vert="horz" wrap="square" lIns="39424" tIns="39424" rIns="39424" bIns="39424" numCol="1" anchor="ctr" anchorCtr="0" compatLnSpc="1">
            <a:prstTxWarp prst="textNoShape">
              <a:avLst/>
            </a:prstTxWarp>
          </a:bodyPr>
          <a:lstStyle/>
          <a:p>
            <a:pPr algn="ctr" defTabSz="1001330">
              <a:lnSpc>
                <a:spcPts val="2700"/>
              </a:lnSpc>
              <a:defRPr/>
            </a:pPr>
            <a:r>
              <a:rPr lang="ru-RU" sz="2800" dirty="0" smtClean="0">
                <a:latin typeface="+mj-lt"/>
              </a:rPr>
              <a:t>Финансовые услуги</a:t>
            </a:r>
            <a:endParaRPr lang="ru-RU" sz="2800" dirty="0"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58007" y="1224194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36160"/>
            <a:ext cx="3294311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5958" y="6840820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10</a:t>
            </a: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97967" y="1296193"/>
            <a:ext cx="3960440" cy="1440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84" tIns="50092" rIns="100184" bIns="50092" rtlCol="0" anchor="ctr"/>
          <a:lstStyle/>
          <a:p>
            <a:pPr algn="ctr">
              <a:lnSpc>
                <a:spcPts val="2200"/>
              </a:lnSpc>
            </a:pPr>
            <a:r>
              <a:rPr lang="ru-RU" sz="2000" b="1" dirty="0" smtClean="0"/>
              <a:t>Сервис по предоставлению отсрочки платежей за перевозки грузов и услуги, связанные с ним</a:t>
            </a:r>
            <a:endParaRPr lang="ru-RU" sz="20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50495" y="1296194"/>
            <a:ext cx="5112568" cy="1440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84" tIns="50092" rIns="100184" bIns="50092" rtlCol="0" anchor="ctr"/>
          <a:lstStyle/>
          <a:p>
            <a:pPr algn="ctr">
              <a:lnSpc>
                <a:spcPts val="2400"/>
              </a:lnSpc>
            </a:pPr>
            <a:r>
              <a:rPr lang="ru-RU" sz="2000" dirty="0" smtClean="0"/>
              <a:t>Возможность Клиентам осуществлять перевозки грузов при недостаточности денежных средств на ЕЛС</a:t>
            </a:r>
            <a:endParaRPr lang="ru-RU" sz="2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97967" y="3024386"/>
            <a:ext cx="3960440" cy="1440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84" tIns="50092" rIns="100184" bIns="50092" rtlCol="0" anchor="ctr"/>
          <a:lstStyle/>
          <a:p>
            <a:pPr algn="ctr"/>
            <a:r>
              <a:rPr lang="ru-RU" sz="2000" b="1" dirty="0" smtClean="0"/>
              <a:t>«Легкий старт» – предоставление </a:t>
            </a:r>
            <a:r>
              <a:rPr lang="ru-RU" sz="2000" b="1" dirty="0" err="1" smtClean="0"/>
              <a:t>КЭШБЭКа</a:t>
            </a:r>
            <a:endParaRPr lang="ru-RU" sz="2000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50495" y="3024387"/>
            <a:ext cx="5112568" cy="144016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84" tIns="50092" rIns="100184" bIns="50092" rtlCol="0" anchor="ctr"/>
          <a:lstStyle/>
          <a:p>
            <a:pPr algn="ctr">
              <a:lnSpc>
                <a:spcPts val="2000"/>
              </a:lnSpc>
            </a:pPr>
            <a:r>
              <a:rPr lang="ru-RU" dirty="0" smtClean="0"/>
              <a:t>Предоставление бонуса привлеченным клиентам на начальном этапе работы. Возврат </a:t>
            </a:r>
            <a:r>
              <a:rPr lang="ru-RU" dirty="0" err="1" smtClean="0"/>
              <a:t>кэшбэка</a:t>
            </a:r>
            <a:r>
              <a:rPr lang="ru-RU" dirty="0" smtClean="0"/>
              <a:t> осуществлять через ЕЛС, без возможности возврата данной суммы на расчетный счет клиента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69975" y="4752579"/>
            <a:ext cx="3960440" cy="1440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84" tIns="50092" rIns="100184" bIns="50092" rtlCol="0" anchor="ctr"/>
          <a:lstStyle/>
          <a:p>
            <a:pPr algn="ctr">
              <a:lnSpc>
                <a:spcPts val="2000"/>
              </a:lnSpc>
            </a:pPr>
            <a:r>
              <a:rPr lang="ru-RU" sz="2000" b="1" dirty="0" smtClean="0"/>
              <a:t>Сервис пополнения ЕЛС Клиентов посредством привлечения финансовых институтов</a:t>
            </a:r>
            <a:endParaRPr lang="ru-RU" sz="20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22504" y="4752579"/>
            <a:ext cx="5112000" cy="1440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84" tIns="50092" rIns="100184" bIns="50092" rtlCol="0" anchor="ctr"/>
          <a:lstStyle/>
          <a:p>
            <a:pPr algn="ctr">
              <a:lnSpc>
                <a:spcPts val="2200"/>
              </a:lnSpc>
            </a:pPr>
            <a:r>
              <a:rPr lang="ru-RU" sz="2000" dirty="0" smtClean="0"/>
              <a:t>Возможность Клиентам осуществлять перевозки грузов при недостаточности денежных средств на ЕЛС путем пополнения ЕЛС по овердрафту</a:t>
            </a:r>
            <a:endParaRPr lang="ru-RU" sz="2000" dirty="0"/>
          </a:p>
        </p:txBody>
      </p:sp>
      <p:sp>
        <p:nvSpPr>
          <p:cNvPr id="33" name="Стрелка вправо 32"/>
          <p:cNvSpPr/>
          <p:nvPr/>
        </p:nvSpPr>
        <p:spPr>
          <a:xfrm>
            <a:off x="4302424" y="1800250"/>
            <a:ext cx="576063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>
            <a:off x="4302424" y="3456434"/>
            <a:ext cx="576063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4374432" y="5256634"/>
            <a:ext cx="576063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720130"/>
            <a:ext cx="10333041" cy="6762564"/>
          </a:xfrm>
          <a:prstGeom prst="rect">
            <a:avLst/>
          </a:prstGeom>
        </p:spPr>
      </p:pic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4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" y="1"/>
            <a:ext cx="8622903" cy="720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vert="horz" wrap="square" lIns="39424" tIns="39424" rIns="39424" bIns="39424" numCol="1" anchor="ctr" anchorCtr="0" compatLnSpc="1">
            <a:prstTxWarp prst="textNoShape">
              <a:avLst/>
            </a:prstTxWarp>
          </a:bodyPr>
          <a:lstStyle/>
          <a:p>
            <a:pPr algn="ctr" defTabSz="1001330">
              <a:lnSpc>
                <a:spcPts val="2700"/>
              </a:lnSpc>
              <a:defRPr/>
            </a:pPr>
            <a:r>
              <a:rPr lang="ru-RU" sz="2800" dirty="0" smtClean="0">
                <a:latin typeface="+mj-lt"/>
              </a:rPr>
              <a:t>Информационные сервисы и услуги</a:t>
            </a:r>
            <a:endParaRPr lang="ru-RU" sz="2800" dirty="0"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58007" y="1224194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26560" y="1224187"/>
            <a:ext cx="4536504" cy="369287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endParaRPr lang="ru-RU" sz="1800" dirty="0">
              <a:latin typeface="RussianRail G Pro" pitchFamily="50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5958" y="7056835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11</a:t>
            </a: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983" y="1800251"/>
            <a:ext cx="3600000" cy="64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65" tIns="50082" rIns="100165" bIns="50082" rtlCol="0" anchor="ctr"/>
          <a:lstStyle/>
          <a:p>
            <a:pPr algn="ctr"/>
            <a:r>
              <a:rPr lang="en-US" sz="2200" b="1" dirty="0" smtClean="0"/>
              <a:t>Push-</a:t>
            </a:r>
            <a:r>
              <a:rPr lang="ru-RU" sz="2200" b="1" dirty="0" smtClean="0"/>
              <a:t>уведомления</a:t>
            </a:r>
            <a:endParaRPr lang="ru-RU" sz="2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1983" y="3600451"/>
            <a:ext cx="3600000" cy="64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65" tIns="50082" rIns="100165" bIns="50082" rtlCol="0" anchor="ctr"/>
          <a:lstStyle/>
          <a:p>
            <a:pPr algn="ctr"/>
            <a:r>
              <a:rPr lang="ru-RU" sz="2200" b="1" dirty="0" smtClean="0"/>
              <a:t>Страхование </a:t>
            </a:r>
            <a:r>
              <a:rPr lang="en-US" sz="2200" b="1" dirty="0" smtClean="0"/>
              <a:t>online</a:t>
            </a:r>
            <a:endParaRPr lang="ru-RU" sz="22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34471" y="1368202"/>
            <a:ext cx="5328592" cy="144016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65" tIns="50082" rIns="100165" bIns="50082"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Привлечение Клиентов к работе с новым функционалом (установка мобильного приложения РЖД-ГРУЗ для получения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>push-</a:t>
            </a:r>
            <a:r>
              <a:rPr lang="ru-RU" sz="2000" dirty="0" smtClean="0">
                <a:solidFill>
                  <a:schemeClr val="tx1"/>
                </a:solidFill>
              </a:rPr>
              <a:t>сообщени</a:t>
            </a:r>
            <a:r>
              <a:rPr lang="ru-RU" sz="2000" dirty="0" smtClean="0"/>
              <a:t>й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34471" y="3096394"/>
            <a:ext cx="5328592" cy="1440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65" tIns="50082" rIns="100165" bIns="50082" rtlCol="0" anchor="ctr"/>
          <a:lstStyle/>
          <a:p>
            <a:pPr algn="ctr"/>
            <a:r>
              <a:rPr lang="ru-RU" sz="2000" dirty="0" smtClean="0"/>
              <a:t>Реализация сервиса по страхованию грузов с использованием информационных систем</a:t>
            </a:r>
            <a:br>
              <a:rPr lang="ru-RU" sz="2000" dirty="0" smtClean="0"/>
            </a:br>
            <a:r>
              <a:rPr lang="ru-RU" sz="2000" dirty="0" smtClean="0"/>
              <a:t>ОАО «РЖД»</a:t>
            </a:r>
            <a:endParaRPr lang="ru-RU" sz="2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91084" y="5832699"/>
            <a:ext cx="8950870" cy="64807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65" tIns="50082" rIns="100165" bIns="50082" rtlCol="0" anchor="ctr"/>
          <a:lstStyle/>
          <a:p>
            <a:pPr algn="ctr"/>
            <a:r>
              <a:rPr lang="ru-RU" sz="2200" b="1" dirty="0" smtClean="0"/>
              <a:t>Аналитика по подписке </a:t>
            </a:r>
            <a:r>
              <a:rPr lang="ru-RU" sz="2200" dirty="0" smtClean="0"/>
              <a:t>– предоставление ежесуточного отчета через </a:t>
            </a:r>
          </a:p>
          <a:p>
            <a:pPr algn="ctr"/>
            <a:r>
              <a:rPr lang="ru-RU" sz="2200" dirty="0" smtClean="0"/>
              <a:t>Личный кабинет Клиента</a:t>
            </a:r>
            <a:endParaRPr lang="ru-RU" sz="2200" dirty="0"/>
          </a:p>
        </p:txBody>
      </p:sp>
      <p:sp>
        <p:nvSpPr>
          <p:cNvPr id="29" name="TextBox 28"/>
          <p:cNvSpPr txBox="1"/>
          <p:nvPr/>
        </p:nvSpPr>
        <p:spPr>
          <a:xfrm>
            <a:off x="1422103" y="5184626"/>
            <a:ext cx="7560840" cy="400103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 algn="ctr"/>
            <a:r>
              <a:rPr lang="ru-RU" sz="2000" dirty="0" smtClean="0"/>
              <a:t>Перспективные информационные услуги</a:t>
            </a:r>
            <a:endParaRPr lang="ru-RU" sz="2000" dirty="0"/>
          </a:p>
        </p:txBody>
      </p:sp>
      <p:sp>
        <p:nvSpPr>
          <p:cNvPr id="30" name="Стрелка вправо 29"/>
          <p:cNvSpPr/>
          <p:nvPr/>
        </p:nvSpPr>
        <p:spPr>
          <a:xfrm>
            <a:off x="4086400" y="1872258"/>
            <a:ext cx="576063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4086400" y="3672458"/>
            <a:ext cx="576063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64146"/>
            <a:ext cx="10333045" cy="6618548"/>
          </a:xfrm>
          <a:prstGeom prst="rect">
            <a:avLst/>
          </a:prstGeom>
        </p:spPr>
      </p:pic>
      <p:pic>
        <p:nvPicPr>
          <p:cNvPr id="62467" name="Picture 3" descr="C:\Users\Tyaranceva\AppData\Local\Microsoft\Windows\Temporary Internet Files\Content.Outlook\WOCF1IH6\regnum_picture_15565562531481178_norm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6279" y="5832697"/>
            <a:ext cx="4032448" cy="1368203"/>
          </a:xfrm>
          <a:prstGeom prst="rect">
            <a:avLst/>
          </a:prstGeom>
          <a:noFill/>
        </p:spPr>
      </p:pic>
      <p:pic>
        <p:nvPicPr>
          <p:cNvPr id="62466" name="Picture 2" descr="\\10.78.1.105\документы каб.206\для презентации\договор кар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0816" y="1440210"/>
            <a:ext cx="2502222" cy="2592288"/>
          </a:xfrm>
          <a:prstGeom prst="rect">
            <a:avLst/>
          </a:prstGeom>
          <a:noFill/>
        </p:spPr>
      </p:pic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5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5" name="Прямоугольник 34"/>
          <p:cNvSpPr/>
          <p:nvPr/>
        </p:nvSpPr>
        <p:spPr>
          <a:xfrm>
            <a:off x="558007" y="1440210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22102" y="4824586"/>
            <a:ext cx="6912769" cy="1015618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Размещение вагонов в отстой владельцами железнодорожных путей необщего пользования на основании агентских договоров с владельцами и пользователями</a:t>
            </a:r>
            <a:endParaRPr lang="ru-RU" altLang="ru-RU" sz="2000" dirty="0" smtClean="0">
              <a:cs typeface="Times New Roman" pitchFamily="18" charset="0"/>
            </a:endParaRP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26560" y="1224187"/>
            <a:ext cx="4536504" cy="369287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endParaRPr lang="ru-RU" sz="1800" dirty="0">
              <a:latin typeface="RussianRail G Pro" pitchFamily="50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5958" y="7056835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12</a:t>
            </a:r>
            <a:endParaRPr lang="ru-RU" sz="13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1"/>
            <a:ext cx="8550895" cy="9090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00159" tIns="50079" rIns="100159" bIns="50079" rtlCol="0">
            <a:spAutoFit/>
          </a:bodyPr>
          <a:lstStyle/>
          <a:p>
            <a:pPr algn="ctr">
              <a:lnSpc>
                <a:spcPts val="2099"/>
              </a:lnSpc>
            </a:pPr>
            <a:r>
              <a:rPr lang="ru-RU" sz="2800" dirty="0" smtClean="0">
                <a:latin typeface="+mj-lt"/>
              </a:rPr>
              <a:t>Предоставление собственникам вагонов возможности размещения вагонов в отстой на путях </a:t>
            </a:r>
          </a:p>
          <a:p>
            <a:pPr algn="ctr">
              <a:lnSpc>
                <a:spcPts val="2099"/>
              </a:lnSpc>
            </a:pPr>
            <a:r>
              <a:rPr lang="ru-RU" sz="2800" dirty="0" smtClean="0">
                <a:latin typeface="+mj-lt"/>
              </a:rPr>
              <a:t>необщего пользования</a:t>
            </a:r>
            <a:endParaRPr lang="ru-RU" sz="2800" dirty="0">
              <a:latin typeface="+mj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22102" y="1512218"/>
            <a:ext cx="6912769" cy="1323395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cs typeface="Times New Roman" pitchFamily="18" charset="0"/>
              </a:rPr>
              <a:t>Заключение договора по отстою собственных порожних вагонов на железнодорожных путях необщего пользования </a:t>
            </a:r>
            <a:br>
              <a:rPr lang="ru-RU" altLang="ru-RU" sz="2000" dirty="0" smtClean="0">
                <a:cs typeface="Times New Roman" pitchFamily="18" charset="0"/>
              </a:rPr>
            </a:br>
            <a:r>
              <a:rPr lang="ru-RU" altLang="ru-RU" sz="2000" dirty="0" smtClean="0">
                <a:cs typeface="Times New Roman" pitchFamily="18" charset="0"/>
              </a:rPr>
              <a:t>с владельцем железнодорожных путей необщего пользования</a:t>
            </a:r>
          </a:p>
        </p:txBody>
      </p:sp>
      <p:pic>
        <p:nvPicPr>
          <p:cNvPr id="32" name="Рисунок 31" descr="itogi.jpg"/>
          <p:cNvPicPr>
            <a:picLocks noChangeAspect="1"/>
          </p:cNvPicPr>
          <p:nvPr/>
        </p:nvPicPr>
        <p:blipFill>
          <a:blip r:embed="rId6" cstate="print"/>
          <a:srcRect t="10577" b="4809"/>
          <a:stretch>
            <a:fillRect/>
          </a:stretch>
        </p:blipFill>
        <p:spPr>
          <a:xfrm>
            <a:off x="558007" y="1800251"/>
            <a:ext cx="648000" cy="548298"/>
          </a:xfrm>
          <a:prstGeom prst="rect">
            <a:avLst/>
          </a:prstGeom>
        </p:spPr>
      </p:pic>
      <p:pic>
        <p:nvPicPr>
          <p:cNvPr id="33" name="Рисунок 32" descr="itogi.jpg"/>
          <p:cNvPicPr>
            <a:picLocks noChangeAspect="1"/>
          </p:cNvPicPr>
          <p:nvPr/>
        </p:nvPicPr>
        <p:blipFill>
          <a:blip r:embed="rId6" cstate="print"/>
          <a:srcRect t="10577" b="4809"/>
          <a:stretch>
            <a:fillRect/>
          </a:stretch>
        </p:blipFill>
        <p:spPr>
          <a:xfrm>
            <a:off x="558007" y="3528443"/>
            <a:ext cx="648000" cy="548298"/>
          </a:xfrm>
          <a:prstGeom prst="rect">
            <a:avLst/>
          </a:prstGeom>
        </p:spPr>
      </p:pic>
      <p:pic>
        <p:nvPicPr>
          <p:cNvPr id="34" name="Рисунок 33" descr="itogi.jpg"/>
          <p:cNvPicPr>
            <a:picLocks noChangeAspect="1"/>
          </p:cNvPicPr>
          <p:nvPr/>
        </p:nvPicPr>
        <p:blipFill>
          <a:blip r:embed="rId6" cstate="print"/>
          <a:srcRect t="10577" b="4809"/>
          <a:stretch>
            <a:fillRect/>
          </a:stretch>
        </p:blipFill>
        <p:spPr>
          <a:xfrm>
            <a:off x="630015" y="5040611"/>
            <a:ext cx="648000" cy="54829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422102" y="3168402"/>
            <a:ext cx="6912769" cy="1323395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dirty="0" smtClean="0">
                <a:cs typeface="Times New Roman" pitchFamily="18" charset="0"/>
              </a:rPr>
              <a:t> Заявка владельца железнодорожных путей необщего пользования на заключение дополнительного соглашения</a:t>
            </a:r>
            <a:br>
              <a:rPr lang="ru-RU" altLang="ru-RU" sz="2000" dirty="0" smtClean="0">
                <a:cs typeface="Times New Roman" pitchFamily="18" charset="0"/>
              </a:rPr>
            </a:br>
            <a:r>
              <a:rPr lang="ru-RU" altLang="ru-RU" sz="2000" dirty="0" smtClean="0">
                <a:cs typeface="Times New Roman" pitchFamily="18" charset="0"/>
              </a:rPr>
              <a:t>к договору на эксплуатацию железнодорожного пути необщего пользования</a:t>
            </a:r>
          </a:p>
        </p:txBody>
      </p:sp>
      <p:pic>
        <p:nvPicPr>
          <p:cNvPr id="62468" name="Picture 4" descr="C:\Users\Tyaranceva\AppData\Local\Microsoft\Windows\Temporary Internet Files\Content.Outlook\WOCF1IH6\scale_1200 jpe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38728" y="5832697"/>
            <a:ext cx="3294311" cy="1368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3"/>
          <p:cNvSpPr/>
          <p:nvPr/>
        </p:nvSpPr>
        <p:spPr>
          <a:xfrm>
            <a:off x="413990" y="1152178"/>
            <a:ext cx="4176464" cy="403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8" rIns="91392" bIns="45698" rtlCol="0" anchor="ctr"/>
          <a:lstStyle/>
          <a:p>
            <a:pPr algn="ctr"/>
            <a:endParaRPr lang="ru-RU"/>
          </a:p>
        </p:txBody>
      </p:sp>
      <p:pic>
        <p:nvPicPr>
          <p:cNvPr id="46" name="Рисунок 45" descr="761210031.jpg"/>
          <p:cNvPicPr>
            <a:picLocks noChangeAspect="1"/>
          </p:cNvPicPr>
          <p:nvPr/>
        </p:nvPicPr>
        <p:blipFill>
          <a:blip r:embed="rId3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D:\!В-JOB-ЫВАЮ!\полоски Каменебродског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" y="726368"/>
            <a:ext cx="10333041" cy="6474532"/>
          </a:xfrm>
          <a:prstGeom prst="rect">
            <a:avLst/>
          </a:prstGeom>
        </p:spPr>
      </p:pic>
      <p:sp>
        <p:nvSpPr>
          <p:cNvPr id="40" name="Title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41983" y="172773"/>
            <a:ext cx="8280920" cy="90740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39424" tIns="39424" rIns="39424" bIns="39424" numCol="1" anchor="t" anchorCtr="0" compatLnSpc="1">
            <a:prstTxWarp prst="textNoShape">
              <a:avLst/>
            </a:prstTxWarp>
          </a:bodyPr>
          <a:lstStyle/>
          <a:p>
            <a:pPr defTabSz="1001330">
              <a:lnSpc>
                <a:spcPts val="2700"/>
              </a:lnSpc>
              <a:defRPr/>
            </a:pPr>
            <a:r>
              <a:rPr lang="ru-RU" sz="2800" dirty="0" smtClean="0">
                <a:latin typeface="+mj-lt"/>
              </a:rPr>
              <a:t>Снижение тарифов на перевозку грузов в 2020 году</a:t>
            </a:r>
            <a:endParaRPr lang="ru-RU" sz="2800" dirty="0"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58007" y="1224194"/>
            <a:ext cx="3600400" cy="461620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1604BC"/>
                </a:solidFill>
                <a:latin typeface="Verdana Pro" pitchFamily="34" charset="0"/>
              </a:rPr>
              <a:t>   </a:t>
            </a:r>
            <a:r>
              <a:rPr lang="ru-RU" altLang="ru-RU" sz="2400" b="1" dirty="0" smtClean="0">
                <a:solidFill>
                  <a:srgbClr val="1604BC"/>
                </a:solidFill>
                <a:latin typeface="Verdana Pro" pitchFamily="34" charset="0"/>
              </a:rPr>
              <a:t> </a:t>
            </a:r>
            <a:endParaRPr lang="ru-RU" altLang="ru-RU" sz="2400" b="1" dirty="0">
              <a:solidFill>
                <a:srgbClr val="1604BC"/>
              </a:solidFill>
              <a:latin typeface="Verdana Pro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936160"/>
            <a:ext cx="3294311" cy="400065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3" name="TextBox 58"/>
          <p:cNvSpPr txBox="1">
            <a:spLocks noChangeArrowheads="1"/>
          </p:cNvSpPr>
          <p:nvPr/>
        </p:nvSpPr>
        <p:spPr bwMode="auto">
          <a:xfrm>
            <a:off x="125963" y="4248530"/>
            <a:ext cx="2880320" cy="40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2" tIns="45698" rIns="91392" bIns="456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26560" y="1224187"/>
            <a:ext cx="4536504" cy="369287"/>
          </a:xfrm>
          <a:prstGeom prst="rect">
            <a:avLst/>
          </a:prstGeom>
        </p:spPr>
        <p:txBody>
          <a:bodyPr wrap="square" lIns="91392" tIns="45698" rIns="91392" bIns="45698">
            <a:spAutoFit/>
          </a:bodyPr>
          <a:lstStyle/>
          <a:p>
            <a:endParaRPr lang="ru-RU" sz="1800" dirty="0">
              <a:latin typeface="RussianRail G Pro" pitchFamily="50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5958" y="6840820"/>
            <a:ext cx="504057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13</a:t>
            </a:r>
            <a:endParaRPr lang="ru-RU" sz="13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l="17620" t="7700" r="17018" b="8301"/>
          <a:stretch>
            <a:fillRect/>
          </a:stretch>
        </p:blipFill>
        <p:spPr bwMode="auto">
          <a:xfrm>
            <a:off x="35894" y="1080170"/>
            <a:ext cx="10297144" cy="576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24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6"/>
          <p:cNvSpPr>
            <a:spLocks noChangeAspect="1" noChangeArrowheads="1"/>
          </p:cNvSpPr>
          <p:nvPr/>
        </p:nvSpPr>
        <p:spPr bwMode="auto">
          <a:xfrm>
            <a:off x="71757" y="-144460"/>
            <a:ext cx="344435" cy="32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/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6323" name="AutoShape 8"/>
          <p:cNvSpPr>
            <a:spLocks noChangeAspect="1" noChangeArrowheads="1"/>
          </p:cNvSpPr>
          <p:nvPr/>
        </p:nvSpPr>
        <p:spPr bwMode="auto">
          <a:xfrm>
            <a:off x="71757" y="-144460"/>
            <a:ext cx="344435" cy="32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/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6324" name="AutoShape 10"/>
          <p:cNvSpPr>
            <a:spLocks noChangeAspect="1" noChangeArrowheads="1"/>
          </p:cNvSpPr>
          <p:nvPr/>
        </p:nvSpPr>
        <p:spPr bwMode="auto">
          <a:xfrm>
            <a:off x="71757" y="-144460"/>
            <a:ext cx="344435" cy="32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/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6325" name="AutoShape 12"/>
          <p:cNvSpPr>
            <a:spLocks noChangeAspect="1" noChangeArrowheads="1"/>
          </p:cNvSpPr>
          <p:nvPr/>
        </p:nvSpPr>
        <p:spPr bwMode="auto">
          <a:xfrm>
            <a:off x="71757" y="-144460"/>
            <a:ext cx="344435" cy="32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/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6326" name="TextBox 10"/>
          <p:cNvSpPr txBox="1">
            <a:spLocks noChangeArrowheads="1"/>
          </p:cNvSpPr>
          <p:nvPr/>
        </p:nvSpPr>
        <p:spPr bwMode="auto">
          <a:xfrm>
            <a:off x="121987" y="6700842"/>
            <a:ext cx="568676" cy="39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>
            <a:spAutoFit/>
          </a:bodyPr>
          <a:lstStyle/>
          <a:p>
            <a:pPr algn="ctr" eaLnBrk="1" hangingPunct="1"/>
            <a:r>
              <a:rPr lang="ru-RU" altLang="ru-RU" sz="1800" dirty="0">
                <a:solidFill>
                  <a:schemeClr val="bg1"/>
                </a:solidFill>
                <a:latin typeface="Calibri Light" pitchFamily="34" charset="0"/>
              </a:rPr>
              <a:t>07</a:t>
            </a:r>
          </a:p>
        </p:txBody>
      </p:sp>
      <p:pic>
        <p:nvPicPr>
          <p:cNvPr id="56327" name="Picture 16" descr="http://www.latela.biz/images/clients/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" y="-143967"/>
            <a:ext cx="2121422" cy="110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8" name="TextBox 14"/>
          <p:cNvSpPr txBox="1">
            <a:spLocks noChangeArrowheads="1"/>
          </p:cNvSpPr>
          <p:nvPr/>
        </p:nvSpPr>
        <p:spPr bwMode="auto">
          <a:xfrm>
            <a:off x="1566119" y="792138"/>
            <a:ext cx="8496944" cy="562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57" tIns="56079" rIns="112157" bIns="56079">
            <a:spAutoFit/>
          </a:bodyPr>
          <a:lstStyle/>
          <a:p>
            <a:pPr>
              <a:lnSpc>
                <a:spcPts val="2400"/>
              </a:lnSpc>
            </a:pPr>
            <a:r>
              <a:rPr lang="ru-RU" altLang="ru-RU" sz="2400" b="1" dirty="0" smtClean="0">
                <a:solidFill>
                  <a:srgbClr val="C00000"/>
                </a:solidFill>
                <a:latin typeface="Malgun Gothic" pitchFamily="34" charset="-127"/>
                <a:ea typeface="Malgun Gothic" pitchFamily="34" charset="-127"/>
              </a:rPr>
              <a:t>Сургутское агентство фирменного транспортного обслуживания</a:t>
            </a:r>
            <a:endParaRPr lang="en-US" altLang="ru-RU" sz="2400" b="1" dirty="0">
              <a:solidFill>
                <a:srgbClr val="C00000"/>
              </a:solidFill>
              <a:latin typeface="Malgun Gothic" pitchFamily="34" charset="-127"/>
              <a:ea typeface="Malgun Gothic" pitchFamily="34" charset="-127"/>
            </a:endParaRPr>
          </a:p>
          <a:p>
            <a:pPr>
              <a:lnSpc>
                <a:spcPts val="2400"/>
              </a:lnSpc>
            </a:pPr>
            <a:r>
              <a:rPr lang="ru-RU" altLang="ru-RU" sz="2400" dirty="0" smtClean="0">
                <a:latin typeface="Malgun Gothic" pitchFamily="34" charset="-127"/>
                <a:ea typeface="Malgun Gothic" pitchFamily="34" charset="-127"/>
              </a:rPr>
              <a:t>(</a:t>
            </a: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3462) 393-365 начальник агентства </a:t>
            </a:r>
          </a:p>
          <a:p>
            <a:pPr>
              <a:lnSpc>
                <a:spcPts val="2400"/>
              </a:lnSpc>
            </a:pPr>
            <a:r>
              <a:rPr lang="ru-RU" altLang="ru-RU" sz="2000" b="1" dirty="0" smtClean="0">
                <a:latin typeface="Malgun Gothic" pitchFamily="34" charset="-127"/>
                <a:ea typeface="Malgun Gothic" pitchFamily="34" charset="-127"/>
              </a:rPr>
              <a:t>Шмарова Оксана Владимировна</a:t>
            </a:r>
            <a:r>
              <a:rPr lang="en-US" altLang="ru-RU" sz="2000" b="1" dirty="0" smtClean="0">
                <a:latin typeface="Malgun Gothic" pitchFamily="34" charset="-127"/>
                <a:ea typeface="Malgun Gothic" pitchFamily="34" charset="-127"/>
              </a:rPr>
              <a:t> </a:t>
            </a: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altLang="ru-RU" sz="2000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  <a:hlinkClick r:id="rId3"/>
              </a:rPr>
              <a:t>Suftopki@svrw.ru</a:t>
            </a:r>
            <a:r>
              <a:rPr lang="en-US" altLang="ru-RU" sz="2000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 </a:t>
            </a:r>
            <a:endParaRPr lang="en-US" altLang="ru-RU" sz="2000" dirty="0" smtClean="0">
              <a:latin typeface="Malgun Gothic" pitchFamily="34" charset="-127"/>
              <a:ea typeface="Malgun Gothic" pitchFamily="34" charset="-127"/>
            </a:endParaRPr>
          </a:p>
          <a:p>
            <a:pPr>
              <a:lnSpc>
                <a:spcPts val="2400"/>
              </a:lnSpc>
            </a:pP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(3462) 393-890 заместитель начальника</a:t>
            </a:r>
          </a:p>
          <a:p>
            <a:pPr>
              <a:lnSpc>
                <a:spcPts val="2400"/>
              </a:lnSpc>
            </a:pPr>
            <a:r>
              <a:rPr lang="ru-RU" altLang="ru-RU" sz="2000" b="1" dirty="0" smtClean="0">
                <a:latin typeface="Malgun Gothic" pitchFamily="34" charset="-127"/>
                <a:ea typeface="Malgun Gothic" pitchFamily="34" charset="-127"/>
              </a:rPr>
              <a:t>Малыгина Виктория Владимировна</a:t>
            </a:r>
            <a:endParaRPr lang="en-US" altLang="ru-RU" sz="2000" b="1" dirty="0" smtClean="0">
              <a:latin typeface="Malgun Gothic" pitchFamily="34" charset="-127"/>
              <a:ea typeface="Malgun Gothic" pitchFamily="34" charset="-127"/>
            </a:endParaRP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altLang="ru-RU" sz="2000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  <a:hlinkClick r:id="rId4"/>
              </a:rPr>
              <a:t>VMaligina@svrw.ru</a:t>
            </a:r>
            <a:r>
              <a:rPr lang="en-US" altLang="ru-RU" sz="2000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</a:rPr>
              <a:t> </a:t>
            </a:r>
            <a:endParaRPr lang="ru-RU" altLang="ru-RU" sz="2000" dirty="0" smtClean="0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  <a:p>
            <a:pPr>
              <a:lnSpc>
                <a:spcPts val="2400"/>
              </a:lnSpc>
            </a:pP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(3462) 397-551 начальник отдела транспортного обслуживания и а</a:t>
            </a:r>
            <a:r>
              <a:rPr lang="en-US" altLang="ru-RU" sz="2000" dirty="0" smtClean="0">
                <a:latin typeface="Malgun Gothic" pitchFamily="34" charset="-127"/>
                <a:ea typeface="Malgun Gothic" pitchFamily="34" charset="-127"/>
              </a:rPr>
              <a:t> – </a:t>
            </a: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региональный представитель центра продаж и услуг</a:t>
            </a:r>
          </a:p>
          <a:p>
            <a:pPr>
              <a:lnSpc>
                <a:spcPts val="2400"/>
              </a:lnSpc>
            </a:pPr>
            <a:r>
              <a:rPr lang="ru-RU" altLang="ru-RU" sz="2000" b="1" dirty="0" smtClean="0">
                <a:latin typeface="Malgun Gothic" pitchFamily="34" charset="-127"/>
                <a:ea typeface="Malgun Gothic" pitchFamily="34" charset="-127"/>
              </a:rPr>
              <a:t>Ронжина Юлия Александровна</a:t>
            </a:r>
            <a:r>
              <a:rPr lang="en-US" altLang="ru-RU" sz="2000" b="1" dirty="0" smtClean="0">
                <a:latin typeface="Malgun Gothic" pitchFamily="34" charset="-127"/>
                <a:ea typeface="Malgun Gothic" pitchFamily="34" charset="-127"/>
              </a:rPr>
              <a:t> </a:t>
            </a: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altLang="ru-RU" sz="2000" dirty="0" smtClean="0">
                <a:latin typeface="Times New Roman" pitchFamily="18" charset="0"/>
                <a:ea typeface="Malgun Gothic" pitchFamily="34" charset="-127"/>
                <a:cs typeface="Times New Roman" pitchFamily="18" charset="0"/>
                <a:hlinkClick r:id="rId5"/>
              </a:rPr>
              <a:t>YURonzhina@svrw.ru</a:t>
            </a:r>
            <a:endParaRPr lang="en-US" altLang="ru-RU" sz="2000" dirty="0" smtClean="0">
              <a:latin typeface="Times New Roman" pitchFamily="18" charset="0"/>
              <a:ea typeface="Malgun Gothic" pitchFamily="34" charset="-127"/>
              <a:cs typeface="Times New Roman" pitchFamily="18" charset="0"/>
            </a:endParaRPr>
          </a:p>
          <a:p>
            <a:pPr>
              <a:lnSpc>
                <a:spcPts val="2400"/>
              </a:lnSpc>
            </a:pP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(3462) 393-100 заместитель начальника – начальник отдела  грузовой и коммерческой работы </a:t>
            </a:r>
          </a:p>
          <a:p>
            <a:pPr>
              <a:lnSpc>
                <a:spcPts val="2400"/>
              </a:lnSpc>
            </a:pPr>
            <a:r>
              <a:rPr lang="ru-RU" altLang="ru-RU" sz="2000" b="1" dirty="0" smtClean="0">
                <a:latin typeface="Malgun Gothic" pitchFamily="34" charset="-127"/>
                <a:ea typeface="Malgun Gothic" pitchFamily="34" charset="-127"/>
              </a:rPr>
              <a:t>Воробьева Наталия Викторовна</a:t>
            </a:r>
          </a:p>
          <a:p>
            <a:pPr>
              <a:lnSpc>
                <a:spcPts val="2400"/>
              </a:lnSpc>
              <a:spcAft>
                <a:spcPts val="600"/>
              </a:spcAft>
            </a:pPr>
            <a:r>
              <a:rPr lang="en-US" altLang="ru-RU" sz="2000" dirty="0" smtClean="0">
                <a:latin typeface="Malgun Gothic" pitchFamily="34" charset="-127"/>
                <a:ea typeface="Malgun Gothic" pitchFamily="34" charset="-127"/>
                <a:hlinkClick r:id="rId6"/>
              </a:rPr>
              <a:t>NVVorobeva@svrw.ru</a:t>
            </a:r>
            <a:r>
              <a:rPr lang="en-US" altLang="ru-RU" sz="2000" dirty="0" smtClean="0">
                <a:latin typeface="Malgun Gothic" pitchFamily="34" charset="-127"/>
                <a:ea typeface="Malgun Gothic" pitchFamily="34" charset="-127"/>
              </a:rPr>
              <a:t> </a:t>
            </a:r>
            <a:endParaRPr lang="ru-RU" altLang="ru-RU" sz="2000" dirty="0" smtClean="0">
              <a:latin typeface="Malgun Gothic" pitchFamily="34" charset="-127"/>
              <a:ea typeface="Malgun Gothic" pitchFamily="34" charset="-127"/>
            </a:endParaRPr>
          </a:p>
          <a:p>
            <a:pPr>
              <a:lnSpc>
                <a:spcPts val="2400"/>
              </a:lnSpc>
            </a:pP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Ознакомиться с услугами и сервисами в </a:t>
            </a:r>
            <a:r>
              <a:rPr lang="en-US" altLang="ru-RU" sz="2000" dirty="0" err="1" smtClean="0">
                <a:latin typeface="Malgun Gothic" pitchFamily="34" charset="-127"/>
                <a:ea typeface="Malgun Gothic" pitchFamily="34" charset="-127"/>
              </a:rPr>
              <a:t>Instagram</a:t>
            </a:r>
            <a:r>
              <a:rPr lang="en-US" altLang="ru-RU" sz="2000" dirty="0" smtClean="0">
                <a:latin typeface="Malgun Gothic" pitchFamily="34" charset="-127"/>
                <a:ea typeface="Malgun Gothic" pitchFamily="34" charset="-127"/>
              </a:rPr>
              <a:t> – </a:t>
            </a: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«</a:t>
            </a:r>
            <a:r>
              <a:rPr lang="en-US" altLang="ru-RU" sz="2000" dirty="0" err="1" smtClean="0">
                <a:latin typeface="Malgun Gothic" pitchFamily="34" charset="-127"/>
                <a:ea typeface="Malgun Gothic" pitchFamily="34" charset="-127"/>
              </a:rPr>
              <a:t>Surgut_cpu</a:t>
            </a:r>
            <a:r>
              <a:rPr lang="ru-RU" altLang="ru-RU" sz="2000" dirty="0" smtClean="0">
                <a:latin typeface="Malgun Gothic" pitchFamily="34" charset="-127"/>
                <a:ea typeface="Malgun Gothic" pitchFamily="34" charset="-127"/>
              </a:rPr>
              <a:t>»</a:t>
            </a:r>
            <a:endParaRPr lang="en-US" altLang="ru-RU" sz="3400" dirty="0">
              <a:latin typeface="Malgun Gothic" pitchFamily="34" charset="-127"/>
              <a:ea typeface="Malgun Gothic" pitchFamily="34" charset="-127"/>
            </a:endParaRPr>
          </a:p>
        </p:txBody>
      </p:sp>
      <p:sp>
        <p:nvSpPr>
          <p:cNvPr id="56329" name="AutoShape 2" descr="https://akket.com/wp-content/uploads/2015/08/Telegram-voice-call.jpg"/>
          <p:cNvSpPr>
            <a:spLocks noChangeAspect="1" noChangeArrowheads="1"/>
          </p:cNvSpPr>
          <p:nvPr/>
        </p:nvSpPr>
        <p:spPr bwMode="auto">
          <a:xfrm>
            <a:off x="71757" y="-144460"/>
            <a:ext cx="344435" cy="32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/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pic>
        <p:nvPicPr>
          <p:cNvPr id="56331" name="Picture 4" descr="http://mc-shans.ru/upload/images/vector-phone-icon-clipart-best-XcCZhc-clipart_(11)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055" y="792138"/>
            <a:ext cx="575852" cy="646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2" name="AutoShape 8"/>
          <p:cNvSpPr>
            <a:spLocks noChangeAspect="1" noChangeArrowheads="1"/>
          </p:cNvSpPr>
          <p:nvPr/>
        </p:nvSpPr>
        <p:spPr bwMode="auto">
          <a:xfrm>
            <a:off x="71757" y="-144460"/>
            <a:ext cx="344435" cy="32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/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56333" name="AutoShape 10"/>
          <p:cNvSpPr>
            <a:spLocks noChangeAspect="1" noChangeArrowheads="1"/>
          </p:cNvSpPr>
          <p:nvPr/>
        </p:nvSpPr>
        <p:spPr bwMode="auto">
          <a:xfrm>
            <a:off x="71757" y="-144460"/>
            <a:ext cx="344435" cy="32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2157" tIns="56079" rIns="112157" bIns="56079"/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pic>
        <p:nvPicPr>
          <p:cNvPr id="56334" name="Рисунок 24" descr="почта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62063" y="1584226"/>
            <a:ext cx="432338" cy="45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5" name="Picture 14" descr="C:\Natarius\RZD 2012\Форма хоккеистов\вставка красный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6912818"/>
            <a:ext cx="10333038" cy="48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6" name="TextBox 26"/>
          <p:cNvSpPr txBox="1">
            <a:spLocks noChangeArrowheads="1"/>
          </p:cNvSpPr>
          <p:nvPr/>
        </p:nvSpPr>
        <p:spPr bwMode="auto">
          <a:xfrm>
            <a:off x="667343" y="6120735"/>
            <a:ext cx="8531625" cy="74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2157" tIns="56079" rIns="112157" bIns="56079">
            <a:spAutoFit/>
          </a:bodyPr>
          <a:lstStyle/>
          <a:p>
            <a:pPr algn="ctr" eaLnBrk="1" hangingPunct="1"/>
            <a:endParaRPr lang="ru-RU" altLang="ru-RU" sz="4100" dirty="0">
              <a:solidFill>
                <a:schemeClr val="bg1"/>
              </a:solidFill>
              <a:latin typeface="Malgun Gothic" pitchFamily="34" charset="-127"/>
              <a:ea typeface="Malgun Gothic" pitchFamily="34" charset="-127"/>
            </a:endParaRPr>
          </a:p>
        </p:txBody>
      </p:sp>
      <p:pic>
        <p:nvPicPr>
          <p:cNvPr id="56337" name="Picture 5" descr="P:\NF6VOL2\dcfto\DOC_TO\ЦПУ\Поручения, приказы, распоряжения\!!! Совещание в ЦФТО 27.12.2017\картинки для слайда к 27.12.17\3578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34871" y="2160290"/>
            <a:ext cx="2891815" cy="394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8" name="Picture 1" descr="P:\NF6VOL2\dcfto\DOC_TO\ЦПУ\Поручения, приказы, распоряжения\!!! Совещание в ЦФТО 27.12.2017\картинки для слайда к 27.12.17\357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234079" y="2736354"/>
            <a:ext cx="2574231" cy="361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25959" y="6840817"/>
            <a:ext cx="432046" cy="292349"/>
          </a:xfrm>
          <a:prstGeom prst="rect">
            <a:avLst/>
          </a:prstGeom>
          <a:noFill/>
        </p:spPr>
        <p:txBody>
          <a:bodyPr wrap="square" lIns="91392" tIns="45698" rIns="91392" bIns="45698" rtlCol="0">
            <a:spAutoFit/>
          </a:bodyPr>
          <a:lstStyle/>
          <a:p>
            <a:r>
              <a:rPr lang="ru-RU" sz="1300" dirty="0" smtClean="0">
                <a:solidFill>
                  <a:srgbClr val="FF0000"/>
                </a:solidFill>
              </a:rPr>
              <a:t>14</a:t>
            </a:r>
            <a:endParaRPr lang="ru-RU" sz="1300" dirty="0">
              <a:solidFill>
                <a:srgbClr val="FF0000"/>
              </a:solidFill>
            </a:endParaRPr>
          </a:p>
        </p:txBody>
      </p:sp>
      <p:pic>
        <p:nvPicPr>
          <p:cNvPr id="19" name="Рисунок 18" descr="761210031.jpg"/>
          <p:cNvPicPr>
            <a:picLocks noChangeAspect="1"/>
          </p:cNvPicPr>
          <p:nvPr/>
        </p:nvPicPr>
        <p:blipFill>
          <a:blip r:embed="rId12" cstate="print">
            <a:lum bright="19000"/>
          </a:blip>
          <a:stretch>
            <a:fillRect/>
          </a:stretch>
        </p:blipFill>
        <p:spPr>
          <a:xfrm>
            <a:off x="8528036" y="2"/>
            <a:ext cx="1805002" cy="727331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71jqVvCqUOKIC66JsI96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fr4tzrP0ahc7ZuybH0d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fr4tzrP0ahc7ZuybH0d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Hc4u4rPkCajZcDP8gVuw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4170</TotalTime>
  <Words>851</Words>
  <Application>Microsoft Office PowerPoint</Application>
  <PresentationFormat>Произвольный</PresentationFormat>
  <Paragraphs>209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1_Тема Office</vt:lpstr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Панютина Ирина Анатольевна</dc:creator>
  <cp:lastModifiedBy>Tyaranceva</cp:lastModifiedBy>
  <cp:revision>331</cp:revision>
  <cp:lastPrinted>2013-04-22T14:00:03Z</cp:lastPrinted>
  <dcterms:created xsi:type="dcterms:W3CDTF">2013-04-19T07:21:15Z</dcterms:created>
  <dcterms:modified xsi:type="dcterms:W3CDTF">2020-07-22T11:43:00Z</dcterms:modified>
</cp:coreProperties>
</file>