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85" r:id="rId3"/>
    <p:sldId id="296" r:id="rId4"/>
    <p:sldId id="275" r:id="rId5"/>
    <p:sldId id="297" r:id="rId6"/>
    <p:sldId id="298" r:id="rId7"/>
    <p:sldId id="265" r:id="rId8"/>
    <p:sldId id="290" r:id="rId9"/>
    <p:sldId id="291" r:id="rId10"/>
    <p:sldId id="292" r:id="rId11"/>
    <p:sldId id="293" r:id="rId12"/>
    <p:sldId id="294" r:id="rId13"/>
    <p:sldId id="295" r:id="rId14"/>
    <p:sldId id="299" r:id="rId15"/>
    <p:sldId id="268" r:id="rId16"/>
    <p:sldId id="28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4141"/>
    <a:srgbClr val="000092"/>
    <a:srgbClr val="0033CC"/>
    <a:srgbClr val="172FDF"/>
    <a:srgbClr val="0000CC"/>
    <a:srgbClr val="6699FF"/>
    <a:srgbClr val="33CCFF"/>
    <a:srgbClr val="CCCCFF"/>
    <a:srgbClr val="FF5050"/>
    <a:srgbClr val="F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155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3.jpe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microsoft.com/office/2007/relationships/hdphoto" Target="../media/hdphoto1.wdp"/><Relationship Id="rId7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../media/image3.jpeg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microsoft.com/office/2007/relationships/hdphoto" Target="../media/hdphoto1.wdp"/><Relationship Id="rId7" Type="http://schemas.openxmlformats.org/officeDocument/2006/relationships/image" Target="../media/image3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microsoft.com/office/2007/relationships/hdphoto" Target="../media/hdphoto1.wdp"/><Relationship Id="rId7" Type="http://schemas.openxmlformats.org/officeDocument/2006/relationships/image" Target="../media/image4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617508"/>
            <a:ext cx="9144000" cy="2963620"/>
          </a:xfrm>
          <a:prstGeom prst="rect">
            <a:avLst/>
          </a:prstGeom>
          <a:solidFill>
            <a:srgbClr val="00009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Оценка </a:t>
            </a:r>
            <a:r>
              <a:rPr lang="ru-RU" sz="30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регулирующего </a:t>
            </a:r>
            <a:r>
              <a:rPr lang="ru-RU" sz="30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воздействия – открытый диалог бизнеса и власти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-8347" y="436510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8348" y="184482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801340" y="4951109"/>
            <a:ext cx="5328592" cy="1015663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0092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Начальник экспертно-аналитической службы департамента экономики администрации города К.О. Шебуняева</a:t>
            </a:r>
            <a:endParaRPr lang="ru-RU" sz="2000" b="1" dirty="0">
              <a:solidFill>
                <a:srgbClr val="000092"/>
              </a:solidFill>
              <a:effectLst>
                <a:outerShdw blurRad="50800" dist="63500" dir="8100000" algn="tr" rotWithShape="0">
                  <a:schemeClr val="bg1">
                    <a:lumMod val="8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9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 ОЦЕНКА</a:t>
            </a:r>
            <a:r>
              <a:rPr kumimoji="0" lang="ru-RU" sz="29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РЕГУЛИРУЮЩЕГО ВОЗДЕЙСТВИЯ</a:t>
            </a:r>
            <a:endParaRPr kumimoji="0" lang="ru-RU" sz="2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5308" r="4725" b="5211"/>
          <a:stretch/>
        </p:blipFill>
        <p:spPr>
          <a:xfrm>
            <a:off x="2411760" y="908720"/>
            <a:ext cx="3888432" cy="2664296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" r="3642" b="23894"/>
          <a:stretch/>
        </p:blipFill>
        <p:spPr>
          <a:xfrm>
            <a:off x="86313" y="2638270"/>
            <a:ext cx="2901511" cy="2158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987824" y="5062127"/>
            <a:ext cx="2819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>
                <a:solidFill>
                  <a:srgbClr val="002060"/>
                </a:solidFill>
              </a:rPr>
              <a:t>с</a:t>
            </a:r>
            <a:r>
              <a:rPr lang="ru-RU" sz="3200" b="1" u="sng" dirty="0" smtClean="0">
                <a:solidFill>
                  <a:srgbClr val="002060"/>
                </a:solidFill>
              </a:rPr>
              <a:t> </a:t>
            </a:r>
            <a:r>
              <a:rPr lang="ru-RU" sz="3600" b="1" u="sng" dirty="0" smtClean="0">
                <a:solidFill>
                  <a:srgbClr val="002060"/>
                </a:solidFill>
              </a:rPr>
              <a:t>2015</a:t>
            </a:r>
            <a:r>
              <a:rPr lang="ru-RU" sz="3200" b="1" u="sng" dirty="0" smtClean="0">
                <a:solidFill>
                  <a:srgbClr val="002060"/>
                </a:solidFill>
              </a:rPr>
              <a:t> года</a:t>
            </a:r>
            <a:endParaRPr lang="ru-RU" sz="3200" b="1" u="sng" dirty="0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35257" y="2909262"/>
            <a:ext cx="3276903" cy="1815882"/>
          </a:xfrm>
          <a:prstGeom prst="rect">
            <a:avLst/>
          </a:prstGeom>
          <a:solidFill>
            <a:schemeClr val="bg1"/>
          </a:solidFill>
          <a:effectLst>
            <a:glow>
              <a:schemeClr val="bg1">
                <a:alpha val="40000"/>
              </a:schemeClr>
            </a:glow>
            <a:outerShdw blurRad="50800" dist="50800" dir="5400000" algn="ctr" rotWithShape="0">
              <a:schemeClr val="bg1"/>
            </a:outerShdw>
            <a:reflection endPos="0" dir="5400000" sy="-100000" algn="bl" rotWithShape="0"/>
            <a:softEdge rad="1143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Проекты </a:t>
            </a:r>
            <a:r>
              <a:rPr lang="ru-RU" sz="1600" b="1" dirty="0">
                <a:solidFill>
                  <a:srgbClr val="002060"/>
                </a:solidFill>
              </a:rPr>
              <a:t>НПА, 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устанавливающие </a:t>
            </a:r>
            <a:r>
              <a:rPr lang="ru-RU" sz="1600" b="1" dirty="0">
                <a:solidFill>
                  <a:srgbClr val="002060"/>
                </a:solidFill>
              </a:rPr>
              <a:t>новые или изменяющие </a:t>
            </a:r>
            <a:r>
              <a:rPr lang="ru-RU" sz="1600" b="1" dirty="0" smtClean="0">
                <a:solidFill>
                  <a:srgbClr val="002060"/>
                </a:solidFill>
              </a:rPr>
              <a:t>ранее предусмотренные </a:t>
            </a: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обязанности </a:t>
            </a:r>
            <a:r>
              <a:rPr lang="ru-RU" sz="1600" b="1" dirty="0">
                <a:solidFill>
                  <a:srgbClr val="002060"/>
                </a:solidFill>
              </a:rPr>
              <a:t>для субъектов предпринимательской и инвестиционной </a:t>
            </a:r>
            <a:r>
              <a:rPr lang="ru-RU" sz="1600" b="1" dirty="0" smtClean="0">
                <a:solidFill>
                  <a:srgbClr val="002060"/>
                </a:solidFill>
              </a:rPr>
              <a:t>деятельности</a:t>
            </a:r>
            <a:endParaRPr lang="ru-RU" sz="16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688" y="2608688"/>
            <a:ext cx="3287725" cy="2188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4263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 r="16667"/>
          <a:stretch>
            <a:fillRect/>
          </a:stretch>
        </p:blipFill>
        <p:spPr bwMode="auto">
          <a:xfrm>
            <a:off x="-53053" y="-24"/>
            <a:ext cx="9197053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ПРЕИМУЩЕСТВА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ОРВ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86" y="2783937"/>
            <a:ext cx="2350901" cy="38270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44" y="1124744"/>
            <a:ext cx="2316452" cy="3370813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5308" r="4725" b="5211"/>
          <a:stretch/>
        </p:blipFill>
        <p:spPr>
          <a:xfrm>
            <a:off x="-98008" y="990237"/>
            <a:ext cx="2664894" cy="1829170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sp>
        <p:nvSpPr>
          <p:cNvPr id="39" name="AutoShape 43"/>
          <p:cNvSpPr>
            <a:spLocks noChangeArrowheads="1"/>
          </p:cNvSpPr>
          <p:nvPr/>
        </p:nvSpPr>
        <p:spPr bwMode="ltGray">
          <a:xfrm rot="20704327">
            <a:off x="2874630" y="5097927"/>
            <a:ext cx="4167792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 rot="20704327">
            <a:off x="2974347" y="5225957"/>
            <a:ext cx="3997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избыточных </a:t>
            </a:r>
            <a:endParaRPr lang="ru-RU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обязанностей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ограничений </a:t>
            </a: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вашей деятельности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AutoShape 43"/>
          <p:cNvSpPr>
            <a:spLocks noChangeArrowheads="1"/>
          </p:cNvSpPr>
          <p:nvPr/>
        </p:nvSpPr>
        <p:spPr bwMode="ltGray">
          <a:xfrm rot="20704327">
            <a:off x="2862439" y="3921475"/>
            <a:ext cx="3841965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 rot="20704327">
            <a:off x="2859132" y="4049117"/>
            <a:ext cx="4043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Исключение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необоснованных </a:t>
            </a:r>
            <a:endParaRPr lang="ru-RU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расходов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бизнеса </a:t>
            </a: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городского бюджета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ltGray">
          <a:xfrm rot="20704327">
            <a:off x="2823752" y="2695322"/>
            <a:ext cx="3912725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 rot="20704327">
            <a:off x="2838800" y="2786737"/>
            <a:ext cx="3774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благоприятного инвестиционного и предпринимательского климата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AutoShape 43"/>
          <p:cNvSpPr>
            <a:spLocks noChangeArrowheads="1"/>
          </p:cNvSpPr>
          <p:nvPr/>
        </p:nvSpPr>
        <p:spPr bwMode="ltGray">
          <a:xfrm rot="20704327">
            <a:off x="2814941" y="1514589"/>
            <a:ext cx="3711423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 rot="20714779">
            <a:off x="3002239" y="1602355"/>
            <a:ext cx="3414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</a:t>
            </a:r>
          </a:p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вашего участия </a:t>
            </a:r>
          </a:p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принятии документов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39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40" grpId="0"/>
      <p:bldP spid="41" grpId="0" animBg="1"/>
      <p:bldP spid="42" grpId="0"/>
      <p:bldP spid="43" grpId="0" animBg="1"/>
      <p:bldP spid="44" grpId="0"/>
      <p:bldP spid="45" grpId="0" animBg="1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</a:t>
            </a:r>
            <a:r>
              <a:rPr lang="ru-RU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ПУБЛИЧНЫЕ КОНСУЛЬТАЦИИ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33" y="1412775"/>
            <a:ext cx="4216405" cy="281515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25" name="Группа 24"/>
          <p:cNvGrpSpPr/>
          <p:nvPr/>
        </p:nvGrpSpPr>
        <p:grpSpPr>
          <a:xfrm>
            <a:off x="439616" y="1232590"/>
            <a:ext cx="3556320" cy="3301695"/>
            <a:chOff x="295600" y="1232590"/>
            <a:chExt cx="3556320" cy="3301695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585" b="8027"/>
            <a:stretch/>
          </p:blipFill>
          <p:spPr>
            <a:xfrm>
              <a:off x="295600" y="1268760"/>
              <a:ext cx="3556320" cy="3265525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grpSp>
          <p:nvGrpSpPr>
            <p:cNvPr id="14" name="Группа 13"/>
            <p:cNvGrpSpPr/>
            <p:nvPr/>
          </p:nvGrpSpPr>
          <p:grpSpPr>
            <a:xfrm>
              <a:off x="1475655" y="1232590"/>
              <a:ext cx="1227113" cy="1116290"/>
              <a:chOff x="2309288" y="1960746"/>
              <a:chExt cx="1862743" cy="1646040"/>
            </a:xfrm>
          </p:grpSpPr>
          <p:pic>
            <p:nvPicPr>
              <p:cNvPr id="9" name="Рисунок 8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8007"/>
              <a:stretch/>
            </p:blipFill>
            <p:spPr>
              <a:xfrm>
                <a:off x="2309288" y="1960746"/>
                <a:ext cx="1862743" cy="1646040"/>
              </a:xfrm>
              <a:prstGeom prst="rect">
                <a:avLst/>
              </a:prstGeom>
            </p:spPr>
          </p:pic>
          <p:pic>
            <p:nvPicPr>
              <p:cNvPr id="2048" name="Рисунок 2047"/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78" t="32535" r="69161" b="40020"/>
              <a:stretch/>
            </p:blipFill>
            <p:spPr>
              <a:xfrm>
                <a:off x="2309290" y="2814697"/>
                <a:ext cx="792088" cy="792089"/>
              </a:xfrm>
              <a:prstGeom prst="rect">
                <a:avLst/>
              </a:prstGeom>
            </p:spPr>
          </p:pic>
        </p:grpSp>
      </p:grpSp>
      <p:grpSp>
        <p:nvGrpSpPr>
          <p:cNvPr id="2052" name="Группа 2051"/>
          <p:cNvGrpSpPr/>
          <p:nvPr/>
        </p:nvGrpSpPr>
        <p:grpSpPr>
          <a:xfrm>
            <a:off x="285720" y="5174742"/>
            <a:ext cx="2286000" cy="990562"/>
            <a:chOff x="342231" y="5174742"/>
            <a:chExt cx="2286000" cy="990562"/>
          </a:xfrm>
        </p:grpSpPr>
        <p:sp>
          <p:nvSpPr>
            <p:cNvPr id="48" name="AutoShape 43"/>
            <p:cNvSpPr>
              <a:spLocks noChangeArrowheads="1"/>
            </p:cNvSpPr>
            <p:nvPr/>
          </p:nvSpPr>
          <p:spPr bwMode="ltGray">
            <a:xfrm>
              <a:off x="342231" y="5174742"/>
              <a:ext cx="2286000" cy="990562"/>
            </a:xfrm>
            <a:prstGeom prst="chevron">
              <a:avLst>
                <a:gd name="adj" fmla="val 37900"/>
              </a:avLst>
            </a:prstGeom>
            <a:gradFill flip="none" rotWithShape="1">
              <a:gsLst>
                <a:gs pos="0">
                  <a:srgbClr val="FD4141">
                    <a:shade val="30000"/>
                    <a:satMod val="115000"/>
                  </a:srgbClr>
                </a:gs>
                <a:gs pos="50000">
                  <a:srgbClr val="FD4141">
                    <a:shade val="67500"/>
                    <a:satMod val="115000"/>
                  </a:srgbClr>
                </a:gs>
                <a:gs pos="100000">
                  <a:srgbClr val="FD4141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14300" dist="12700" dir="8100000" algn="tr" rotWithShape="0">
                <a:srgbClr val="4A4154">
                  <a:alpha val="74000"/>
                </a:srgbClr>
              </a:outerShdw>
            </a:effectLst>
            <a:scene3d>
              <a:camera prst="legacyObliqueBottom"/>
              <a:lightRig rig="threePt" dir="b"/>
            </a:scene3d>
            <a:sp3d extrusionH="100000" prstMaterial="matte">
              <a:bevelT h="88900"/>
              <a:bevelB w="13500" h="13500"/>
              <a:extrusionClr>
                <a:srgbClr val="4A4154"/>
              </a:extrusionClr>
              <a:contourClr>
                <a:schemeClr val="bg1"/>
              </a:contour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11560" y="5262299"/>
              <a:ext cx="191700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ДИАЛОГ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 БИЗНЕСОМ</a:t>
              </a:r>
              <a:endPara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53" name="Группа 2052"/>
          <p:cNvGrpSpPr/>
          <p:nvPr/>
        </p:nvGrpSpPr>
        <p:grpSpPr>
          <a:xfrm>
            <a:off x="5383703" y="5157192"/>
            <a:ext cx="4907690" cy="1070121"/>
            <a:chOff x="5383703" y="5157192"/>
            <a:chExt cx="4907690" cy="1070121"/>
          </a:xfrm>
        </p:grpSpPr>
        <p:sp>
          <p:nvSpPr>
            <p:cNvPr id="49" name="AutoShape 43"/>
            <p:cNvSpPr>
              <a:spLocks noChangeArrowheads="1"/>
            </p:cNvSpPr>
            <p:nvPr/>
          </p:nvSpPr>
          <p:spPr bwMode="ltGray">
            <a:xfrm flipH="1">
              <a:off x="6660232" y="5157192"/>
              <a:ext cx="2345479" cy="990562"/>
            </a:xfrm>
            <a:prstGeom prst="chevron">
              <a:avLst>
                <a:gd name="adj" fmla="val 30208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14300" dist="12700" dir="8100000" algn="tr" rotWithShape="0">
                <a:srgbClr val="4A4154">
                  <a:alpha val="74000"/>
                </a:srgbClr>
              </a:outerShdw>
            </a:effectLst>
            <a:scene3d>
              <a:camera prst="legacyObliqueBottom"/>
              <a:lightRig rig="threePt" dir="b"/>
            </a:scene3d>
            <a:sp3d extrusionH="100000" prstMaterial="matte">
              <a:bevelT h="88900"/>
              <a:bevelB w="13500" h="13500"/>
              <a:extrusionClr>
                <a:srgbClr val="4A4154"/>
              </a:extrusionClr>
              <a:contourClr>
                <a:schemeClr val="bg1"/>
              </a:contour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 flipH="1">
              <a:off x="5383703" y="5211650"/>
              <a:ext cx="49076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СВОБОДНОЕ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ВЫРАЖЕНИЕ 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МНЕНИЙ</a:t>
              </a:r>
              <a:endParaRPr lang="ru-RU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298" y="4414584"/>
            <a:ext cx="4191462" cy="2514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758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</a:t>
            </a:r>
            <a:r>
              <a:rPr lang="ru-RU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ПУБЛИЧНЫЕ КОНСУЛЬТАЦИИ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9" t="9800" r="64427" b="10401"/>
          <a:stretch/>
        </p:blipFill>
        <p:spPr>
          <a:xfrm>
            <a:off x="571499" y="1270013"/>
            <a:ext cx="2234383" cy="26064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62" t="12600" r="-400" b="7601"/>
          <a:stretch/>
        </p:blipFill>
        <p:spPr>
          <a:xfrm>
            <a:off x="3377383" y="1270013"/>
            <a:ext cx="2176916" cy="260643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9" t="11985" r="33063" b="8216"/>
          <a:stretch/>
        </p:blipFill>
        <p:spPr>
          <a:xfrm>
            <a:off x="6215512" y="1270013"/>
            <a:ext cx="2201725" cy="26064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720879"/>
            <a:ext cx="4608512" cy="3073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758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 r="16667"/>
          <a:stretch>
            <a:fillRect/>
          </a:stretch>
        </p:blipFill>
        <p:spPr bwMode="auto">
          <a:xfrm>
            <a:off x="0" y="-2410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ОФВ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ЭКСПЕРТИЗА ДЕЙСТВУЮЩИХ НПА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9" name="Группа 18"/>
          <p:cNvGrpSpPr/>
          <p:nvPr/>
        </p:nvGrpSpPr>
        <p:grpSpPr>
          <a:xfrm>
            <a:off x="251321" y="1118877"/>
            <a:ext cx="3384376" cy="1162635"/>
            <a:chOff x="5508104" y="5445224"/>
            <a:chExt cx="3384376" cy="1162635"/>
          </a:xfrm>
        </p:grpSpPr>
        <p:sp>
          <p:nvSpPr>
            <p:cNvPr id="20" name="TextBox 19"/>
            <p:cNvSpPr txBox="1"/>
            <p:nvPr/>
          </p:nvSpPr>
          <p:spPr>
            <a:xfrm>
              <a:off x="6461173" y="5796554"/>
              <a:ext cx="2431307" cy="58477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ЭКСПЕРТИЗА</a:t>
              </a:r>
            </a:p>
          </p:txBody>
        </p:sp>
        <p:grpSp>
          <p:nvGrpSpPr>
            <p:cNvPr id="21" name="Группа 20"/>
            <p:cNvGrpSpPr/>
            <p:nvPr/>
          </p:nvGrpSpPr>
          <p:grpSpPr>
            <a:xfrm>
              <a:off x="5508104" y="5445224"/>
              <a:ext cx="1082625" cy="1162635"/>
              <a:chOff x="393031" y="4282368"/>
              <a:chExt cx="1082625" cy="1162635"/>
            </a:xfrm>
          </p:grpSpPr>
          <p:pic>
            <p:nvPicPr>
              <p:cNvPr id="22" name="Рисунок 21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46" t="1" r="68133" b="42722"/>
              <a:stretch/>
            </p:blipFill>
            <p:spPr>
              <a:xfrm>
                <a:off x="827584" y="4282368"/>
                <a:ext cx="648072" cy="774197"/>
              </a:xfrm>
              <a:prstGeom prst="rect">
                <a:avLst/>
              </a:prstGeom>
            </p:spPr>
          </p:pic>
          <p:grpSp>
            <p:nvGrpSpPr>
              <p:cNvPr id="23" name="Группа 22"/>
              <p:cNvGrpSpPr/>
              <p:nvPr/>
            </p:nvGrpSpPr>
            <p:grpSpPr>
              <a:xfrm rot="16200000">
                <a:off x="422868" y="4476777"/>
                <a:ext cx="938389" cy="998063"/>
                <a:chOff x="1381361" y="4616344"/>
                <a:chExt cx="938389" cy="998063"/>
              </a:xfrm>
            </p:grpSpPr>
            <p:pic>
              <p:nvPicPr>
                <p:cNvPr id="24" name="Рисунок 23"/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>
                  <a:off x="1383314" y="4616344"/>
                  <a:ext cx="360040" cy="506562"/>
                </a:xfrm>
                <a:prstGeom prst="rect">
                  <a:avLst/>
                </a:prstGeom>
              </p:spPr>
            </p:pic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10800000" flipH="1">
                  <a:off x="1381361" y="5080160"/>
                  <a:ext cx="360040" cy="534247"/>
                </a:xfrm>
                <a:prstGeom prst="rect">
                  <a:avLst/>
                </a:prstGeom>
              </p:spPr>
            </p:pic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5400000">
                  <a:off x="1886449" y="4560220"/>
                  <a:ext cx="360040" cy="50656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413" y="1922617"/>
            <a:ext cx="4095779" cy="2730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274076"/>
            <a:ext cx="3702112" cy="2583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158" y="4103039"/>
            <a:ext cx="4027160" cy="2683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124744"/>
            <a:ext cx="3763292" cy="135165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351" y="3170848"/>
            <a:ext cx="4881881" cy="3661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9292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50"/>
                            </p:stCondLst>
                            <p:childTnLst>
                              <p:par>
                                <p:cTn id="2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</a:t>
            </a:r>
            <a:r>
              <a:rPr lang="ru-RU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ИНФОРМАЦИЯ ДЛЯ БИЗНЕСА</a:t>
            </a:r>
            <a:endParaRPr lang="ru-RU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5832650" y="1636460"/>
            <a:ext cx="3131840" cy="1432500"/>
          </a:xfrm>
          <a:prstGeom prst="snip2Diag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Информация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открыта и доступна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для всех представителей бизнеса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060" y="1628800"/>
            <a:ext cx="640412" cy="640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09520"/>
            <a:ext cx="6345157" cy="30308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965" y="3663441"/>
            <a:ext cx="4444068" cy="293391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518" y="1783873"/>
            <a:ext cx="5622504" cy="424811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noFill/>
            <a:miter lim="800000"/>
          </a:ln>
          <a:effectLst>
            <a:glow rad="304800">
              <a:schemeClr val="bg1">
                <a:lumMod val="95000"/>
                <a:alpha val="63000"/>
              </a:schemeClr>
            </a:glo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9930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25 2.59259E-6 " pathEditMode="relative" rAng="0" ptsTypes="AA">
                                      <p:cBhvr>
                                        <p:cTn id="29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87" y="1464115"/>
            <a:ext cx="7647349" cy="53246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"/>
          <a:stretch/>
        </p:blipFill>
        <p:spPr>
          <a:xfrm>
            <a:off x="-108520" y="4461207"/>
            <a:ext cx="2285232" cy="2385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5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3" y="1412776"/>
            <a:ext cx="7162332" cy="530745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93" y="3140968"/>
            <a:ext cx="3202267" cy="3375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17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973514" y="1412776"/>
            <a:ext cx="7015937" cy="5309988"/>
            <a:chOff x="973514" y="1412776"/>
            <a:chExt cx="7015937" cy="5309988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514" y="1412776"/>
              <a:ext cx="7015937" cy="530998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Прямоугольник 3"/>
            <p:cNvSpPr/>
            <p:nvPr/>
          </p:nvSpPr>
          <p:spPr>
            <a:xfrm>
              <a:off x="1259632" y="1412776"/>
              <a:ext cx="864096" cy="34143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8" name="Прямая со стрелкой 7"/>
            <p:cNvCxnSpPr/>
            <p:nvPr/>
          </p:nvCxnSpPr>
          <p:spPr>
            <a:xfrm flipH="1" flipV="1">
              <a:off x="1702695" y="1824535"/>
              <a:ext cx="277017" cy="1244425"/>
            </a:xfrm>
            <a:prstGeom prst="straightConnector1">
              <a:avLst/>
            </a:prstGeom>
            <a:ln w="28575">
              <a:solidFill>
                <a:srgbClr val="FD41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3770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107504" y="1462559"/>
            <a:ext cx="4464496" cy="3987124"/>
            <a:chOff x="107504" y="1462559"/>
            <a:chExt cx="4464496" cy="3987124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1485007"/>
              <a:ext cx="4464496" cy="396467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Прямоугольник 8"/>
            <p:cNvSpPr/>
            <p:nvPr/>
          </p:nvSpPr>
          <p:spPr>
            <a:xfrm>
              <a:off x="2771800" y="1462559"/>
              <a:ext cx="432048" cy="21602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1" name="Прямая со стрелкой 10"/>
            <p:cNvCxnSpPr/>
            <p:nvPr/>
          </p:nvCxnSpPr>
          <p:spPr>
            <a:xfrm flipV="1">
              <a:off x="2176709" y="1678583"/>
              <a:ext cx="523083" cy="660806"/>
            </a:xfrm>
            <a:prstGeom prst="straightConnector1">
              <a:avLst/>
            </a:prstGeom>
            <a:ln w="28575">
              <a:solidFill>
                <a:srgbClr val="FD41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797" y="2924944"/>
            <a:ext cx="5669309" cy="3720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902640"/>
            <a:ext cx="2664296" cy="273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54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94" y="1495539"/>
            <a:ext cx="6931232" cy="2947500"/>
          </a:xfrm>
          <a:prstGeom prst="rect">
            <a:avLst/>
          </a:prstGeom>
        </p:spPr>
      </p:pic>
      <p:sp>
        <p:nvSpPr>
          <p:cNvPr id="7" name="Стрелка влево 6"/>
          <p:cNvSpPr/>
          <p:nvPr/>
        </p:nvSpPr>
        <p:spPr>
          <a:xfrm rot="1871279">
            <a:off x="6739156" y="2061891"/>
            <a:ext cx="854758" cy="163501"/>
          </a:xfrm>
          <a:prstGeom prst="leftArrow">
            <a:avLst>
              <a:gd name="adj1" fmla="val 50000"/>
              <a:gd name="adj2" fmla="val 93937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 Box 35"/>
          <p:cNvSpPr txBox="1">
            <a:spLocks noChangeArrowheads="1"/>
          </p:cNvSpPr>
          <p:nvPr/>
        </p:nvSpPr>
        <p:spPr bwMode="gray">
          <a:xfrm>
            <a:off x="7332829" y="2276872"/>
            <a:ext cx="1631659" cy="707886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 lvl="0" algn="ctr"/>
            <a:r>
              <a:rPr lang="ru-RU" altLang="ru-RU" sz="2000" b="1" dirty="0" smtClean="0">
                <a:solidFill>
                  <a:schemeClr val="accent5">
                    <a:lumMod val="50000"/>
                  </a:schemeClr>
                </a:solidFill>
                <a:cs typeface="Arial" panose="020B0604020202020204" pitchFamily="34" charset="0"/>
              </a:rPr>
              <a:t>Процедура регистрации</a:t>
            </a:r>
            <a:endParaRPr lang="en-US" altLang="ru-RU" sz="2000" b="1" dirty="0">
              <a:solidFill>
                <a:schemeClr val="accent5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26" y="3842562"/>
            <a:ext cx="5014218" cy="2820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1"/>
          <a:stretch/>
        </p:blipFill>
        <p:spPr>
          <a:xfrm>
            <a:off x="291852" y="3036073"/>
            <a:ext cx="3791532" cy="3699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014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12" t="22588" r="5113" b="22861"/>
          <a:stretch/>
        </p:blipFill>
        <p:spPr>
          <a:xfrm>
            <a:off x="6707923" y="1337017"/>
            <a:ext cx="1387627" cy="12885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2" t="13661" r="59901" b="15003"/>
          <a:stretch/>
        </p:blipFill>
        <p:spPr>
          <a:xfrm>
            <a:off x="723413" y="1258566"/>
            <a:ext cx="1282533" cy="12835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26"/>
          <a:stretch/>
        </p:blipFill>
        <p:spPr>
          <a:xfrm>
            <a:off x="2195736" y="1052736"/>
            <a:ext cx="4277848" cy="2942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61"/>
          <a:stretch/>
        </p:blipFill>
        <p:spPr>
          <a:xfrm>
            <a:off x="179512" y="3861048"/>
            <a:ext cx="8714303" cy="29049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817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2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695" y="1459912"/>
            <a:ext cx="6596134" cy="3303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379" y="3302310"/>
            <a:ext cx="3312368" cy="33114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208" y="3377311"/>
            <a:ext cx="3610395" cy="32364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4" name="Стрелка влево 13"/>
          <p:cNvSpPr/>
          <p:nvPr/>
        </p:nvSpPr>
        <p:spPr>
          <a:xfrm rot="19348961">
            <a:off x="5945764" y="2336714"/>
            <a:ext cx="972648" cy="112280"/>
          </a:xfrm>
          <a:prstGeom prst="leftArrow">
            <a:avLst>
              <a:gd name="adj1" fmla="val 50000"/>
              <a:gd name="adj2" fmla="val 83252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81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460335"/>
            <a:ext cx="2733794" cy="232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38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ПОРТАЛ </a:t>
            </a:r>
            <a:r>
              <a:rPr lang="ru-RU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ПРОЕКТОВ НПА ХМАО-ЮГРЫ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" name="Прямоугольник 19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05"/>
          <a:stretch/>
        </p:blipFill>
        <p:spPr>
          <a:xfrm>
            <a:off x="143508" y="1493495"/>
            <a:ext cx="8856984" cy="1814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040681"/>
            <a:ext cx="5609239" cy="3737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069" y="4975099"/>
            <a:ext cx="2080847" cy="1779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0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617508"/>
            <a:ext cx="9144000" cy="2963620"/>
          </a:xfrm>
          <a:prstGeom prst="rect">
            <a:avLst/>
          </a:prstGeom>
          <a:solidFill>
            <a:srgbClr val="00009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-8347" y="436510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8348" y="184482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</a:p>
        </p:txBody>
      </p:sp>
    </p:spTree>
    <p:extLst>
      <p:ext uri="{BB962C8B-B14F-4D97-AF65-F5344CB8AC3E}">
        <p14:creationId xmlns:p14="http://schemas.microsoft.com/office/powerpoint/2010/main" val="36786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2786</TotalTime>
  <Words>181</Words>
  <Application>Microsoft Office PowerPoint</Application>
  <PresentationFormat>Экран (4:3)</PresentationFormat>
  <Paragraphs>52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566</cp:revision>
  <dcterms:created xsi:type="dcterms:W3CDTF">2018-12-10T19:43:22Z</dcterms:created>
  <dcterms:modified xsi:type="dcterms:W3CDTF">2019-05-23T09:11:53Z</dcterms:modified>
</cp:coreProperties>
</file>