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63" r:id="rId2"/>
    <p:sldId id="364" r:id="rId3"/>
    <p:sldId id="365" r:id="rId4"/>
    <p:sldId id="378" r:id="rId5"/>
    <p:sldId id="377" r:id="rId6"/>
    <p:sldId id="371" r:id="rId7"/>
    <p:sldId id="372" r:id="rId8"/>
    <p:sldId id="373" r:id="rId9"/>
    <p:sldId id="375" r:id="rId10"/>
    <p:sldId id="37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7981"/>
    <a:srgbClr val="39D5FC"/>
    <a:srgbClr val="333F50"/>
    <a:srgbClr val="575B5C"/>
    <a:srgbClr val="015587"/>
    <a:srgbClr val="00FFCC"/>
    <a:srgbClr val="F2675B"/>
    <a:srgbClr val="3FCCB9"/>
    <a:srgbClr val="12F26A"/>
    <a:srgbClr val="8FFE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302" autoAdjust="0"/>
  </p:normalViewPr>
  <p:slideViewPr>
    <p:cSldViewPr snapToGrid="0">
      <p:cViewPr varScale="1">
        <p:scale>
          <a:sx n="105" d="100"/>
          <a:sy n="105" d="100"/>
        </p:scale>
        <p:origin x="696" y="102"/>
      </p:cViewPr>
      <p:guideLst>
        <p:guide orient="horz" pos="238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</c:spPr>
          <c:explosion val="5"/>
          <c:dPt>
            <c:idx val="0"/>
            <c:bubble3D val="0"/>
            <c:spPr>
              <a:solidFill>
                <a:srgbClr val="39D5FC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F3-405C-A10E-AD5316089052}"/>
              </c:ext>
            </c:extLst>
          </c:dPt>
          <c:dPt>
            <c:idx val="1"/>
            <c:bubble3D val="0"/>
            <c:explosion val="26"/>
            <c:spPr>
              <a:solidFill>
                <a:schemeClr val="bg1">
                  <a:lumMod val="75000"/>
                  <a:alpha val="0"/>
                </a:schemeClr>
              </a:solidFill>
              <a:ln w="25400">
                <a:solidFill>
                  <a:srgbClr val="F2675B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9F3-405C-A10E-AD5316089052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17</c:v>
                </c:pt>
                <c:pt idx="1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9F3-405C-A10E-AD53160890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62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</c:spPr>
          <c:explosion val="5"/>
          <c:dPt>
            <c:idx val="0"/>
            <c:bubble3D val="0"/>
            <c:spPr>
              <a:solidFill>
                <a:srgbClr val="39D5FC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978-493C-801A-5B096E8EB912}"/>
              </c:ext>
            </c:extLst>
          </c:dPt>
          <c:dPt>
            <c:idx val="1"/>
            <c:bubble3D val="0"/>
            <c:explosion val="26"/>
            <c:spPr>
              <a:solidFill>
                <a:schemeClr val="bg1">
                  <a:lumMod val="75000"/>
                  <a:alpha val="0"/>
                </a:schemeClr>
              </a:solidFill>
              <a:ln w="25400">
                <a:solidFill>
                  <a:srgbClr val="F2675B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978-493C-801A-5B096E8EB912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12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978-493C-801A-5B096E8EB9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6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</c:spPr>
          <c:explosion val="5"/>
          <c:dPt>
            <c:idx val="0"/>
            <c:bubble3D val="0"/>
            <c:spPr>
              <a:solidFill>
                <a:srgbClr val="39D5FC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F3-405C-A10E-AD5316089052}"/>
              </c:ext>
            </c:extLst>
          </c:dPt>
          <c:dPt>
            <c:idx val="1"/>
            <c:bubble3D val="0"/>
            <c:explosion val="26"/>
            <c:spPr>
              <a:solidFill>
                <a:schemeClr val="bg1">
                  <a:lumMod val="75000"/>
                  <a:alpha val="0"/>
                </a:schemeClr>
              </a:solidFill>
              <a:ln w="25400">
                <a:solidFill>
                  <a:srgbClr val="F2675B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9F3-405C-A10E-AD5316089052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9F3-405C-A10E-AD53160890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62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605950247401728E-2"/>
          <c:y val="0"/>
          <c:w val="0.77706249968550067"/>
          <c:h val="0.962504502412111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</c:spPr>
          <c:explosion val="5"/>
          <c:dPt>
            <c:idx val="0"/>
            <c:bubble3D val="0"/>
            <c:spPr>
              <a:solidFill>
                <a:srgbClr val="39D5FC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5ED-4C0C-A449-9F75ED8F5703}"/>
              </c:ext>
            </c:extLst>
          </c:dPt>
          <c:cat>
            <c:strRef>
              <c:f>Лист1!$A$2</c:f>
              <c:strCache>
                <c:ptCount val="1"/>
                <c:pt idx="0">
                  <c:v>Кв.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5ED-4C0C-A449-9F75ED8F57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62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AB67DE-294D-4D4D-8A0A-F633C1536311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BC055-A583-4B80-B36D-8519B3424D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918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BC055-A583-4B80-B36D-8519B3424DD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8889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829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70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580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310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48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801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721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573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91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89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811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F4760-FE3C-4B24-8DDF-09650FE134E3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A80D3-7AC3-4078-8DA1-7AC290AB88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288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 txBox="1">
            <a:spLocks/>
          </p:cNvSpPr>
          <p:nvPr/>
        </p:nvSpPr>
        <p:spPr>
          <a:xfrm>
            <a:off x="0" y="6353567"/>
            <a:ext cx="12192000" cy="224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г. Нижневартовск </a:t>
            </a:r>
          </a:p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2025 </a:t>
            </a:r>
            <a:r>
              <a:rPr lang="ru-RU" sz="12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г</a:t>
            </a:r>
            <a:r>
              <a:rPr lang="ru-RU" sz="1200" dirty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39600" y="5008717"/>
            <a:ext cx="3921042" cy="1231106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Брыль Наталья Петровна, </a:t>
            </a:r>
            <a:endParaRPr lang="ru-RU" sz="2000" b="1" dirty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r>
              <a:rPr lang="ru-RU" dirty="0">
                <a:solidFill>
                  <a:schemeClr val="bg1"/>
                </a:solidFill>
                <a:latin typeface="Gabriola" panose="04040605051002020D02" pitchFamily="82" charset="0"/>
              </a:rPr>
              <a:t>исполняющий обязанности директора департамента экономического развития администрации города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35" t="38551"/>
          <a:stretch/>
        </p:blipFill>
        <p:spPr>
          <a:xfrm>
            <a:off x="336048" y="1481328"/>
            <a:ext cx="4001255" cy="3882224"/>
          </a:xfrm>
          <a:prstGeom prst="round2DiagRect">
            <a:avLst>
              <a:gd name="adj1" fmla="val 32752"/>
              <a:gd name="adj2" fmla="val 0"/>
            </a:avLst>
          </a:prstGeom>
          <a:ln w="88900" cap="sq">
            <a:noFill/>
            <a:miter lim="800000"/>
          </a:ln>
          <a:effectLst/>
        </p:spPr>
      </p:pic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752892" y="1519898"/>
            <a:ext cx="7253180" cy="34399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О регуляторных процедурах</a:t>
            </a:r>
          </a:p>
          <a:p>
            <a:pPr lvl="0" algn="l">
              <a:defRPr/>
            </a:pPr>
            <a:r>
              <a:rPr lang="ru-RU" sz="5700" b="1" dirty="0" smtClean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в администрации города.</a:t>
            </a:r>
          </a:p>
          <a:p>
            <a:pPr lvl="0" algn="l">
              <a:defRPr/>
            </a:pPr>
            <a:r>
              <a:rPr lang="ru-RU" sz="5700" b="1" dirty="0" smtClean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Итоги 2024 года,</a:t>
            </a:r>
          </a:p>
          <a:p>
            <a:pPr lvl="0" algn="l">
              <a:defRPr/>
            </a:pPr>
            <a:r>
              <a:rPr lang="ru-RU" sz="5700" b="1" dirty="0" smtClean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перспективы на 2025 год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8282648" y="5243140"/>
            <a:ext cx="0" cy="939310"/>
          </a:xfrm>
          <a:prstGeom prst="line">
            <a:avLst/>
          </a:prstGeom>
          <a:ln w="28575">
            <a:gradFill>
              <a:gsLst>
                <a:gs pos="50000">
                  <a:srgbClr val="5C7981"/>
                </a:gs>
                <a:gs pos="4000">
                  <a:srgbClr val="333F50"/>
                </a:gs>
                <a:gs pos="99000">
                  <a:srgbClr val="333F50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859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048" y="0"/>
            <a:ext cx="6092952" cy="6858000"/>
          </a:xfrm>
          <a:prstGeom prst="rect">
            <a:avLst/>
          </a:prstGeom>
        </p:spPr>
      </p:pic>
      <p:sp>
        <p:nvSpPr>
          <p:cNvPr id="45" name="Прямоугольник 4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3F5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19009" y="190530"/>
            <a:ext cx="11297876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ОЦЕНКА  РЕГУЛИРУЮЩЕГО ВОЗДЕЙСТВИЯ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341283" y="333209"/>
            <a:ext cx="0" cy="939310"/>
          </a:xfrm>
          <a:prstGeom prst="line">
            <a:avLst/>
          </a:prstGeom>
          <a:ln w="28575">
            <a:gradFill>
              <a:gsLst>
                <a:gs pos="50000">
                  <a:srgbClr val="39D5FC"/>
                </a:gs>
                <a:gs pos="4000">
                  <a:srgbClr val="333F50"/>
                </a:gs>
                <a:gs pos="99000">
                  <a:srgbClr val="333F50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076420" y="1557236"/>
            <a:ext cx="3856843" cy="98488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9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Заключение </a:t>
            </a:r>
          </a:p>
          <a:p>
            <a:r>
              <a:rPr lang="ru-RU" sz="29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об ОРВ</a:t>
            </a:r>
            <a:endParaRPr lang="ru-RU" sz="29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0352" y="405323"/>
            <a:ext cx="1724629" cy="264687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21</a:t>
            </a:r>
            <a:endParaRPr lang="ru-RU" sz="72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44295" y="3643095"/>
            <a:ext cx="1100134" cy="132343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4</a:t>
            </a:r>
            <a:endParaRPr lang="ru-RU" sz="4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102167" y="2988340"/>
            <a:ext cx="1960305" cy="58477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Gabriola" panose="04040605051002020D02" pitchFamily="82" charset="0"/>
              </a:rPr>
              <a:t>положительные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02167" y="4512426"/>
            <a:ext cx="1947195" cy="46166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Gabriola" panose="04040605051002020D02" pitchFamily="82" charset="0"/>
              </a:rPr>
              <a:t>отрицательные</a:t>
            </a:r>
          </a:p>
        </p:txBody>
      </p:sp>
      <p:graphicFrame>
        <p:nvGraphicFramePr>
          <p:cNvPr id="25" name="Диаграмма 24"/>
          <p:cNvGraphicFramePr/>
          <p:nvPr>
            <p:extLst>
              <p:ext uri="{D42A27DB-BD31-4B8C-83A1-F6EECF244321}">
                <p14:modId xmlns:p14="http://schemas.microsoft.com/office/powerpoint/2010/main" val="3689985964"/>
              </p:ext>
            </p:extLst>
          </p:nvPr>
        </p:nvGraphicFramePr>
        <p:xfrm>
          <a:off x="278296" y="2508704"/>
          <a:ext cx="3303768" cy="32885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3370559" y="2129809"/>
            <a:ext cx="1461500" cy="15696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17</a:t>
            </a:r>
            <a:endParaRPr lang="ru-RU" sz="5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162481" y="1643242"/>
            <a:ext cx="4009641" cy="98488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9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Отзывы от представителей бизнеса и научного сообщества</a:t>
            </a:r>
            <a:endParaRPr lang="ru-RU" sz="29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44768" y="736628"/>
            <a:ext cx="2617693" cy="224676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4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106</a:t>
            </a:r>
            <a:endParaRPr lang="ru-RU" sz="140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651674" y="2240465"/>
            <a:ext cx="1998161" cy="15696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94</a:t>
            </a:r>
            <a:r>
              <a:rPr lang="ru-RU" sz="32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%</a:t>
            </a:r>
            <a:endParaRPr lang="ru-RU" sz="1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023817" y="3029460"/>
            <a:ext cx="26745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о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тзывы о концептуальном одобрении проекта НПА</a:t>
            </a:r>
            <a:endParaRPr lang="ru-RU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29229" y="913707"/>
            <a:ext cx="7261459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п</a:t>
            </a:r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роводится в отношении </a:t>
            </a:r>
            <a:r>
              <a:rPr lang="ru-RU" sz="2800" b="1" u="sng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проектов</a:t>
            </a:r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муниципальных НПА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651674" y="3529769"/>
            <a:ext cx="1998161" cy="15696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6</a:t>
            </a:r>
            <a:r>
              <a:rPr lang="ru-RU" sz="32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%</a:t>
            </a:r>
            <a:endParaRPr lang="ru-RU" sz="1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23817" y="4138668"/>
            <a:ext cx="26745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о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тзывы с предложениями </a:t>
            </a:r>
          </a:p>
          <a:p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и замечаниями</a:t>
            </a:r>
            <a:endParaRPr lang="ru-RU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2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633649" y="4572450"/>
            <a:ext cx="1998161" cy="15696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72</a:t>
            </a:r>
            <a:r>
              <a:rPr lang="ru-RU" sz="32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%</a:t>
            </a:r>
            <a:endParaRPr lang="ru-RU" sz="1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9033755" y="5184661"/>
            <a:ext cx="267454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в электронном виде </a:t>
            </a:r>
          </a:p>
          <a:p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через Портал ОРВ Югры </a:t>
            </a:r>
            <a:r>
              <a:rPr lang="en-US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regulation.admhmao.ru </a:t>
            </a:r>
            <a:endParaRPr lang="ru-RU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8600" y="5542586"/>
            <a:ext cx="5502965" cy="9079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55600"/>
            <a:r>
              <a:rPr lang="ru-RU" sz="1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ЗАМЕЧАНИЯ УПОЛНОМОЧЕННОГО ОРГАНА </a:t>
            </a:r>
            <a:r>
              <a:rPr lang="ru-RU" sz="1600" b="1" u="sng" dirty="0" smtClean="0">
                <a:solidFill>
                  <a:schemeClr val="bg1"/>
                </a:solidFill>
                <a:latin typeface="Gabriola" panose="04040605051002020D02" pitchFamily="82" charset="0"/>
              </a:rPr>
              <a:t>УСТРАНЕНЫ:</a:t>
            </a:r>
            <a:endParaRPr lang="en-US" sz="1600" b="1" dirty="0" smtClean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 marL="355600"/>
            <a:endParaRPr lang="ru-RU" sz="500" b="1" dirty="0" smtClean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 marL="355600"/>
            <a:r>
              <a:rPr lang="ru-RU" sz="1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в </a:t>
            </a:r>
            <a:r>
              <a:rPr lang="ru-RU" sz="1600" b="1" dirty="0">
                <a:solidFill>
                  <a:schemeClr val="bg1"/>
                </a:solidFill>
                <a:latin typeface="Gabriola" panose="04040605051002020D02" pitchFamily="82" charset="0"/>
              </a:rPr>
              <a:t>проектах муниципальных НПА </a:t>
            </a:r>
            <a:r>
              <a:rPr lang="en-US" sz="1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1600" b="1" u="sng" dirty="0" smtClean="0">
                <a:solidFill>
                  <a:schemeClr val="bg1"/>
                </a:solidFill>
                <a:latin typeface="Gabriola" panose="04040605051002020D02" pitchFamily="82" charset="0"/>
              </a:rPr>
              <a:t>исключены</a:t>
            </a:r>
            <a:r>
              <a:rPr lang="ru-RU" sz="1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 положения, </a:t>
            </a:r>
          </a:p>
          <a:p>
            <a:pPr marL="355600"/>
            <a:r>
              <a:rPr lang="ru-RU" sz="1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которые препятствуют ведению </a:t>
            </a:r>
            <a:r>
              <a:rPr lang="en-US" sz="1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1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предпринимательской деятельности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38861" y="6316823"/>
            <a:ext cx="2016097" cy="46166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400" b="1" dirty="0">
                <a:solidFill>
                  <a:schemeClr val="bg1">
                    <a:alpha val="57000"/>
                  </a:schemeClr>
                </a:solidFill>
                <a:latin typeface="Gabriola" panose="04040605051002020D02" pitchFamily="82" charset="0"/>
              </a:rPr>
              <a:t>итоги </a:t>
            </a:r>
            <a:r>
              <a:rPr lang="ru-RU" sz="2400" b="1" dirty="0" smtClean="0">
                <a:solidFill>
                  <a:schemeClr val="bg1">
                    <a:alpha val="57000"/>
                  </a:schemeClr>
                </a:solidFill>
                <a:latin typeface="Gabriola" panose="04040605051002020D02" pitchFamily="82" charset="0"/>
              </a:rPr>
              <a:t>2024 года</a:t>
            </a:r>
            <a:endParaRPr lang="ru-RU" sz="2400" b="1" dirty="0">
              <a:solidFill>
                <a:schemeClr val="bg1">
                  <a:alpha val="57000"/>
                </a:schemeClr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4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048" y="0"/>
            <a:ext cx="6092952" cy="6858000"/>
          </a:xfrm>
          <a:prstGeom prst="rect">
            <a:avLst/>
          </a:prstGeom>
        </p:spPr>
      </p:pic>
      <p:sp>
        <p:nvSpPr>
          <p:cNvPr id="45" name="Прямоугольник 4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3F5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19009" y="190530"/>
            <a:ext cx="11297876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ЭКСПЕРТИЗА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77029" y="1868925"/>
            <a:ext cx="3856843" cy="98488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9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Заключений </a:t>
            </a:r>
          </a:p>
          <a:p>
            <a:r>
              <a:rPr lang="ru-RU" sz="29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об экспертизе</a:t>
            </a:r>
            <a:endParaRPr lang="ru-RU" sz="29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0352" y="627560"/>
            <a:ext cx="1724629" cy="264687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6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10</a:t>
            </a:r>
            <a:endParaRPr lang="ru-RU" sz="72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053151" y="1993893"/>
            <a:ext cx="4118971" cy="98488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9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Отзывы от представителей бизнеса и научного сообщества</a:t>
            </a:r>
            <a:endParaRPr lang="ru-RU" sz="29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462821" y="1017704"/>
            <a:ext cx="1905928" cy="221599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3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56</a:t>
            </a:r>
            <a:endParaRPr lang="ru-RU" sz="66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403197" y="2610994"/>
            <a:ext cx="1998161" cy="15696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100</a:t>
            </a:r>
            <a:r>
              <a:rPr lang="ru-RU" sz="32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%</a:t>
            </a:r>
            <a:endParaRPr lang="ru-RU" sz="1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063575" y="3350293"/>
            <a:ext cx="31284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о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тзывы о концептуальном одобрении муниципального НПА</a:t>
            </a:r>
            <a:endParaRPr lang="ru-RU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29229" y="913707"/>
            <a:ext cx="8753919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п</a:t>
            </a:r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роводится в отношении </a:t>
            </a:r>
            <a:r>
              <a:rPr lang="ru-RU" sz="2800" b="1" u="sng" dirty="0" smtClean="0">
                <a:solidFill>
                  <a:schemeClr val="bg1"/>
                </a:solidFill>
                <a:latin typeface="Gabriola" panose="04040605051002020D02" pitchFamily="82" charset="0"/>
              </a:rPr>
              <a:t>действующих</a:t>
            </a:r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муниципальных НПА</a:t>
            </a:r>
          </a:p>
        </p:txBody>
      </p:sp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667455089"/>
              </p:ext>
            </p:extLst>
          </p:nvPr>
        </p:nvGraphicFramePr>
        <p:xfrm>
          <a:off x="278296" y="2708279"/>
          <a:ext cx="3303768" cy="32885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644879" y="3815238"/>
            <a:ext cx="1100134" cy="15696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1</a:t>
            </a:r>
            <a:endParaRPr lang="ru-RU" sz="5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102167" y="3187915"/>
            <a:ext cx="1960305" cy="58477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Gabriola" panose="04040605051002020D02" pitchFamily="82" charset="0"/>
              </a:rPr>
              <a:t>положительные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02167" y="4712001"/>
            <a:ext cx="1947195" cy="46166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отрицательное</a:t>
            </a:r>
            <a:endParaRPr lang="ru-RU" sz="2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6007" y="2365960"/>
            <a:ext cx="1461500" cy="15696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9</a:t>
            </a:r>
            <a:endParaRPr lang="ru-RU" sz="5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9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3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464687" y="4038517"/>
            <a:ext cx="1998161" cy="15696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68</a:t>
            </a:r>
            <a:r>
              <a:rPr lang="ru-RU" sz="32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%</a:t>
            </a:r>
            <a:endParaRPr lang="ru-RU" sz="1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083455" y="4412189"/>
            <a:ext cx="250557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в электронном виде </a:t>
            </a:r>
          </a:p>
          <a:p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через Портал ОРВ Югры </a:t>
            </a:r>
            <a:r>
              <a:rPr lang="en-US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regulation.admhmao.ru </a:t>
            </a:r>
            <a:endParaRPr lang="ru-RU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48479" y="5642772"/>
            <a:ext cx="5502965" cy="9079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55600"/>
            <a:r>
              <a:rPr lang="ru-RU" sz="1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ЗАМЕЧАНИЯ УПОЛНОМОЧЕННОГО ОРГАНА </a:t>
            </a:r>
            <a:r>
              <a:rPr lang="ru-RU" sz="1600" b="1" u="sng" dirty="0" smtClean="0">
                <a:solidFill>
                  <a:schemeClr val="bg1"/>
                </a:solidFill>
                <a:latin typeface="Gabriola" panose="04040605051002020D02" pitchFamily="82" charset="0"/>
              </a:rPr>
              <a:t>УСТРАНЕНЫ:</a:t>
            </a:r>
            <a:endParaRPr lang="en-US" sz="1600" b="1" dirty="0" smtClean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 marL="355600"/>
            <a:endParaRPr lang="ru-RU" sz="500" b="1" dirty="0" smtClean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 marL="355600"/>
            <a:r>
              <a:rPr lang="ru-RU" sz="1600" b="1" dirty="0">
                <a:solidFill>
                  <a:schemeClr val="bg1"/>
                </a:solidFill>
                <a:latin typeface="Gabriola" panose="04040605051002020D02" pitchFamily="82" charset="0"/>
              </a:rPr>
              <a:t>в действующий муниципальный НПА планируется внесение </a:t>
            </a:r>
            <a:r>
              <a:rPr lang="ru-RU" sz="1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изменений</a:t>
            </a:r>
          </a:p>
          <a:p>
            <a:pPr marL="355600"/>
            <a:r>
              <a:rPr lang="ru-RU" sz="16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(</a:t>
            </a:r>
            <a:r>
              <a:rPr lang="ru-RU" sz="1600" dirty="0">
                <a:solidFill>
                  <a:schemeClr val="bg1"/>
                </a:solidFill>
                <a:latin typeface="Gabriola" panose="04040605051002020D02" pitchFamily="82" charset="0"/>
              </a:rPr>
              <a:t>1 полугодие 2025 года)</a:t>
            </a: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V="1">
            <a:off x="341283" y="333209"/>
            <a:ext cx="0" cy="939310"/>
          </a:xfrm>
          <a:prstGeom prst="line">
            <a:avLst/>
          </a:prstGeom>
          <a:ln w="28575">
            <a:gradFill>
              <a:gsLst>
                <a:gs pos="50000">
                  <a:srgbClr val="39D5FC"/>
                </a:gs>
                <a:gs pos="4000">
                  <a:srgbClr val="333F50"/>
                </a:gs>
                <a:gs pos="99000">
                  <a:srgbClr val="333F50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338861" y="6316823"/>
            <a:ext cx="2016097" cy="46166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400" b="1" dirty="0">
                <a:solidFill>
                  <a:schemeClr val="bg1">
                    <a:alpha val="57000"/>
                  </a:schemeClr>
                </a:solidFill>
                <a:latin typeface="Gabriola" panose="04040605051002020D02" pitchFamily="82" charset="0"/>
              </a:rPr>
              <a:t>итоги </a:t>
            </a:r>
            <a:r>
              <a:rPr lang="ru-RU" sz="2400" b="1" dirty="0" smtClean="0">
                <a:solidFill>
                  <a:schemeClr val="bg1">
                    <a:alpha val="57000"/>
                  </a:schemeClr>
                </a:solidFill>
                <a:latin typeface="Gabriola" panose="04040605051002020D02" pitchFamily="82" charset="0"/>
              </a:rPr>
              <a:t>2024 года</a:t>
            </a:r>
            <a:endParaRPr lang="ru-RU" sz="2400" b="1" dirty="0">
              <a:solidFill>
                <a:schemeClr val="bg1">
                  <a:alpha val="57000"/>
                </a:schemeClr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837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048" y="0"/>
            <a:ext cx="6092952" cy="6858000"/>
          </a:xfrm>
          <a:prstGeom prst="rect">
            <a:avLst/>
          </a:prstGeom>
        </p:spPr>
      </p:pic>
      <p:sp>
        <p:nvSpPr>
          <p:cNvPr id="45" name="Прямоугольник 4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3F5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19009" y="190530"/>
            <a:ext cx="11297876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48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ОЦЕНКА  РЕГУЛИРУЮЩЕГО ВОЗДЕЙСТВИЯ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341283" y="333209"/>
            <a:ext cx="0" cy="939310"/>
          </a:xfrm>
          <a:prstGeom prst="line">
            <a:avLst/>
          </a:prstGeom>
          <a:ln w="28575">
            <a:gradFill>
              <a:gsLst>
                <a:gs pos="50000">
                  <a:srgbClr val="39D5FC"/>
                </a:gs>
                <a:gs pos="4000">
                  <a:srgbClr val="333F50"/>
                </a:gs>
                <a:gs pos="99000">
                  <a:srgbClr val="333F50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290036" y="1300805"/>
            <a:ext cx="3856843" cy="53860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9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Заключений</a:t>
            </a:r>
            <a:endParaRPr lang="ru-RU" sz="29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2337" y="539496"/>
            <a:ext cx="1527048" cy="15696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10</a:t>
            </a:r>
            <a:endParaRPr lang="ru-RU" sz="5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41959" y="2216232"/>
            <a:ext cx="1100134" cy="110799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2</a:t>
            </a:r>
            <a:endParaRPr lang="ru-RU" sz="36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62671" y="1854085"/>
            <a:ext cx="1960305" cy="58477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Gabriola" panose="04040605051002020D02" pitchFamily="82" charset="0"/>
              </a:rPr>
              <a:t>положительные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5823" y="2683227"/>
            <a:ext cx="1947195" cy="46166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Gabriola" panose="04040605051002020D02" pitchFamily="82" charset="0"/>
              </a:rPr>
              <a:t>отрицательные</a:t>
            </a:r>
          </a:p>
        </p:txBody>
      </p:sp>
      <p:graphicFrame>
        <p:nvGraphicFramePr>
          <p:cNvPr id="25" name="Диаграмма 24"/>
          <p:cNvGraphicFramePr/>
          <p:nvPr>
            <p:extLst>
              <p:ext uri="{D42A27DB-BD31-4B8C-83A1-F6EECF244321}">
                <p14:modId xmlns:p14="http://schemas.microsoft.com/office/powerpoint/2010/main" val="1300864885"/>
              </p:ext>
            </p:extLst>
          </p:nvPr>
        </p:nvGraphicFramePr>
        <p:xfrm>
          <a:off x="950976" y="1819656"/>
          <a:ext cx="2146456" cy="17369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3151103" y="1461898"/>
            <a:ext cx="1461500" cy="101566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8</a:t>
            </a:r>
            <a:endParaRPr lang="ru-RU" sz="32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003457" y="1305316"/>
            <a:ext cx="4009641" cy="98488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9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Отзывы от представителей бизнеса и научного сообщества</a:t>
            </a:r>
            <a:endParaRPr lang="ru-RU" sz="29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900144" y="682166"/>
            <a:ext cx="2617693" cy="167738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03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51</a:t>
            </a:r>
            <a:endParaRPr lang="ru-RU" sz="103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4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25105" y="3634770"/>
            <a:ext cx="11297876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48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ЭКСПЕРТИЗА</a:t>
            </a: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 flipV="1">
            <a:off x="347379" y="3777449"/>
            <a:ext cx="0" cy="939310"/>
          </a:xfrm>
          <a:prstGeom prst="line">
            <a:avLst/>
          </a:prstGeom>
          <a:ln w="28575">
            <a:gradFill>
              <a:gsLst>
                <a:gs pos="50000">
                  <a:srgbClr val="39D5FC"/>
                </a:gs>
                <a:gs pos="4000">
                  <a:srgbClr val="333F50"/>
                </a:gs>
                <a:gs pos="99000">
                  <a:srgbClr val="333F50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232124" y="4510745"/>
            <a:ext cx="3856843" cy="53860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9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Заключение</a:t>
            </a:r>
            <a:endParaRPr lang="ru-RU" sz="29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10769" y="3740292"/>
            <a:ext cx="1527048" cy="15696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1</a:t>
            </a:r>
            <a:endParaRPr lang="ru-RU" sz="5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476532" y="5316479"/>
            <a:ext cx="1960305" cy="58477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Gabriola" panose="04040605051002020D02" pitchFamily="82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положительное</a:t>
            </a:r>
            <a:endParaRPr lang="ru-RU" sz="2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7" name="Диаграмма 36"/>
          <p:cNvGraphicFramePr/>
          <p:nvPr>
            <p:extLst>
              <p:ext uri="{D42A27DB-BD31-4B8C-83A1-F6EECF244321}">
                <p14:modId xmlns:p14="http://schemas.microsoft.com/office/powerpoint/2010/main" val="1990783470"/>
              </p:ext>
            </p:extLst>
          </p:nvPr>
        </p:nvGraphicFramePr>
        <p:xfrm>
          <a:off x="920496" y="5057028"/>
          <a:ext cx="2146456" cy="17369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7972977" y="4329721"/>
            <a:ext cx="4009641" cy="98488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9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Отзывы от представителей бизнеса и научного сообщества</a:t>
            </a:r>
            <a:endParaRPr lang="ru-RU" sz="29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098265" y="3688283"/>
            <a:ext cx="1411224" cy="167738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103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5</a:t>
            </a:r>
            <a:endParaRPr lang="ru-RU" sz="103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672938" y="6295417"/>
            <a:ext cx="3557457" cy="461665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400" b="1" dirty="0">
                <a:solidFill>
                  <a:schemeClr val="bg1">
                    <a:alpha val="57000"/>
                  </a:schemeClr>
                </a:solidFill>
                <a:latin typeface="Gabriola" panose="04040605051002020D02" pitchFamily="82" charset="0"/>
              </a:rPr>
              <a:t>итоги </a:t>
            </a:r>
            <a:r>
              <a:rPr lang="ru-RU" sz="2400" b="1" dirty="0" smtClean="0">
                <a:solidFill>
                  <a:schemeClr val="bg1">
                    <a:alpha val="57000"/>
                  </a:schemeClr>
                </a:solidFill>
                <a:latin typeface="Gabriola" panose="04040605051002020D02" pitchFamily="82" charset="0"/>
              </a:rPr>
              <a:t>5 месяцев 2025 года</a:t>
            </a:r>
            <a:endParaRPr lang="ru-RU" sz="2400" b="1" dirty="0">
              <a:solidFill>
                <a:schemeClr val="bg1">
                  <a:alpha val="57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681494" y="1962176"/>
            <a:ext cx="1998161" cy="120032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90</a:t>
            </a:r>
            <a:r>
              <a:rPr lang="ru-RU" sz="2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%</a:t>
            </a:r>
            <a:endParaRPr lang="ru-RU" sz="105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8775340" y="2363545"/>
            <a:ext cx="26745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Gabriola" panose="04040605051002020D02" pitchFamily="82" charset="0"/>
              </a:rPr>
              <a:t>о</a:t>
            </a:r>
            <a:r>
              <a:rPr lang="ru-RU" sz="2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тзывы о концептуальном одобрении проекта НПА</a:t>
            </a:r>
            <a:endParaRPr lang="ru-RU" sz="20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836942" y="2790702"/>
            <a:ext cx="1998161" cy="120032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10</a:t>
            </a:r>
            <a:r>
              <a:rPr lang="ru-RU" sz="2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%</a:t>
            </a:r>
            <a:endParaRPr lang="ru-RU" sz="105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805158" y="3184518"/>
            <a:ext cx="26745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Gabriola" panose="04040605051002020D02" pitchFamily="82" charset="0"/>
              </a:rPr>
              <a:t>о</a:t>
            </a:r>
            <a:r>
              <a:rPr lang="ru-RU" sz="2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тзывы с предложениями 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и замечаниями</a:t>
            </a:r>
            <a:endParaRPr lang="ru-RU" sz="20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521673" y="5105318"/>
            <a:ext cx="1998161" cy="120032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100</a:t>
            </a:r>
            <a:r>
              <a:rPr lang="ru-RU" sz="2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%</a:t>
            </a:r>
            <a:endParaRPr lang="ru-RU" sz="105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775341" y="5467328"/>
            <a:ext cx="3128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Gabriola" panose="04040605051002020D02" pitchFamily="82" charset="0"/>
              </a:rPr>
              <a:t>о</a:t>
            </a:r>
            <a:r>
              <a:rPr lang="ru-RU" sz="20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тзывы о концептуальном одобрении муниципального НПА</a:t>
            </a:r>
            <a:endParaRPr lang="ru-RU" sz="20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82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с двумя скругленными противолежащими углами 29"/>
          <p:cNvSpPr/>
          <p:nvPr/>
        </p:nvSpPr>
        <p:spPr>
          <a:xfrm>
            <a:off x="0" y="5516216"/>
            <a:ext cx="12192000" cy="1152941"/>
          </a:xfrm>
          <a:prstGeom prst="round2DiagRect">
            <a:avLst>
              <a:gd name="adj1" fmla="val 46714"/>
              <a:gd name="adj2" fmla="val 0"/>
            </a:avLst>
          </a:prstGeom>
          <a:solidFill>
            <a:srgbClr val="39D5FC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19009" y="190530"/>
            <a:ext cx="11297876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РАЗВИТИЕ ИНСТИТУТА ОРВ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02189" y="4382547"/>
            <a:ext cx="1972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исполнение</a:t>
            </a:r>
            <a:endParaRPr lang="ru-RU" sz="28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59686" y="3651614"/>
            <a:ext cx="1888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мероприятий</a:t>
            </a:r>
            <a:endParaRPr lang="ru-RU" sz="28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1089" y="3925634"/>
            <a:ext cx="171079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39D5FC"/>
                </a:solidFill>
                <a:latin typeface="Gabriola" panose="04040605051002020D02" pitchFamily="82" charset="0"/>
              </a:rPr>
              <a:t>100</a:t>
            </a:r>
            <a:r>
              <a:rPr lang="ru-RU" sz="3200" b="1" dirty="0" smtClean="0">
                <a:solidFill>
                  <a:srgbClr val="39D5FC"/>
                </a:solidFill>
                <a:latin typeface="Gabriola" panose="04040605051002020D02" pitchFamily="82" charset="0"/>
              </a:rPr>
              <a:t>%</a:t>
            </a:r>
            <a:endParaRPr lang="ru-RU" sz="3600" b="1" dirty="0">
              <a:solidFill>
                <a:srgbClr val="39D5FC"/>
              </a:solidFill>
              <a:latin typeface="Gabriola" panose="04040605051002020D02" pitchFamily="82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96346" y="3080170"/>
            <a:ext cx="13156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39D5FC"/>
                </a:solidFill>
                <a:latin typeface="Gabriola" panose="04040605051002020D02" pitchFamily="82" charset="0"/>
              </a:rPr>
              <a:t>  15</a:t>
            </a:r>
            <a:endParaRPr lang="ru-RU" sz="3600" b="1" dirty="0">
              <a:solidFill>
                <a:srgbClr val="39D5FC"/>
              </a:solidFill>
              <a:latin typeface="Gabriola" panose="04040605051002020D02" pitchFamily="82" charset="0"/>
            </a:endParaRPr>
          </a:p>
        </p:txBody>
      </p:sp>
      <p:pic>
        <p:nvPicPr>
          <p:cNvPr id="48" name="Рисунок 47"/>
          <p:cNvPicPr>
            <a:picLocks noChangeAspect="1"/>
          </p:cNvPicPr>
          <p:nvPr/>
        </p:nvPicPr>
        <p:blipFill rotWithShape="1">
          <a:blip r:embed="rId2"/>
          <a:srcRect l="9447" r="2208"/>
          <a:stretch/>
        </p:blipFill>
        <p:spPr>
          <a:xfrm>
            <a:off x="575926" y="1443800"/>
            <a:ext cx="3227978" cy="2024956"/>
          </a:xfrm>
          <a:prstGeom prst="round2DiagRect">
            <a:avLst>
              <a:gd name="adj1" fmla="val 21763"/>
              <a:gd name="adj2" fmla="val 0"/>
            </a:avLst>
          </a:prstGeom>
          <a:ln w="88900" cap="sq">
            <a:noFill/>
            <a:miter lim="800000"/>
          </a:ln>
          <a:effectLst/>
        </p:spPr>
      </p:pic>
      <p:grpSp>
        <p:nvGrpSpPr>
          <p:cNvPr id="41" name="Группа 40"/>
          <p:cNvGrpSpPr/>
          <p:nvPr/>
        </p:nvGrpSpPr>
        <p:grpSpPr>
          <a:xfrm>
            <a:off x="8566716" y="1401419"/>
            <a:ext cx="3129130" cy="2087216"/>
            <a:chOff x="5428243" y="2220639"/>
            <a:chExt cx="5255246" cy="3505392"/>
          </a:xfrm>
          <a:effectLst/>
        </p:grpSpPr>
        <p:pic>
          <p:nvPicPr>
            <p:cNvPr id="42" name="Рисунок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8243" y="2220639"/>
              <a:ext cx="5255246" cy="3505391"/>
            </a:xfrm>
            <a:prstGeom prst="round2DiagRect">
              <a:avLst>
                <a:gd name="adj1" fmla="val 29847"/>
                <a:gd name="adj2" fmla="val 0"/>
              </a:avLst>
            </a:prstGeom>
            <a:ln w="88900" cap="sq">
              <a:noFill/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43" name="Прямоугольник с двумя скругленными противолежащими углами 42"/>
            <p:cNvSpPr/>
            <p:nvPr/>
          </p:nvSpPr>
          <p:spPr>
            <a:xfrm>
              <a:off x="5428243" y="2220639"/>
              <a:ext cx="5255246" cy="3505392"/>
            </a:xfrm>
            <a:prstGeom prst="round2DiagRect">
              <a:avLst>
                <a:gd name="adj1" fmla="val 28611"/>
                <a:gd name="adj2" fmla="val 0"/>
              </a:avLst>
            </a:prstGeom>
            <a:solidFill>
              <a:srgbClr val="EFEFE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8380434" y="5220396"/>
            <a:ext cx="33643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2025 </a:t>
            </a:r>
            <a:r>
              <a:rPr lang="ru-RU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год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 flipV="1">
            <a:off x="4154721" y="1426665"/>
            <a:ext cx="0" cy="3791378"/>
          </a:xfrm>
          <a:prstGeom prst="line">
            <a:avLst/>
          </a:prstGeom>
          <a:ln w="25400">
            <a:gradFill>
              <a:gsLst>
                <a:gs pos="28000">
                  <a:srgbClr val="505A69"/>
                </a:gs>
                <a:gs pos="2000">
                  <a:srgbClr val="333F50"/>
                </a:gs>
                <a:gs pos="100000">
                  <a:schemeClr val="bg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V="1">
            <a:off x="8239706" y="1416728"/>
            <a:ext cx="0" cy="3701925"/>
          </a:xfrm>
          <a:prstGeom prst="line">
            <a:avLst/>
          </a:prstGeom>
          <a:ln w="25400">
            <a:gradFill>
              <a:gsLst>
                <a:gs pos="28000">
                  <a:srgbClr val="505A69"/>
                </a:gs>
                <a:gs pos="2000">
                  <a:srgbClr val="333F50"/>
                </a:gs>
                <a:gs pos="100000">
                  <a:schemeClr val="bg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8692223" y="3204672"/>
            <a:ext cx="13156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39D5FC"/>
                </a:solidFill>
                <a:latin typeface="Gabriola" panose="04040605051002020D02" pitchFamily="82" charset="0"/>
              </a:rPr>
              <a:t>6</a:t>
            </a:r>
            <a:endParaRPr lang="ru-RU" sz="3600" b="1" dirty="0">
              <a:solidFill>
                <a:srgbClr val="39D5FC"/>
              </a:solidFill>
              <a:latin typeface="Gabriola" panose="04040605051002020D02" pitchFamily="82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504074" y="3638813"/>
            <a:ext cx="2422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мероприятий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478078" y="4109267"/>
            <a:ext cx="34521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по информированию </a:t>
            </a:r>
            <a:r>
              <a:rPr lang="ru-RU" sz="2400" b="1" dirty="0">
                <a:solidFill>
                  <a:schemeClr val="bg1"/>
                </a:solidFill>
                <a:latin typeface="Gabriola" panose="04040605051002020D02" pitchFamily="82" charset="0"/>
              </a:rPr>
              <a:t>субъектов предпринимательской </a:t>
            </a:r>
            <a:endParaRPr lang="ru-RU" sz="2400" b="1" dirty="0" smtClean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деятельности </a:t>
            </a:r>
            <a:r>
              <a:rPr lang="ru-RU" sz="2400" b="1" dirty="0">
                <a:solidFill>
                  <a:schemeClr val="bg1"/>
                </a:solidFill>
                <a:latin typeface="Gabriola" panose="04040605051002020D02" pitchFamily="82" charset="0"/>
              </a:rPr>
              <a:t>об участии в ОРВ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44450" y="5558677"/>
            <a:ext cx="81429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ПЛАН МЕРОПРИЯТИЙ ПО РАЗВИТИЮ ОРВ И ЭКСПЕРТИЗЫ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распоряжение </a:t>
            </a:r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администрации города </a:t>
            </a:r>
            <a:r>
              <a:rPr lang="ru-RU" sz="3600" b="1" dirty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от 17.12.2024 №</a:t>
            </a:r>
            <a:r>
              <a:rPr lang="ru-RU" sz="36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944-р</a:t>
            </a:r>
            <a:endParaRPr lang="ru-RU" sz="3600" b="1" dirty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1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5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 flipV="1">
            <a:off x="341283" y="333209"/>
            <a:ext cx="0" cy="939310"/>
          </a:xfrm>
          <a:prstGeom prst="line">
            <a:avLst/>
          </a:prstGeom>
          <a:ln w="28575">
            <a:gradFill>
              <a:gsLst>
                <a:gs pos="50000">
                  <a:srgbClr val="39D5FC"/>
                </a:gs>
                <a:gs pos="4000">
                  <a:srgbClr val="333F50"/>
                </a:gs>
                <a:gs pos="99000">
                  <a:srgbClr val="333F50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Рисунок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903" y="1391477"/>
            <a:ext cx="2107097" cy="2107097"/>
          </a:xfrm>
          <a:prstGeom prst="round2DiagRect">
            <a:avLst>
              <a:gd name="adj1" fmla="val 14021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6" name="TextBox 35"/>
          <p:cNvSpPr txBox="1"/>
          <p:nvPr/>
        </p:nvSpPr>
        <p:spPr>
          <a:xfrm>
            <a:off x="4439883" y="3466086"/>
            <a:ext cx="36174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39D5FC"/>
                </a:solidFill>
                <a:latin typeface="Gabriola" panose="04040605051002020D02" pitchFamily="82" charset="0"/>
              </a:rPr>
              <a:t>калькулятор</a:t>
            </a:r>
            <a:r>
              <a:rPr lang="ru-RU" sz="3600" b="1" dirty="0">
                <a:solidFill>
                  <a:srgbClr val="39D5FC"/>
                </a:solidFill>
                <a:latin typeface="Gabriola" panose="04040605051002020D02" pitchFamily="82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для расчета  издержек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субъектов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предпринимательства</a:t>
            </a:r>
            <a:endParaRPr lang="ru-RU" sz="24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70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19009" y="309402"/>
            <a:ext cx="11297876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lnSpc>
                <a:spcPct val="70000"/>
              </a:lnSpc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ОЦЕНКА  ПРИМЕНЕНИЯ </a:t>
            </a:r>
          </a:p>
          <a:p>
            <a:pPr lvl="0" algn="l">
              <a:lnSpc>
                <a:spcPct val="70000"/>
              </a:lnSpc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ОБЯЗАТЕЛЬНЫХ ТРЕБОВАНИЙ</a:t>
            </a:r>
          </a:p>
        </p:txBody>
      </p:sp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6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27"/>
          <a:stretch/>
        </p:blipFill>
        <p:spPr>
          <a:xfrm>
            <a:off x="9168935" y="0"/>
            <a:ext cx="2912786" cy="4029722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9233452" y="769209"/>
            <a:ext cx="25503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ПОРЯДОК </a:t>
            </a:r>
            <a:endParaRPr lang="ru-RU" sz="2400" b="1" u="sng" dirty="0" smtClean="0">
              <a:solidFill>
                <a:srgbClr val="333F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утвержден постановлением </a:t>
            </a:r>
            <a:r>
              <a:rPr lang="ru-RU" sz="2400" b="1" dirty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администрации города </a:t>
            </a:r>
            <a:r>
              <a:rPr lang="ru-RU" sz="3600" b="1" dirty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от </a:t>
            </a:r>
            <a:r>
              <a:rPr lang="ru-RU" sz="3600" b="1" dirty="0" smtClean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24.12.2024 </a:t>
            </a:r>
          </a:p>
          <a:p>
            <a:pPr algn="ctr"/>
            <a:r>
              <a:rPr lang="ru-RU" sz="3600" b="1" dirty="0" smtClean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№1189</a:t>
            </a:r>
            <a:endParaRPr lang="ru-RU" sz="3600" b="1" dirty="0">
              <a:solidFill>
                <a:srgbClr val="333F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9229" y="1197171"/>
            <a:ext cx="8753919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п</a:t>
            </a:r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роводится в отношении </a:t>
            </a:r>
            <a:r>
              <a:rPr lang="ru-RU" sz="2800" b="1" u="sng" dirty="0" smtClean="0">
                <a:solidFill>
                  <a:schemeClr val="bg1"/>
                </a:solidFill>
                <a:latin typeface="Gabriola" panose="04040605051002020D02" pitchFamily="82" charset="0"/>
              </a:rPr>
              <a:t>действующих</a:t>
            </a:r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муниципальных НПА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1758993" y="1847292"/>
            <a:ext cx="0" cy="4809540"/>
          </a:xfrm>
          <a:prstGeom prst="line">
            <a:avLst/>
          </a:prstGeom>
          <a:ln w="28575">
            <a:gradFill>
              <a:gsLst>
                <a:gs pos="0">
                  <a:srgbClr val="333F50"/>
                </a:gs>
                <a:gs pos="68000">
                  <a:srgbClr val="39D5FC"/>
                </a:gs>
                <a:gs pos="31000">
                  <a:srgbClr val="39D5FC"/>
                </a:gs>
                <a:gs pos="100000">
                  <a:srgbClr val="333F50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029970" y="1971161"/>
            <a:ext cx="6510526" cy="54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формирование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 разработчиком проекта доклада о достижении </a:t>
            </a:r>
            <a:endParaRPr lang="ru-RU" sz="2100" b="1" dirty="0" smtClean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>
              <a:lnSpc>
                <a:spcPct val="70000"/>
              </a:lnSpc>
            </a:pP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целей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введения обязательных требований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29970" y="2627601"/>
            <a:ext cx="651052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публичные консультации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по проекту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доклада</a:t>
            </a:r>
          </a:p>
          <a:p>
            <a:pPr>
              <a:lnSpc>
                <a:spcPct val="70000"/>
              </a:lnSpc>
            </a:pP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на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портале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проектов </a:t>
            </a:r>
            <a:r>
              <a:rPr lang="en-US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regulation.admhmao.ru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29970" y="3280259"/>
            <a:ext cx="651052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доработка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 разработчиком проекта доклада </a:t>
            </a:r>
            <a:endParaRPr lang="ru-RU" sz="2100" b="1" dirty="0" smtClean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>
              <a:lnSpc>
                <a:spcPct val="70000"/>
              </a:lnSpc>
            </a:pP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с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учетом результатов публичных консультаций</a:t>
            </a:r>
            <a:endParaRPr lang="en-US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26922" y="3932916"/>
            <a:ext cx="651052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подписание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 проекта доклада руководителем разработчика, подготовившего проект доклада</a:t>
            </a:r>
            <a:endParaRPr lang="en-US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33018" y="4585573"/>
            <a:ext cx="651052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направление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проекта доклада в уполномоченный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орган – </a:t>
            </a:r>
          </a:p>
          <a:p>
            <a:pPr>
              <a:lnSpc>
                <a:spcPct val="70000"/>
              </a:lnSpc>
            </a:pP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департамент экономического развития администрации города</a:t>
            </a:r>
            <a:endParaRPr lang="en-US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29970" y="5238231"/>
            <a:ext cx="651052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рассмотрение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 проекта доклада уполномоченным органом с последующим направлением разработчику заключения</a:t>
            </a:r>
            <a:endParaRPr lang="en-US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26922" y="5890889"/>
            <a:ext cx="8764418" cy="77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принятие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 разработчиком по итогам рассмотрения заключения одного из решений, предусмотренных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Порядком,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и </a:t>
            </a: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опубликование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на портале проектов доклада, подписанного руководителем разработчика</a:t>
            </a:r>
            <a:endParaRPr lang="en-US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624584" y="2103120"/>
            <a:ext cx="274320" cy="274320"/>
          </a:xfrm>
          <a:prstGeom prst="ellipse">
            <a:avLst/>
          </a:prstGeom>
          <a:gradFill>
            <a:gsLst>
              <a:gs pos="0">
                <a:srgbClr val="333F50"/>
              </a:gs>
              <a:gs pos="74085">
                <a:srgbClr val="39D5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624584" y="2764028"/>
            <a:ext cx="274320" cy="274320"/>
          </a:xfrm>
          <a:prstGeom prst="ellipse">
            <a:avLst/>
          </a:prstGeom>
          <a:solidFill>
            <a:srgbClr val="39D5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624584" y="3424936"/>
            <a:ext cx="274320" cy="274320"/>
          </a:xfrm>
          <a:prstGeom prst="ellipse">
            <a:avLst/>
          </a:prstGeom>
          <a:solidFill>
            <a:srgbClr val="39D5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624584" y="4085844"/>
            <a:ext cx="274320" cy="274320"/>
          </a:xfrm>
          <a:prstGeom prst="ellipse">
            <a:avLst/>
          </a:prstGeom>
          <a:solidFill>
            <a:srgbClr val="39D5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1624584" y="4746752"/>
            <a:ext cx="274320" cy="274320"/>
          </a:xfrm>
          <a:prstGeom prst="ellipse">
            <a:avLst/>
          </a:prstGeom>
          <a:solidFill>
            <a:srgbClr val="39D5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1624584" y="5407660"/>
            <a:ext cx="274320" cy="274320"/>
          </a:xfrm>
          <a:prstGeom prst="ellipse">
            <a:avLst/>
          </a:prstGeom>
          <a:solidFill>
            <a:srgbClr val="39D5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1624584" y="6068568"/>
            <a:ext cx="274320" cy="274320"/>
          </a:xfrm>
          <a:prstGeom prst="ellipse">
            <a:avLst/>
          </a:prstGeom>
          <a:gradFill>
            <a:gsLst>
              <a:gs pos="100000">
                <a:srgbClr val="333F50"/>
              </a:gs>
              <a:gs pos="26000">
                <a:srgbClr val="39D5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flipV="1">
            <a:off x="341283" y="333209"/>
            <a:ext cx="0" cy="939310"/>
          </a:xfrm>
          <a:prstGeom prst="line">
            <a:avLst/>
          </a:prstGeom>
          <a:ln w="28575">
            <a:gradFill>
              <a:gsLst>
                <a:gs pos="50000">
                  <a:srgbClr val="39D5FC"/>
                </a:gs>
                <a:gs pos="4000">
                  <a:srgbClr val="333F50"/>
                </a:gs>
                <a:gs pos="99000">
                  <a:srgbClr val="333F50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099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19009" y="190530"/>
            <a:ext cx="11297876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ОЦЕНКА ФАКТИЧЕСКОГО ВОЗДЕЙСТВИЯ</a:t>
            </a:r>
          </a:p>
        </p:txBody>
      </p:sp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7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36408" y="1492835"/>
            <a:ext cx="7908540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</a:rPr>
              <a:t>если Планом </a:t>
            </a:r>
            <a:r>
              <a:rPr lang="ru-RU" sz="20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ОПОТ предусмотрено </a:t>
            </a:r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</a:rPr>
              <a:t>проведение ОПОТ </a:t>
            </a:r>
            <a:r>
              <a:rPr lang="ru-RU" sz="20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в </a:t>
            </a:r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</a:rPr>
              <a:t>отношении </a:t>
            </a:r>
            <a:endParaRPr lang="en-US" sz="2000" dirty="0" smtClean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>
              <a:lnSpc>
                <a:spcPct val="70000"/>
              </a:lnSpc>
            </a:pPr>
            <a:r>
              <a:rPr lang="ru-RU" sz="2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менее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5 </a:t>
            </a:r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</a:rPr>
              <a:t>муниципальных </a:t>
            </a:r>
            <a:r>
              <a:rPr lang="ru-RU" sz="20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НПА в </a:t>
            </a:r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</a:rPr>
              <a:t>соответствующей сфере общественных </a:t>
            </a:r>
            <a:r>
              <a:rPr lang="ru-RU" sz="20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отношений</a:t>
            </a:r>
          </a:p>
          <a:p>
            <a:pPr>
              <a:lnSpc>
                <a:spcPct val="70000"/>
              </a:lnSpc>
            </a:pPr>
            <a:endParaRPr lang="ru-RU" sz="2000" dirty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>
              <a:lnSpc>
                <a:spcPct val="70000"/>
              </a:lnSpc>
            </a:pPr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</a:rPr>
              <a:t>при </a:t>
            </a:r>
            <a:r>
              <a:rPr lang="ru-RU" sz="20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наличии в </a:t>
            </a:r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</a:rPr>
              <a:t>заключении о результатах рассмотрения </a:t>
            </a:r>
            <a:r>
              <a:rPr lang="ru-RU" sz="20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проекта доклада</a:t>
            </a:r>
            <a:endParaRPr lang="en-US" sz="2000" dirty="0" smtClean="0">
              <a:solidFill>
                <a:schemeClr val="bg1"/>
              </a:solidFill>
              <a:latin typeface="Gabriola" panose="04040605051002020D02" pitchFamily="82" charset="0"/>
            </a:endParaRPr>
          </a:p>
          <a:p>
            <a:pPr>
              <a:lnSpc>
                <a:spcPct val="70000"/>
              </a:lnSpc>
            </a:pPr>
            <a:r>
              <a:rPr lang="ru-RU" sz="20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информации </a:t>
            </a:r>
            <a:r>
              <a:rPr lang="ru-RU" sz="2000" dirty="0">
                <a:solidFill>
                  <a:schemeClr val="bg1"/>
                </a:solidFill>
                <a:latin typeface="Gabriola" panose="04040605051002020D02" pitchFamily="82" charset="0"/>
              </a:rPr>
              <a:t>о необходимости проведения ОФВ муниципального </a:t>
            </a:r>
            <a:r>
              <a:rPr lang="ru-RU" sz="20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НПА</a:t>
            </a:r>
            <a:endParaRPr lang="ru-RU" sz="2000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9290" y="948693"/>
            <a:ext cx="8753919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п</a:t>
            </a:r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роводится в отношении </a:t>
            </a:r>
            <a:r>
              <a:rPr lang="ru-RU" sz="2800" b="1" u="sng" dirty="0" smtClean="0">
                <a:solidFill>
                  <a:schemeClr val="bg1"/>
                </a:solidFill>
                <a:latin typeface="Gabriola" panose="04040605051002020D02" pitchFamily="82" charset="0"/>
              </a:rPr>
              <a:t>действующих</a:t>
            </a:r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муниципальных НПА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026922" y="2930082"/>
            <a:ext cx="6510526" cy="322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формирование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 разработчиком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отчета об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ОФВ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муниципального НПА</a:t>
            </a:r>
            <a:endParaRPr lang="ru-RU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26922" y="3351969"/>
            <a:ext cx="651052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п</a:t>
            </a:r>
            <a:r>
              <a:rPr lang="ru-RU" sz="2100" b="1" u="sng" dirty="0" smtClean="0">
                <a:solidFill>
                  <a:schemeClr val="bg1"/>
                </a:solidFill>
                <a:latin typeface="Gabriola" panose="04040605051002020D02" pitchFamily="82" charset="0"/>
              </a:rPr>
              <a:t>убличные консультации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отчета об ОФВ муниципального НПА</a:t>
            </a:r>
          </a:p>
          <a:p>
            <a:pPr>
              <a:lnSpc>
                <a:spcPct val="70000"/>
              </a:lnSpc>
            </a:pP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на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портале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проектов </a:t>
            </a:r>
            <a:r>
              <a:rPr lang="en-US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regulation.admhmao.ru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026922" y="4018026"/>
            <a:ext cx="6510526" cy="54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доработка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 разработчиком отчета об ОФВ муниципального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НПА </a:t>
            </a:r>
          </a:p>
          <a:p>
            <a:pPr>
              <a:lnSpc>
                <a:spcPct val="70000"/>
              </a:lnSpc>
            </a:pP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с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учетом результатов публичных консультаций</a:t>
            </a:r>
            <a:endParaRPr lang="en-US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026922" y="4662539"/>
            <a:ext cx="651052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направление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документов в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уполномоченный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орган – </a:t>
            </a:r>
          </a:p>
          <a:p>
            <a:pPr>
              <a:lnSpc>
                <a:spcPct val="70000"/>
              </a:lnSpc>
            </a:pP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департамент экономического развития администрации города</a:t>
            </a:r>
            <a:endParaRPr lang="en-US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026922" y="5328596"/>
            <a:ext cx="651052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рассмотрение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документов уполномоченным 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органом с последующим направлением разработчику заключения</a:t>
            </a:r>
            <a:endParaRPr lang="en-US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27"/>
          <a:stretch/>
        </p:blipFill>
        <p:spPr>
          <a:xfrm>
            <a:off x="9178875" y="1023730"/>
            <a:ext cx="2912786" cy="4029722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9243392" y="1792939"/>
            <a:ext cx="25503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ПОРЯДОК </a:t>
            </a:r>
            <a:endParaRPr lang="ru-RU" sz="2400" b="1" u="sng" dirty="0" smtClean="0">
              <a:solidFill>
                <a:srgbClr val="333F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утвержден постановлением </a:t>
            </a:r>
            <a:r>
              <a:rPr lang="ru-RU" sz="2400" b="1" dirty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администрации города </a:t>
            </a:r>
            <a:r>
              <a:rPr lang="ru-RU" sz="3600" b="1" dirty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от </a:t>
            </a:r>
            <a:r>
              <a:rPr lang="ru-RU" sz="3600" b="1" dirty="0" smtClean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24.12.2024 </a:t>
            </a:r>
          </a:p>
          <a:p>
            <a:pPr algn="ctr"/>
            <a:r>
              <a:rPr lang="ru-RU" sz="3600" b="1" dirty="0" smtClean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№1189</a:t>
            </a:r>
            <a:endParaRPr lang="ru-RU" sz="3600" b="1" dirty="0">
              <a:solidFill>
                <a:srgbClr val="333F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 flipV="1">
            <a:off x="341283" y="333209"/>
            <a:ext cx="0" cy="939310"/>
          </a:xfrm>
          <a:prstGeom prst="line">
            <a:avLst/>
          </a:prstGeom>
          <a:ln w="28575">
            <a:gradFill>
              <a:gsLst>
                <a:gs pos="50000">
                  <a:srgbClr val="39D5FC"/>
                </a:gs>
                <a:gs pos="4000">
                  <a:srgbClr val="333F50"/>
                </a:gs>
                <a:gs pos="99000">
                  <a:srgbClr val="333F50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2026922" y="5994653"/>
            <a:ext cx="8764418" cy="54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ru-RU" sz="2100" b="1" u="sng" dirty="0">
                <a:solidFill>
                  <a:schemeClr val="bg1"/>
                </a:solidFill>
                <a:latin typeface="Gabriola" panose="04040605051002020D02" pitchFamily="82" charset="0"/>
              </a:rPr>
              <a:t>принятие</a:t>
            </a:r>
            <a:r>
              <a:rPr lang="ru-RU" sz="2100" b="1" dirty="0">
                <a:solidFill>
                  <a:schemeClr val="bg1"/>
                </a:solidFill>
                <a:latin typeface="Gabriola" panose="04040605051002020D02" pitchFamily="82" charset="0"/>
              </a:rPr>
              <a:t> разработчиком по итогам рассмотрения заключения одного из решений, предусмотренных </a:t>
            </a:r>
            <a:r>
              <a:rPr lang="ru-RU" sz="21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Порядком</a:t>
            </a:r>
            <a:endParaRPr lang="en-US" sz="21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cxnSp>
        <p:nvCxnSpPr>
          <p:cNvPr id="64" name="Прямая соединительная линия 63"/>
          <p:cNvCxnSpPr/>
          <p:nvPr/>
        </p:nvCxnSpPr>
        <p:spPr>
          <a:xfrm flipV="1">
            <a:off x="1768932" y="2622545"/>
            <a:ext cx="0" cy="4036672"/>
          </a:xfrm>
          <a:prstGeom prst="line">
            <a:avLst/>
          </a:prstGeom>
          <a:ln w="28575">
            <a:gradFill>
              <a:gsLst>
                <a:gs pos="0">
                  <a:srgbClr val="333F50"/>
                </a:gs>
                <a:gs pos="68000">
                  <a:srgbClr val="39D5FC"/>
                </a:gs>
                <a:gs pos="31000">
                  <a:srgbClr val="39D5FC"/>
                </a:gs>
                <a:gs pos="100000">
                  <a:srgbClr val="333F50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Овал 64"/>
          <p:cNvSpPr/>
          <p:nvPr/>
        </p:nvSpPr>
        <p:spPr>
          <a:xfrm>
            <a:off x="1634523" y="2918128"/>
            <a:ext cx="274320" cy="274320"/>
          </a:xfrm>
          <a:prstGeom prst="ellipse">
            <a:avLst/>
          </a:prstGeom>
          <a:gradFill>
            <a:gsLst>
              <a:gs pos="0">
                <a:srgbClr val="333F50"/>
              </a:gs>
              <a:gs pos="74085">
                <a:srgbClr val="39D5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1634523" y="3564118"/>
            <a:ext cx="274320" cy="274320"/>
          </a:xfrm>
          <a:prstGeom prst="ellipse">
            <a:avLst/>
          </a:prstGeom>
          <a:solidFill>
            <a:srgbClr val="39D5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1634523" y="4210108"/>
            <a:ext cx="274320" cy="274320"/>
          </a:xfrm>
          <a:prstGeom prst="ellipse">
            <a:avLst/>
          </a:prstGeom>
          <a:solidFill>
            <a:srgbClr val="39D5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1634523" y="4856098"/>
            <a:ext cx="274320" cy="274320"/>
          </a:xfrm>
          <a:prstGeom prst="ellipse">
            <a:avLst/>
          </a:prstGeom>
          <a:solidFill>
            <a:srgbClr val="39D5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1634523" y="5502088"/>
            <a:ext cx="274320" cy="274320"/>
          </a:xfrm>
          <a:prstGeom prst="ellipse">
            <a:avLst/>
          </a:prstGeom>
          <a:solidFill>
            <a:srgbClr val="39D5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Овал 70"/>
          <p:cNvSpPr/>
          <p:nvPr/>
        </p:nvSpPr>
        <p:spPr>
          <a:xfrm>
            <a:off x="1634523" y="6148079"/>
            <a:ext cx="274320" cy="274320"/>
          </a:xfrm>
          <a:prstGeom prst="ellipse">
            <a:avLst/>
          </a:prstGeom>
          <a:gradFill>
            <a:gsLst>
              <a:gs pos="100000">
                <a:srgbClr val="333F50"/>
              </a:gs>
              <a:gs pos="26000">
                <a:srgbClr val="39D5FC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3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19009" y="190530"/>
            <a:ext cx="11297876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РЕЗУЛЬТЫТЫ ПРОВЕДЕНИЯ ОПОТ / ОФВ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39777" y="1122428"/>
            <a:ext cx="7261459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Gabriola" panose="04040605051002020D02" pitchFamily="82" charset="0"/>
              </a:rPr>
              <a:t>п</a:t>
            </a:r>
            <a:r>
              <a:rPr lang="ru-RU" sz="2800" b="1" dirty="0" smtClean="0">
                <a:solidFill>
                  <a:schemeClr val="bg1"/>
                </a:solidFill>
                <a:latin typeface="Gabriola" panose="04040605051002020D02" pitchFamily="82" charset="0"/>
              </a:rPr>
              <a:t>ринимается одно из следующих решений :</a:t>
            </a:r>
            <a:endParaRPr lang="ru-RU" sz="2800" b="1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8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268755" y="2226362"/>
            <a:ext cx="3773160" cy="3319672"/>
            <a:chOff x="447658" y="1997763"/>
            <a:chExt cx="3945438" cy="3319672"/>
          </a:xfrm>
        </p:grpSpPr>
        <p:sp>
          <p:nvSpPr>
            <p:cNvPr id="9" name="Прямоугольник с двумя скругленными противолежащими углами 8"/>
            <p:cNvSpPr/>
            <p:nvPr/>
          </p:nvSpPr>
          <p:spPr>
            <a:xfrm>
              <a:off x="447658" y="1997763"/>
              <a:ext cx="3945438" cy="3319672"/>
            </a:xfrm>
            <a:prstGeom prst="round2DiagRect">
              <a:avLst>
                <a:gd name="adj1" fmla="val 41588"/>
                <a:gd name="adj2" fmla="val 0"/>
              </a:avLst>
            </a:prstGeom>
            <a:solidFill>
              <a:schemeClr val="bg1"/>
            </a:solidFill>
            <a:ln w="28575">
              <a:gradFill>
                <a:gsLst>
                  <a:gs pos="0">
                    <a:srgbClr val="333F50"/>
                  </a:gs>
                  <a:gs pos="69000">
                    <a:srgbClr val="39D5FC"/>
                  </a:gs>
                  <a:gs pos="100000">
                    <a:srgbClr val="39D5FC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2250749" y="2162755"/>
              <a:ext cx="133184" cy="133184"/>
            </a:xfrm>
            <a:prstGeom prst="ellipse">
              <a:avLst/>
            </a:prstGeom>
            <a:solidFill>
              <a:srgbClr val="39D5FC">
                <a:alpha val="50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2442905" y="2162755"/>
              <a:ext cx="133184" cy="133184"/>
            </a:xfrm>
            <a:prstGeom prst="ellipse">
              <a:avLst/>
            </a:prstGeom>
            <a:solidFill>
              <a:srgbClr val="39D5FC">
                <a:alpha val="75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2635062" y="2162755"/>
              <a:ext cx="133184" cy="133184"/>
            </a:xfrm>
            <a:prstGeom prst="ellipse">
              <a:avLst/>
            </a:prstGeom>
            <a:solidFill>
              <a:srgbClr val="39D5FC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4221215" y="2219735"/>
            <a:ext cx="3773160" cy="3319672"/>
            <a:chOff x="447658" y="1997763"/>
            <a:chExt cx="3945438" cy="3319672"/>
          </a:xfrm>
        </p:grpSpPr>
        <p:sp>
          <p:nvSpPr>
            <p:cNvPr id="18" name="Прямоугольник с двумя скругленными противолежащими углами 17"/>
            <p:cNvSpPr/>
            <p:nvPr/>
          </p:nvSpPr>
          <p:spPr>
            <a:xfrm>
              <a:off x="447658" y="1997763"/>
              <a:ext cx="3945438" cy="3319672"/>
            </a:xfrm>
            <a:prstGeom prst="round2DiagRect">
              <a:avLst>
                <a:gd name="adj1" fmla="val 41588"/>
                <a:gd name="adj2" fmla="val 0"/>
              </a:avLst>
            </a:prstGeom>
            <a:solidFill>
              <a:schemeClr val="bg1"/>
            </a:solidFill>
            <a:ln w="28575">
              <a:gradFill>
                <a:gsLst>
                  <a:gs pos="0">
                    <a:srgbClr val="333F50"/>
                  </a:gs>
                  <a:gs pos="69000">
                    <a:srgbClr val="39D5FC"/>
                  </a:gs>
                  <a:gs pos="100000">
                    <a:srgbClr val="39D5FC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/>
            <p:cNvSpPr/>
            <p:nvPr/>
          </p:nvSpPr>
          <p:spPr>
            <a:xfrm>
              <a:off x="2250749" y="2162755"/>
              <a:ext cx="133184" cy="133184"/>
            </a:xfrm>
            <a:prstGeom prst="ellipse">
              <a:avLst/>
            </a:prstGeom>
            <a:solidFill>
              <a:srgbClr val="39D5FC">
                <a:alpha val="50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2442905" y="2162755"/>
              <a:ext cx="133184" cy="133184"/>
            </a:xfrm>
            <a:prstGeom prst="ellipse">
              <a:avLst/>
            </a:prstGeom>
            <a:solidFill>
              <a:srgbClr val="39D5FC">
                <a:alpha val="75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Овал 20"/>
            <p:cNvSpPr/>
            <p:nvPr/>
          </p:nvSpPr>
          <p:spPr>
            <a:xfrm>
              <a:off x="2635062" y="2162755"/>
              <a:ext cx="133184" cy="133184"/>
            </a:xfrm>
            <a:prstGeom prst="ellipse">
              <a:avLst/>
            </a:prstGeom>
            <a:solidFill>
              <a:srgbClr val="39D5FC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8173675" y="2229674"/>
            <a:ext cx="3773160" cy="3319672"/>
            <a:chOff x="447658" y="1997763"/>
            <a:chExt cx="3945438" cy="3319672"/>
          </a:xfrm>
        </p:grpSpPr>
        <p:sp>
          <p:nvSpPr>
            <p:cNvPr id="23" name="Прямоугольник с двумя скругленными противолежащими углами 22"/>
            <p:cNvSpPr/>
            <p:nvPr/>
          </p:nvSpPr>
          <p:spPr>
            <a:xfrm>
              <a:off x="447658" y="1997763"/>
              <a:ext cx="3945438" cy="3319672"/>
            </a:xfrm>
            <a:prstGeom prst="round2DiagRect">
              <a:avLst>
                <a:gd name="adj1" fmla="val 41588"/>
                <a:gd name="adj2" fmla="val 0"/>
              </a:avLst>
            </a:prstGeom>
            <a:solidFill>
              <a:schemeClr val="bg1"/>
            </a:solidFill>
            <a:ln w="28575">
              <a:gradFill>
                <a:gsLst>
                  <a:gs pos="0">
                    <a:srgbClr val="333F50"/>
                  </a:gs>
                  <a:gs pos="69000">
                    <a:srgbClr val="39D5FC"/>
                  </a:gs>
                  <a:gs pos="100000">
                    <a:srgbClr val="39D5FC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Овал 23"/>
            <p:cNvSpPr/>
            <p:nvPr/>
          </p:nvSpPr>
          <p:spPr>
            <a:xfrm>
              <a:off x="2250749" y="2162755"/>
              <a:ext cx="133184" cy="133184"/>
            </a:xfrm>
            <a:prstGeom prst="ellipse">
              <a:avLst/>
            </a:prstGeom>
            <a:solidFill>
              <a:srgbClr val="39D5FC">
                <a:alpha val="50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2442905" y="2162755"/>
              <a:ext cx="133184" cy="133184"/>
            </a:xfrm>
            <a:prstGeom prst="ellipse">
              <a:avLst/>
            </a:prstGeom>
            <a:solidFill>
              <a:srgbClr val="39D5FC">
                <a:alpha val="75000"/>
              </a:srgb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2635062" y="2162755"/>
              <a:ext cx="133184" cy="133184"/>
            </a:xfrm>
            <a:prstGeom prst="ellipse">
              <a:avLst/>
            </a:prstGeom>
            <a:solidFill>
              <a:srgbClr val="39D5FC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03333" y="2795514"/>
            <a:ext cx="3721405" cy="255454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о </a:t>
            </a:r>
            <a:r>
              <a:rPr lang="ru-RU" sz="2400" b="1" u="sng" dirty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целесообразности дальнейшего применения</a:t>
            </a:r>
            <a:r>
              <a:rPr lang="ru-RU" sz="2400" b="1" u="sng" dirty="0">
                <a:solidFill>
                  <a:srgbClr val="333F50"/>
                </a:solidFill>
                <a:latin typeface="Gabriola" panose="04040605051002020D02" pitchFamily="82" charset="0"/>
              </a:rPr>
              <a:t>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</a:rPr>
              <a:t>обязательных требований с внесением изменений в муниципальный НПА в части </a:t>
            </a:r>
            <a:r>
              <a:rPr lang="ru-RU" sz="2400" b="1" u="sng" dirty="0">
                <a:solidFill>
                  <a:srgbClr val="333F50"/>
                </a:solidFill>
                <a:latin typeface="Gabriola" panose="04040605051002020D02" pitchFamily="82" charset="0"/>
              </a:rPr>
              <a:t>продления срока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</a:rPr>
              <a:t>его действия </a:t>
            </a:r>
          </a:p>
          <a:p>
            <a:r>
              <a:rPr lang="ru-RU" sz="2000" dirty="0" smtClean="0">
                <a:solidFill>
                  <a:srgbClr val="333F50"/>
                </a:solidFill>
                <a:latin typeface="Gabriola" panose="04040605051002020D02" pitchFamily="82" charset="0"/>
              </a:rPr>
              <a:t>(с </a:t>
            </a:r>
            <a:r>
              <a:rPr lang="ru-RU" sz="2000" dirty="0">
                <a:solidFill>
                  <a:srgbClr val="333F50"/>
                </a:solidFill>
                <a:latin typeface="Gabriola" panose="04040605051002020D02" pitchFamily="82" charset="0"/>
              </a:rPr>
              <a:t>указанием срока продления </a:t>
            </a:r>
            <a:endParaRPr lang="ru-RU" sz="2000" dirty="0" smtClean="0">
              <a:solidFill>
                <a:srgbClr val="333F50"/>
              </a:solidFill>
              <a:latin typeface="Gabriola" panose="04040605051002020D02" pitchFamily="82" charset="0"/>
            </a:endParaRPr>
          </a:p>
          <a:p>
            <a:r>
              <a:rPr lang="ru-RU" sz="2000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не </a:t>
            </a:r>
            <a:r>
              <a:rPr lang="ru-RU" sz="2000" dirty="0">
                <a:solidFill>
                  <a:srgbClr val="333F50"/>
                </a:solidFill>
                <a:latin typeface="Gabriola" panose="04040605051002020D02" pitchFamily="82" charset="0"/>
              </a:rPr>
              <a:t>более чем на шесть лет)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352481" y="2798827"/>
            <a:ext cx="3628642" cy="267765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о </a:t>
            </a:r>
            <a:r>
              <a:rPr lang="ru-RU" sz="2400" b="1" u="sng" dirty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нецелесообразности дальнейшего применения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</a:rPr>
              <a:t>обязательных требований и необходимости </a:t>
            </a:r>
            <a:r>
              <a:rPr lang="ru-RU" sz="2400" b="1" u="sng" dirty="0">
                <a:solidFill>
                  <a:srgbClr val="333F50"/>
                </a:solidFill>
                <a:latin typeface="Gabriola" panose="04040605051002020D02" pitchFamily="82" charset="0"/>
              </a:rPr>
              <a:t>внесения изменений </a:t>
            </a:r>
            <a:endParaRPr lang="ru-RU" sz="2400" b="1" u="sng" dirty="0" smtClean="0">
              <a:solidFill>
                <a:srgbClr val="333F50"/>
              </a:solidFill>
              <a:latin typeface="Gabriola" panose="04040605051002020D02" pitchFamily="82" charset="0"/>
            </a:endParaRPr>
          </a:p>
          <a:p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в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</a:rPr>
              <a:t>муниципальный </a:t>
            </a:r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НПА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</a:rPr>
              <a:t>в части, устанавливающей обязательные </a:t>
            </a:r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требования</a:t>
            </a:r>
            <a:endParaRPr lang="ru-RU" sz="2000" dirty="0">
              <a:solidFill>
                <a:srgbClr val="333F50"/>
              </a:solidFill>
              <a:latin typeface="Gabriola" panose="04040605051002020D02" pitchFamily="8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308255" y="2818705"/>
            <a:ext cx="3721405" cy="230832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о </a:t>
            </a:r>
            <a:r>
              <a:rPr lang="ru-RU" sz="2400" b="1" u="sng" dirty="0">
                <a:solidFill>
                  <a:srgbClr val="333F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нецелесообразности дальнейшего применения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</a:rPr>
              <a:t>обязательных требований и признании </a:t>
            </a:r>
            <a:r>
              <a:rPr lang="ru-RU" sz="2400" b="1" u="sng" dirty="0">
                <a:solidFill>
                  <a:srgbClr val="333F50"/>
                </a:solidFill>
                <a:latin typeface="Gabriola" panose="04040605051002020D02" pitchFamily="82" charset="0"/>
              </a:rPr>
              <a:t>утратившими силу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</a:rPr>
              <a:t>муниципального НПА </a:t>
            </a:r>
            <a:endParaRPr lang="en-US" sz="2400" b="1" dirty="0" smtClean="0">
              <a:solidFill>
                <a:srgbClr val="333F50"/>
              </a:solidFill>
              <a:latin typeface="Gabriola" panose="04040605051002020D02" pitchFamily="82" charset="0"/>
            </a:endParaRPr>
          </a:p>
          <a:p>
            <a:r>
              <a:rPr lang="ru-RU" sz="24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или </a:t>
            </a:r>
            <a:r>
              <a:rPr lang="ru-RU" sz="2400" b="1" dirty="0">
                <a:solidFill>
                  <a:srgbClr val="333F50"/>
                </a:solidFill>
                <a:latin typeface="Gabriola" panose="04040605051002020D02" pitchFamily="82" charset="0"/>
              </a:rPr>
              <a:t>его отдельных положений</a:t>
            </a:r>
            <a:endParaRPr lang="ru-RU" sz="2000" dirty="0">
              <a:solidFill>
                <a:srgbClr val="333F50"/>
              </a:solidFill>
              <a:latin typeface="Gabriola" panose="04040605051002020D02" pitchFamily="82" charset="0"/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flipV="1">
            <a:off x="341283" y="333209"/>
            <a:ext cx="0" cy="939310"/>
          </a:xfrm>
          <a:prstGeom prst="line">
            <a:avLst/>
          </a:prstGeom>
          <a:ln w="28575">
            <a:gradFill>
              <a:gsLst>
                <a:gs pos="50000">
                  <a:srgbClr val="39D5FC"/>
                </a:gs>
                <a:gs pos="4000">
                  <a:srgbClr val="333F50"/>
                </a:gs>
                <a:gs pos="99000">
                  <a:srgbClr val="333F50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61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458766" y="478764"/>
            <a:ext cx="5176721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РЕЙТИНГ </a:t>
            </a:r>
          </a:p>
          <a:p>
            <a:pPr lvl="0" algn="l">
              <a:defRPr/>
            </a:pPr>
            <a:r>
              <a:rPr lang="ru-RU" sz="44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ОРВ, экспертизы и ОПОТ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361161" y="457200"/>
            <a:ext cx="0" cy="5993297"/>
          </a:xfrm>
          <a:prstGeom prst="line">
            <a:avLst/>
          </a:prstGeom>
          <a:ln w="38100">
            <a:gradFill>
              <a:gsLst>
                <a:gs pos="0">
                  <a:srgbClr val="333F50"/>
                </a:gs>
                <a:gs pos="52000">
                  <a:srgbClr val="39D5FC"/>
                </a:gs>
                <a:gs pos="100000">
                  <a:srgbClr val="39D5FC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11733602" y="6356844"/>
            <a:ext cx="457799" cy="50115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>
                    <a:lumMod val="75000"/>
                    <a:alpha val="53000"/>
                  </a:schemeClr>
                </a:solidFill>
                <a:latin typeface="+mn-lt"/>
                <a:ea typeface="+mn-ea"/>
                <a:cs typeface="+mn-cs"/>
              </a:rPr>
              <a:t>9</a:t>
            </a:r>
            <a:endParaRPr lang="ru-RU" sz="3200" b="1" dirty="0">
              <a:solidFill>
                <a:schemeClr val="bg1">
                  <a:lumMod val="75000"/>
                  <a:alpha val="53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47871" y="3649088"/>
            <a:ext cx="2753138" cy="523220"/>
          </a:xfrm>
          <a:prstGeom prst="rect">
            <a:avLst/>
          </a:prstGeom>
          <a:gradFill flip="none" rotWithShape="1">
            <a:gsLst>
              <a:gs pos="100000">
                <a:srgbClr val="333F50"/>
              </a:gs>
              <a:gs pos="31000">
                <a:srgbClr val="39D5FC"/>
              </a:gs>
              <a:gs pos="0">
                <a:srgbClr val="39D5FC"/>
              </a:gs>
            </a:gsLst>
            <a:lin ang="0" scaled="1"/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ВЫСШИЙ УРОВЕНЬ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979749" y="2362725"/>
            <a:ext cx="3152693" cy="584775"/>
          </a:xfrm>
          <a:prstGeom prst="rect">
            <a:avLst/>
          </a:prstGeom>
          <a:noFill/>
          <a:ln w="635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город Нижневартовск</a:t>
            </a:r>
          </a:p>
        </p:txBody>
      </p:sp>
      <p:sp>
        <p:nvSpPr>
          <p:cNvPr id="52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6515010" y="5660364"/>
            <a:ext cx="5176721" cy="98755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rgbClr val="39D5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ПОРТАЛ ЮГРЫ</a:t>
            </a:r>
            <a:endParaRPr lang="ru-RU" sz="4400" b="1" dirty="0" smtClean="0">
              <a:solidFill>
                <a:srgbClr val="39D5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954" y="775736"/>
            <a:ext cx="5413061" cy="2285515"/>
          </a:xfrm>
          <a:prstGeom prst="round2DiagRect">
            <a:avLst>
              <a:gd name="adj1" fmla="val 22994"/>
              <a:gd name="adj2" fmla="val 0"/>
            </a:avLst>
          </a:prstGeom>
          <a:ln w="88900" cap="sq">
            <a:noFill/>
            <a:miter lim="800000"/>
          </a:ln>
          <a:effectLst/>
        </p:spPr>
      </p:pic>
      <p:sp>
        <p:nvSpPr>
          <p:cNvPr id="55" name="Объект 2"/>
          <p:cNvSpPr txBox="1">
            <a:spLocks/>
          </p:cNvSpPr>
          <p:nvPr/>
        </p:nvSpPr>
        <p:spPr>
          <a:xfrm>
            <a:off x="7408230" y="3162233"/>
            <a:ext cx="3925957" cy="4349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http</a:t>
            </a: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://regulation.admhmao.ru 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273" y="3825373"/>
            <a:ext cx="1556864" cy="15568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9" name="Объект 2"/>
          <p:cNvSpPr txBox="1">
            <a:spLocks/>
          </p:cNvSpPr>
          <p:nvPr/>
        </p:nvSpPr>
        <p:spPr>
          <a:xfrm>
            <a:off x="8266043" y="4696570"/>
            <a:ext cx="3925957" cy="41969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lIns="68580" tIns="34290" rIns="68580" bIns="3429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Используйте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chemeClr val="bg1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QR-</a:t>
            </a:r>
            <a:r>
              <a:rPr lang="ru-RU" b="1" dirty="0" smtClean="0">
                <a:solidFill>
                  <a:schemeClr val="bg1"/>
                </a:solidFill>
                <a:latin typeface="Gabriola" panose="04040605051002020D02" pitchFamily="82" charset="0"/>
                <a:ea typeface="Calibri" panose="020F0502020204030204" pitchFamily="34" charset="0"/>
                <a:cs typeface="Cambria" panose="02040503050406030204" pitchFamily="18" charset="0"/>
              </a:rPr>
              <a:t>код или ссылку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b="1" dirty="0">
              <a:solidFill>
                <a:schemeClr val="bg1"/>
              </a:solidFill>
              <a:latin typeface="Gabriola" panose="04040605051002020D02" pitchFamily="82" charset="0"/>
              <a:ea typeface="Calibri" panose="020F0502020204030204" pitchFamily="34" charset="0"/>
              <a:cs typeface="Cambria" panose="02040503050406030204" pitchFamily="18" charset="0"/>
            </a:endParaRPr>
          </a:p>
        </p:txBody>
      </p:sp>
      <p:cxnSp>
        <p:nvCxnSpPr>
          <p:cNvPr id="60" name="Прямая соединительная линия 59"/>
          <p:cNvCxnSpPr/>
          <p:nvPr/>
        </p:nvCxnSpPr>
        <p:spPr>
          <a:xfrm>
            <a:off x="6417404" y="496957"/>
            <a:ext cx="0" cy="5986670"/>
          </a:xfrm>
          <a:prstGeom prst="line">
            <a:avLst/>
          </a:prstGeom>
          <a:ln w="38100">
            <a:gradFill>
              <a:gsLst>
                <a:gs pos="0">
                  <a:srgbClr val="333F50"/>
                </a:gs>
                <a:gs pos="61000">
                  <a:srgbClr val="39D5FC"/>
                </a:gs>
                <a:gs pos="100000">
                  <a:srgbClr val="39D5FC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6" r="47970" b="4554"/>
          <a:stretch/>
        </p:blipFill>
        <p:spPr>
          <a:xfrm>
            <a:off x="10517925" y="3605620"/>
            <a:ext cx="484692" cy="5180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65" y="1924879"/>
            <a:ext cx="1722782" cy="1722782"/>
          </a:xfrm>
          <a:prstGeom prst="rect">
            <a:avLst/>
          </a:prstGeom>
        </p:spPr>
      </p:pic>
      <p:sp>
        <p:nvSpPr>
          <p:cNvPr id="17" name="Прямоугольник с двумя скругленными противолежащими углами 16"/>
          <p:cNvSpPr/>
          <p:nvPr/>
        </p:nvSpPr>
        <p:spPr>
          <a:xfrm>
            <a:off x="2713382" y="3856384"/>
            <a:ext cx="3468756" cy="2693506"/>
          </a:xfrm>
          <a:prstGeom prst="round2DiagRect">
            <a:avLst>
              <a:gd name="adj1" fmla="val 28611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с двумя скругленными противолежащими углами 15"/>
          <p:cNvSpPr/>
          <p:nvPr/>
        </p:nvSpPr>
        <p:spPr>
          <a:xfrm>
            <a:off x="2419026" y="3618311"/>
            <a:ext cx="4062082" cy="3118961"/>
          </a:xfrm>
          <a:prstGeom prst="round2DiagRect">
            <a:avLst>
              <a:gd name="adj1" fmla="val 22922"/>
              <a:gd name="adj2" fmla="val 0"/>
            </a:avLst>
          </a:prstGeom>
          <a:noFill/>
          <a:ln w="19050">
            <a:noFill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19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ежегодно отмечается </a:t>
            </a:r>
          </a:p>
          <a:p>
            <a:pPr algn="ctr"/>
            <a:r>
              <a:rPr lang="ru-RU" sz="1900" b="1" dirty="0" err="1" smtClean="0">
                <a:solidFill>
                  <a:srgbClr val="333F50"/>
                </a:solidFill>
                <a:latin typeface="Gabriola" panose="04040605051002020D02" pitchFamily="82" charset="0"/>
              </a:rPr>
              <a:t>Депэкономики</a:t>
            </a:r>
            <a:r>
              <a:rPr lang="ru-RU" sz="19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 </a:t>
            </a:r>
            <a:r>
              <a:rPr lang="ru-RU" sz="1900" b="1" dirty="0">
                <a:solidFill>
                  <a:srgbClr val="333F50"/>
                </a:solidFill>
                <a:latin typeface="Gabriola" panose="04040605051002020D02" pitchFamily="82" charset="0"/>
              </a:rPr>
              <a:t>Югры </a:t>
            </a:r>
          </a:p>
          <a:p>
            <a:pPr algn="ctr"/>
            <a:r>
              <a:rPr lang="ru-RU" sz="19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среди муниципальных образований автономного округа, </a:t>
            </a:r>
          </a:p>
          <a:p>
            <a:pPr algn="ctr"/>
            <a:r>
              <a:rPr lang="ru-RU" sz="19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добившихся </a:t>
            </a:r>
            <a:r>
              <a:rPr lang="ru-RU" sz="1900" b="1" dirty="0">
                <a:solidFill>
                  <a:srgbClr val="333F50"/>
                </a:solidFill>
                <a:latin typeface="Gabriola" panose="04040605051002020D02" pitchFamily="82" charset="0"/>
              </a:rPr>
              <a:t>значительных </a:t>
            </a:r>
            <a:r>
              <a:rPr lang="ru-RU" sz="19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успехов </a:t>
            </a:r>
          </a:p>
          <a:p>
            <a:pPr algn="ctr"/>
            <a:r>
              <a:rPr lang="ru-RU" sz="19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по эффективному </a:t>
            </a:r>
            <a:r>
              <a:rPr lang="ru-RU" sz="1900" b="1" dirty="0">
                <a:solidFill>
                  <a:srgbClr val="333F50"/>
                </a:solidFill>
                <a:latin typeface="Gabriola" panose="04040605051002020D02" pitchFamily="82" charset="0"/>
              </a:rPr>
              <a:t>взаимодействию </a:t>
            </a:r>
            <a:endParaRPr lang="ru-RU" sz="1900" b="1" dirty="0" smtClean="0">
              <a:solidFill>
                <a:srgbClr val="333F5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19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с бизнес-сообществом, </a:t>
            </a:r>
            <a:r>
              <a:rPr lang="ru-RU" sz="1900" b="1" dirty="0">
                <a:solidFill>
                  <a:srgbClr val="333F50"/>
                </a:solidFill>
                <a:latin typeface="Gabriola" panose="04040605051002020D02" pitchFamily="82" charset="0"/>
              </a:rPr>
              <a:t>п</a:t>
            </a:r>
            <a:r>
              <a:rPr lang="ru-RU" sz="19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рименению опыта использования количественных методов </a:t>
            </a:r>
          </a:p>
          <a:p>
            <a:pPr algn="ctr"/>
            <a:r>
              <a:rPr lang="ru-RU" sz="1900" b="1" dirty="0" smtClean="0">
                <a:solidFill>
                  <a:srgbClr val="333F50"/>
                </a:solidFill>
                <a:latin typeface="Gabriola" panose="04040605051002020D02" pitchFamily="82" charset="0"/>
              </a:rPr>
              <a:t>и анализа издержек </a:t>
            </a:r>
          </a:p>
        </p:txBody>
      </p:sp>
    </p:spTree>
    <p:extLst>
      <p:ext uri="{BB962C8B-B14F-4D97-AF65-F5344CB8AC3E}">
        <p14:creationId xmlns:p14="http://schemas.microsoft.com/office/powerpoint/2010/main" val="318780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F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 txBox="1">
            <a:spLocks/>
          </p:cNvSpPr>
          <p:nvPr/>
        </p:nvSpPr>
        <p:spPr>
          <a:xfrm>
            <a:off x="0" y="6353567"/>
            <a:ext cx="12192000" cy="224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г. Нижневартовск </a:t>
            </a:r>
          </a:p>
          <a:p>
            <a:pPr marL="0" indent="0" algn="ctr">
              <a:lnSpc>
                <a:spcPct val="50000"/>
              </a:lnSpc>
              <a:buNone/>
            </a:pPr>
            <a:r>
              <a:rPr lang="ru-RU" sz="14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2025 </a:t>
            </a:r>
            <a:r>
              <a:rPr lang="ru-RU" sz="1200" dirty="0" smtClean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г</a:t>
            </a:r>
            <a:r>
              <a:rPr lang="ru-RU" sz="1200" dirty="0">
                <a:solidFill>
                  <a:schemeClr val="bg1">
                    <a:lumMod val="95000"/>
                  </a:schemeClr>
                </a:solidFill>
                <a:latin typeface="Gabriola" panose="04040605051002020D02" pitchFamily="82" charset="0"/>
              </a:rPr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35" t="38551"/>
          <a:stretch/>
        </p:blipFill>
        <p:spPr>
          <a:xfrm>
            <a:off x="336048" y="1481328"/>
            <a:ext cx="4001255" cy="3882224"/>
          </a:xfrm>
          <a:prstGeom prst="round2DiagRect">
            <a:avLst>
              <a:gd name="adj1" fmla="val 32752"/>
              <a:gd name="adj2" fmla="val 0"/>
            </a:avLst>
          </a:prstGeom>
          <a:ln w="88900" cap="sq">
            <a:noFill/>
            <a:miter lim="800000"/>
          </a:ln>
          <a:effectLst/>
        </p:spPr>
      </p:pic>
      <p:sp>
        <p:nvSpPr>
          <p:cNvPr id="13" name="Заголовок 6">
            <a:extLst>
              <a:ext uri="{FF2B5EF4-FFF2-40B4-BE49-F238E27FC236}">
                <a16:creationId xmlns:a16="http://schemas.microsoft.com/office/drawing/2014/main" id="{F517E966-A564-45E1-84EA-531571F5224C}"/>
              </a:ext>
            </a:extLst>
          </p:cNvPr>
          <p:cNvSpPr txBox="1">
            <a:spLocks/>
          </p:cNvSpPr>
          <p:nvPr/>
        </p:nvSpPr>
        <p:spPr>
          <a:xfrm>
            <a:off x="6025100" y="1639167"/>
            <a:ext cx="5245873" cy="34399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ru-RU" sz="5700" b="1" dirty="0" smtClean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БЛАГОДАРЮ </a:t>
            </a:r>
          </a:p>
          <a:p>
            <a:pPr lvl="0" algn="l">
              <a:defRPr/>
            </a:pPr>
            <a:r>
              <a:rPr lang="ru-RU" sz="5700" b="1" dirty="0" smtClean="0">
                <a:solidFill>
                  <a:sysClr val="window" lastClr="FFFFFF"/>
                </a:solidFill>
                <a:effectLst>
                  <a:outerShdw blurRad="63500" dist="50800" dir="2700000" algn="tl" rotWithShape="0">
                    <a:prstClr val="black">
                      <a:alpha val="17000"/>
                    </a:prstClr>
                  </a:outerShdw>
                </a:effectLst>
                <a:latin typeface="Gabriola" panose="04040605051002020D02" pitchFamily="82" charset="0"/>
              </a:rPr>
              <a:t>ЗА ВНИМАНИЕ !</a:t>
            </a:r>
          </a:p>
        </p:txBody>
      </p:sp>
    </p:spTree>
    <p:extLst>
      <p:ext uri="{BB962C8B-B14F-4D97-AF65-F5344CB8AC3E}">
        <p14:creationId xmlns:p14="http://schemas.microsoft.com/office/powerpoint/2010/main" val="116581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9790</TotalTime>
  <Words>628</Words>
  <Application>Microsoft Office PowerPoint</Application>
  <PresentationFormat>Широкоэкранный</PresentationFormat>
  <Paragraphs>165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Gabriola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Шебуняева Ксения Олеговна</dc:creator>
  <cp:lastModifiedBy>Шебуняева Ксения Олеговна</cp:lastModifiedBy>
  <cp:revision>1315</cp:revision>
  <dcterms:created xsi:type="dcterms:W3CDTF">2020-10-16T05:51:13Z</dcterms:created>
  <dcterms:modified xsi:type="dcterms:W3CDTF">2025-05-29T05:51:39Z</dcterms:modified>
</cp:coreProperties>
</file>